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Default Extension="wav" ContentType="audio/wav"/>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65"/>
  </p:notesMasterIdLst>
  <p:sldIdLst>
    <p:sldId id="256" r:id="rId3"/>
    <p:sldId id="483" r:id="rId4"/>
    <p:sldId id="480" r:id="rId5"/>
    <p:sldId id="259" r:id="rId6"/>
    <p:sldId id="341" r:id="rId7"/>
    <p:sldId id="258" r:id="rId8"/>
    <p:sldId id="506" r:id="rId9"/>
    <p:sldId id="421" r:id="rId10"/>
    <p:sldId id="281" r:id="rId11"/>
    <p:sldId id="369" r:id="rId12"/>
    <p:sldId id="433" r:id="rId13"/>
    <p:sldId id="435" r:id="rId14"/>
    <p:sldId id="434" r:id="rId15"/>
    <p:sldId id="283" r:id="rId16"/>
    <p:sldId id="350" r:id="rId17"/>
    <p:sldId id="466" r:id="rId18"/>
    <p:sldId id="489" r:id="rId19"/>
    <p:sldId id="395" r:id="rId20"/>
    <p:sldId id="396" r:id="rId21"/>
    <p:sldId id="397" r:id="rId22"/>
    <p:sldId id="398" r:id="rId23"/>
    <p:sldId id="399" r:id="rId24"/>
    <p:sldId id="400" r:id="rId25"/>
    <p:sldId id="502" r:id="rId26"/>
    <p:sldId id="401" r:id="rId27"/>
    <p:sldId id="500" r:id="rId28"/>
    <p:sldId id="501" r:id="rId29"/>
    <p:sldId id="402" r:id="rId30"/>
    <p:sldId id="351" r:id="rId31"/>
    <p:sldId id="504" r:id="rId32"/>
    <p:sldId id="505" r:id="rId33"/>
    <p:sldId id="490" r:id="rId34"/>
    <p:sldId id="491" r:id="rId35"/>
    <p:sldId id="492" r:id="rId36"/>
    <p:sldId id="493" r:id="rId37"/>
    <p:sldId id="494" r:id="rId38"/>
    <p:sldId id="495" r:id="rId39"/>
    <p:sldId id="496" r:id="rId40"/>
    <p:sldId id="497" r:id="rId41"/>
    <p:sldId id="498" r:id="rId42"/>
    <p:sldId id="499" r:id="rId43"/>
    <p:sldId id="316" r:id="rId44"/>
    <p:sldId id="488" r:id="rId45"/>
    <p:sldId id="407" r:id="rId46"/>
    <p:sldId id="440" r:id="rId47"/>
    <p:sldId id="404" r:id="rId48"/>
    <p:sldId id="304" r:id="rId49"/>
    <p:sldId id="310" r:id="rId50"/>
    <p:sldId id="311" r:id="rId51"/>
    <p:sldId id="357" r:id="rId52"/>
    <p:sldId id="358" r:id="rId53"/>
    <p:sldId id="503" r:id="rId54"/>
    <p:sldId id="313" r:id="rId55"/>
    <p:sldId id="359" r:id="rId56"/>
    <p:sldId id="326" r:id="rId57"/>
    <p:sldId id="458" r:id="rId58"/>
    <p:sldId id="459" r:id="rId59"/>
    <p:sldId id="460" r:id="rId60"/>
    <p:sldId id="461" r:id="rId61"/>
    <p:sldId id="442" r:id="rId62"/>
    <p:sldId id="441" r:id="rId63"/>
    <p:sldId id="481" r:id="rId64"/>
  </p:sldIdLst>
  <p:sldSz cx="9144000" cy="6858000" type="screen4x3"/>
  <p:notesSz cx="6858000" cy="9144000"/>
  <p:custShowLst>
    <p:custShow name="Balancing Chemical Equations" id="0">
      <p:sldLst>
        <p:sld r:id="rId7"/>
        <p:sld r:id="rId8"/>
        <p:sld r:id="rId11"/>
      </p:sldLst>
    </p:custShow>
    <p:custShow name="Avagadro's Number" id="1">
      <p:sldLst/>
    </p:custShow>
    <p:custShow name="Molar Mass" id="2">
      <p:sldLst/>
    </p:custShow>
    <p:custShow name="Combustion Reactions" id="3">
      <p:sldLst/>
    </p:custShow>
    <p:custShow name="Synthesis Reactions" id="4">
      <p:sldLst/>
    </p:custShow>
    <p:custShow name="Single Replacement Reactions" id="5">
      <p:sldLst/>
    </p:custShow>
    <p:custShow name="Activity Series" id="6">
      <p:sldLst/>
    </p:custShow>
    <p:custShow name="Double Replacement Reactions" id="7">
      <p:sldLst/>
    </p:custShow>
    <p:custShow name="Mole Island Diagram" id="8">
      <p:sldLst>
        <p:sld r:id="rId16"/>
      </p:sldLst>
    </p:custShow>
    <p:custShow name="Limting Reactants" id="9">
      <p:sldLst>
        <p:sld r:id="rId31"/>
        <p:sld r:id="rId44"/>
      </p:sldLst>
    </p:custShow>
    <p:custShow name="Generic Stoichiometry" id="10">
      <p:sldLst/>
    </p:custShow>
    <p:custShow name="Air Bag Design" id="11">
      <p:sldLst>
        <p:sld r:id="rId49"/>
        <p:sld r:id="rId50"/>
      </p:sldLst>
    </p:custShow>
    <p:custShow name="Water from a Camel" id="12">
      <p:sldLst>
        <p:sld r:id="rId51"/>
      </p:sldLst>
    </p:custShow>
    <p:custShow name="Rocket Fuel" id="13">
      <p:sldLst/>
    </p:custShow>
    <p:custShow name="Water in Space" id="14">
      <p:sldLst>
        <p:sld r:id="rId55"/>
        <p:sld r:id="rId57"/>
      </p:sldLst>
    </p:custShow>
    <p:custShow name="Excess Reactant" id="15">
      <p:sldLst/>
    </p:custShow>
    <p:custShow name="Classes of Reactions" id="16">
      <p:sldLst/>
    </p:custShow>
  </p:custShowLst>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DDD8"/>
    <a:srgbClr val="E1E1FF"/>
    <a:srgbClr val="E5FFE5"/>
    <a:srgbClr val="FF0000"/>
    <a:srgbClr val="FFC9C9"/>
    <a:srgbClr val="EAEAEA"/>
    <a:srgbClr val="333333"/>
    <a:srgbClr val="1C1C1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704" autoAdjust="0"/>
    <p:restoredTop sz="95232" autoAdjust="0"/>
  </p:normalViewPr>
  <p:slideViewPr>
    <p:cSldViewPr snapToGrid="0">
      <p:cViewPr varScale="1">
        <p:scale>
          <a:sx n="63" d="100"/>
          <a:sy n="63" d="100"/>
        </p:scale>
        <p:origin x="-108"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208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25604"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08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208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377B9639-59DF-42F5-AD88-2376B776507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0BDF75C2-F2D1-4802-BB21-BFB766A915B9}" type="slidenum">
              <a:rPr lang="en-US" smtClean="0"/>
              <a:pPr/>
              <a:t>1</a:t>
            </a:fld>
            <a:endParaRPr lang="en-US" smtClean="0"/>
          </a:p>
        </p:txBody>
      </p:sp>
      <p:sp>
        <p:nvSpPr>
          <p:cNvPr id="27650" name="Rectangle 2"/>
          <p:cNvSpPr>
            <a:spLocks noGrp="1" noRo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r>
              <a:rPr lang="en-US" b="1" smtClean="0"/>
              <a:t>The Mole</a:t>
            </a:r>
            <a:r>
              <a:rPr lang="en-US" smtClean="0"/>
              <a:t> - </a:t>
            </a:r>
            <a:r>
              <a:rPr lang="en-US" i="1" smtClean="0"/>
              <a:t>Study Questions</a:t>
            </a:r>
          </a:p>
          <a:p>
            <a:pPr eaLnBrk="1" hangingPunct="1"/>
            <a:r>
              <a:rPr lang="en-US" smtClean="0"/>
              <a:t> </a:t>
            </a:r>
          </a:p>
          <a:p>
            <a:pPr eaLnBrk="1" hangingPunct="1"/>
            <a:r>
              <a:rPr lang="en-US" smtClean="0"/>
              <a:t>1.       What were Avogadro’s 2 major contributions to chemistry?</a:t>
            </a:r>
          </a:p>
          <a:p>
            <a:pPr eaLnBrk="1" hangingPunct="1"/>
            <a:r>
              <a:rPr lang="en-US" smtClean="0"/>
              <a:t>2.       What is the unit for mass used on the periodic table?</a:t>
            </a:r>
          </a:p>
          <a:p>
            <a:pPr eaLnBrk="1" hangingPunct="1"/>
            <a:r>
              <a:rPr lang="en-US" smtClean="0"/>
              <a:t>3.       How does molecular mass differ from molar mass?</a:t>
            </a:r>
          </a:p>
          <a:p>
            <a:pPr eaLnBrk="1" hangingPunct="1"/>
            <a:r>
              <a:rPr lang="en-US" smtClean="0"/>
              <a:t>4.       Convert 200 g of FeO to moles.</a:t>
            </a:r>
          </a:p>
          <a:p>
            <a:pPr eaLnBrk="1" hangingPunct="1"/>
            <a:r>
              <a:rPr lang="en-US" smtClean="0"/>
              <a:t>5.       Convert 3 mol of CO</a:t>
            </a:r>
            <a:r>
              <a:rPr lang="en-US" baseline="-25000" smtClean="0"/>
              <a:t>2</a:t>
            </a:r>
            <a:r>
              <a:rPr lang="en-US" smtClean="0"/>
              <a:t> to grams.</a:t>
            </a:r>
          </a:p>
          <a:p>
            <a:pPr eaLnBrk="1" hangingPunct="1"/>
            <a:r>
              <a:rPr lang="en-US" smtClean="0"/>
              <a:t>6.       What is a conversion factor?</a:t>
            </a:r>
          </a:p>
          <a:p>
            <a:pPr eaLnBrk="1" hangingPunct="1"/>
            <a:r>
              <a:rPr lang="en-US" smtClean="0"/>
              <a:t>7.       If 25 g  of a substance equals 1 mole, what conversion factor would you use to convert 1.5 mol to grams?</a:t>
            </a:r>
          </a:p>
          <a:p>
            <a:pPr eaLnBrk="1" hangingPunct="1"/>
            <a:r>
              <a:rPr lang="en-US" smtClean="0"/>
              <a:t>8.       What conversion factor would be used to convert 3 mol of the substance in question 10 to grams?</a:t>
            </a:r>
          </a:p>
          <a:p>
            <a:pPr eaLnBrk="1" hangingPunct="1"/>
            <a:r>
              <a:rPr lang="en-US" smtClean="0"/>
              <a:t>9.       What is the unit used for molecular and formula mass?</a:t>
            </a:r>
          </a:p>
          <a:p>
            <a:pPr eaLnBrk="1" hangingPunct="1"/>
            <a:r>
              <a:rPr lang="en-US" smtClean="0"/>
              <a:t>10.     What is the unit of molar mass?</a:t>
            </a:r>
          </a:p>
          <a:p>
            <a:pPr eaLnBrk="1" hangingPunct="1"/>
            <a:r>
              <a:rPr lang="en-US" smtClean="0"/>
              <a:t>11.     The oxidation of 50.0 g of Mn produces 79.1 g of an oxide. Calculate (a) the percent composition, and (b) the empirical formula of this oxide.</a:t>
            </a:r>
          </a:p>
          <a:p>
            <a:pPr eaLnBrk="1" hangingPunct="1"/>
            <a:r>
              <a:rPr lang="en-US" smtClean="0"/>
              <a:t>12.     What two things are conserved in a chemical reaction?</a:t>
            </a:r>
          </a:p>
          <a:p>
            <a:pPr eaLnBrk="1" hangingPunct="1"/>
            <a:r>
              <a:rPr lang="en-US" smtClean="0"/>
              <a:t>13.     Why aren’t moles conserved in a chemical reaction?</a:t>
            </a:r>
          </a:p>
          <a:p>
            <a:pPr eaLnBrk="1" hangingPunct="1"/>
            <a:r>
              <a:rPr lang="en-US" smtClean="0"/>
              <a:t/>
            </a:r>
            <a:br>
              <a:rPr lang="en-US" smtClean="0"/>
            </a:br>
            <a:r>
              <a:rPr lang="en-US" smtClean="0"/>
              <a:t>For the next 4 questions balance the equation and calculate the indicated quantity.</a:t>
            </a:r>
          </a:p>
          <a:p>
            <a:pPr eaLnBrk="1" hangingPunct="1"/>
            <a:r>
              <a:rPr lang="en-US" smtClean="0"/>
              <a:t> </a:t>
            </a:r>
          </a:p>
          <a:p>
            <a:pPr eaLnBrk="1" hangingPunct="1"/>
            <a:r>
              <a:rPr lang="en-US" smtClean="0"/>
              <a:t>14.       K(s) + H</a:t>
            </a:r>
            <a:r>
              <a:rPr lang="en-US" baseline="-25000" smtClean="0"/>
              <a:t>2</a:t>
            </a:r>
            <a:r>
              <a:rPr lang="en-US" smtClean="0"/>
              <a:t>O (g) </a:t>
            </a:r>
            <a:r>
              <a:rPr lang="en-US" smtClean="0">
                <a:sym typeface="Wingdings" pitchFamily="2" charset="2"/>
              </a:rPr>
              <a:t></a:t>
            </a:r>
            <a:r>
              <a:rPr lang="en-US" smtClean="0"/>
              <a:t> KOH(aq) + H</a:t>
            </a:r>
            <a:r>
              <a:rPr lang="en-US" baseline="-25000" smtClean="0"/>
              <a:t>2</a:t>
            </a:r>
            <a:r>
              <a:rPr lang="en-US" smtClean="0"/>
              <a:t>(g)   How much KOH will be produced from 100 g of K?</a:t>
            </a:r>
          </a:p>
          <a:p>
            <a:pPr eaLnBrk="1" hangingPunct="1"/>
            <a:r>
              <a:rPr lang="en-US" smtClean="0"/>
              <a:t> </a:t>
            </a:r>
          </a:p>
          <a:p>
            <a:pPr eaLnBrk="1" hangingPunct="1"/>
            <a:r>
              <a:rPr lang="en-US" smtClean="0"/>
              <a:t>15.       Fe</a:t>
            </a:r>
            <a:r>
              <a:rPr lang="en-US" baseline="-25000" smtClean="0"/>
              <a:t>2</a:t>
            </a:r>
            <a:r>
              <a:rPr lang="en-US" smtClean="0"/>
              <a:t>O</a:t>
            </a:r>
            <a:r>
              <a:rPr lang="en-US" baseline="-25000" smtClean="0"/>
              <a:t>3</a:t>
            </a:r>
            <a:r>
              <a:rPr lang="en-US" smtClean="0"/>
              <a:t>(s) + C </a:t>
            </a:r>
            <a:r>
              <a:rPr lang="en-US" smtClean="0">
                <a:sym typeface="Wingdings" pitchFamily="2" charset="2"/>
              </a:rPr>
              <a:t></a:t>
            </a:r>
            <a:r>
              <a:rPr lang="en-US" smtClean="0"/>
              <a:t> Fe(l) + CO(g)   How much CO will be produced from 100 g of C?</a:t>
            </a:r>
          </a:p>
          <a:p>
            <a:pPr eaLnBrk="1" hangingPunct="1"/>
            <a:r>
              <a:rPr lang="en-US" smtClean="0"/>
              <a:t> </a:t>
            </a:r>
          </a:p>
          <a:p>
            <a:pPr eaLnBrk="1" hangingPunct="1"/>
            <a:r>
              <a:rPr lang="en-US" smtClean="0"/>
              <a:t>16.       CaC</a:t>
            </a:r>
            <a:r>
              <a:rPr lang="en-US" baseline="-25000" smtClean="0"/>
              <a:t>2</a:t>
            </a:r>
            <a:r>
              <a:rPr lang="en-US" smtClean="0"/>
              <a:t>(s) + H</a:t>
            </a:r>
            <a:r>
              <a:rPr lang="en-US" baseline="-25000" smtClean="0"/>
              <a:t>2</a:t>
            </a:r>
            <a:r>
              <a:rPr lang="en-US" smtClean="0"/>
              <a:t>O(l) </a:t>
            </a:r>
            <a:r>
              <a:rPr lang="en-US" smtClean="0">
                <a:sym typeface="Wingdings" pitchFamily="2" charset="2"/>
              </a:rPr>
              <a:t></a:t>
            </a:r>
            <a:r>
              <a:rPr lang="en-US" smtClean="0"/>
              <a:t> Ca(OH)</a:t>
            </a:r>
            <a:r>
              <a:rPr lang="en-US" baseline="-25000" smtClean="0"/>
              <a:t>2</a:t>
            </a:r>
            <a:r>
              <a:rPr lang="en-US" smtClean="0"/>
              <a:t>(s) + CsH</a:t>
            </a:r>
            <a:r>
              <a:rPr lang="en-US" baseline="-25000" smtClean="0"/>
              <a:t>2</a:t>
            </a:r>
            <a:r>
              <a:rPr lang="en-US" smtClean="0"/>
              <a:t>(g)   How much CaC</a:t>
            </a:r>
            <a:r>
              <a:rPr lang="en-US" baseline="-25000" smtClean="0"/>
              <a:t>2</a:t>
            </a:r>
            <a:r>
              <a:rPr lang="en-US" smtClean="0"/>
              <a:t> is required to produce 100 g of C</a:t>
            </a:r>
            <a:r>
              <a:rPr lang="en-US" baseline="-25000" smtClean="0"/>
              <a:t>2</a:t>
            </a:r>
            <a:r>
              <a:rPr lang="en-US" smtClean="0"/>
              <a:t>H</a:t>
            </a:r>
            <a:r>
              <a:rPr lang="en-US" baseline="-25000" smtClean="0"/>
              <a:t>2</a:t>
            </a:r>
            <a:r>
              <a:rPr lang="en-US" smtClean="0"/>
              <a:t>?</a:t>
            </a:r>
          </a:p>
          <a:p>
            <a:pPr eaLnBrk="1" hangingPunct="1"/>
            <a:r>
              <a:rPr lang="en-US" smtClean="0"/>
              <a:t> </a:t>
            </a:r>
          </a:p>
          <a:p>
            <a:pPr eaLnBrk="1" hangingPunct="1"/>
            <a:r>
              <a:rPr lang="en-US" smtClean="0"/>
              <a:t>17.       C</a:t>
            </a:r>
            <a:r>
              <a:rPr lang="en-US" baseline="-25000" smtClean="0"/>
              <a:t>4</a:t>
            </a:r>
            <a:r>
              <a:rPr lang="en-US" smtClean="0"/>
              <a:t>H</a:t>
            </a:r>
            <a:r>
              <a:rPr lang="en-US" baseline="-25000" smtClean="0"/>
              <a:t>10</a:t>
            </a:r>
            <a:r>
              <a:rPr lang="en-US" smtClean="0"/>
              <a:t>(g) + O</a:t>
            </a:r>
            <a:r>
              <a:rPr lang="en-US" baseline="-25000" smtClean="0"/>
              <a:t>2</a:t>
            </a:r>
            <a:r>
              <a:rPr lang="en-US" smtClean="0"/>
              <a:t> </a:t>
            </a:r>
            <a:r>
              <a:rPr lang="en-US" smtClean="0">
                <a:sym typeface="Wingdings" pitchFamily="2" charset="2"/>
              </a:rPr>
              <a:t></a:t>
            </a:r>
            <a:r>
              <a:rPr lang="en-US" smtClean="0"/>
              <a:t> CO</a:t>
            </a:r>
            <a:r>
              <a:rPr lang="en-US" baseline="-25000" smtClean="0"/>
              <a:t>2</a:t>
            </a:r>
            <a:r>
              <a:rPr lang="en-US" smtClean="0"/>
              <a:t>(g) + H</a:t>
            </a:r>
            <a:r>
              <a:rPr lang="en-US" baseline="-25000" smtClean="0"/>
              <a:t>2</a:t>
            </a:r>
            <a:r>
              <a:rPr lang="en-US" smtClean="0"/>
              <a:t>O(l)   How much H</a:t>
            </a:r>
            <a:r>
              <a:rPr lang="en-US" baseline="-25000" smtClean="0"/>
              <a:t>2</a:t>
            </a:r>
            <a:r>
              <a:rPr lang="en-US" smtClean="0"/>
              <a:t>O can be produced using 100 g O</a:t>
            </a:r>
            <a:r>
              <a:rPr lang="en-US" baseline="-25000" smtClean="0"/>
              <a:t>2</a:t>
            </a:r>
            <a:r>
              <a:rPr lang="en-US" smtClean="0"/>
              <a:t>? </a:t>
            </a:r>
          </a:p>
          <a:p>
            <a:pPr eaLnBrk="1" hangingPunct="1"/>
            <a:r>
              <a:rPr lang="en-US" smtClean="0"/>
              <a:t> </a:t>
            </a:r>
          </a:p>
          <a:p>
            <a:pPr eaLnBrk="1" hangingPunct="1"/>
            <a:r>
              <a:rPr lang="en-US" smtClean="0"/>
              <a:t>18.     What is a mole?</a:t>
            </a:r>
          </a:p>
          <a:p>
            <a:pPr eaLnBrk="1" hangingPunct="1"/>
            <a:r>
              <a:rPr lang="en-US" smtClean="0"/>
              <a:t>19.     How many particles are there in a mole?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BC690FEB-2800-43B4-9D86-A8303A523630}" type="slidenum">
              <a:rPr lang="en-US" smtClean="0"/>
              <a:pPr/>
              <a:t>10</a:t>
            </a:fld>
            <a:endParaRPr lang="en-US" smtClean="0"/>
          </a:p>
        </p:txBody>
      </p:sp>
      <p:sp>
        <p:nvSpPr>
          <p:cNvPr id="46082" name="Rectangle 2"/>
          <p:cNvSpPr>
            <a:spLocks noGrp="1" noRo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3CE8D0E6-9F4F-4FF6-986A-C1BFCC0C0CBC}" type="slidenum">
              <a:rPr lang="en-US" smtClean="0"/>
              <a:pPr/>
              <a:t>11</a:t>
            </a:fld>
            <a:endParaRPr lang="en-US" smtClean="0"/>
          </a:p>
        </p:txBody>
      </p:sp>
      <p:sp>
        <p:nvSpPr>
          <p:cNvPr id="48130" name="Rectangle 2"/>
          <p:cNvSpPr>
            <a:spLocks noGrp="1" noRo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3AFC5462-CF26-4CB8-9B00-6D821A20F568}" type="slidenum">
              <a:rPr lang="en-US" smtClean="0"/>
              <a:pPr/>
              <a:t>12</a:t>
            </a:fld>
            <a:endParaRPr lang="en-US" smtClean="0"/>
          </a:p>
        </p:txBody>
      </p:sp>
      <p:sp>
        <p:nvSpPr>
          <p:cNvPr id="50178" name="Rectangle 2"/>
          <p:cNvSpPr>
            <a:spLocks noGrp="1" noRo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B69C8247-9BA5-43D6-AECA-BD274EB5A5AC}" type="slidenum">
              <a:rPr lang="en-US" smtClean="0"/>
              <a:pPr/>
              <a:t>13</a:t>
            </a:fld>
            <a:endParaRPr lang="en-US" smtClean="0"/>
          </a:p>
        </p:txBody>
      </p:sp>
      <p:sp>
        <p:nvSpPr>
          <p:cNvPr id="52226" name="Rectangle 2"/>
          <p:cNvSpPr>
            <a:spLocks noGrp="1" noRo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5D3FE6DA-2A2D-4126-ABA9-30318AE9EDEB}" type="slidenum">
              <a:rPr lang="en-US" smtClean="0"/>
              <a:pPr/>
              <a:t>14</a:t>
            </a:fld>
            <a:endParaRPr lang="en-US" smtClean="0"/>
          </a:p>
        </p:txBody>
      </p:sp>
      <p:sp>
        <p:nvSpPr>
          <p:cNvPr id="54274" name="Rectangle 2"/>
          <p:cNvSpPr>
            <a:spLocks noGrp="1" noRo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28A5CEC1-7B32-498E-95B1-B5697AC794A4}" type="slidenum">
              <a:rPr lang="en-US" smtClean="0"/>
              <a:pPr/>
              <a:t>15</a:t>
            </a:fld>
            <a:endParaRPr lang="en-US" smtClean="0"/>
          </a:p>
        </p:txBody>
      </p:sp>
      <p:sp>
        <p:nvSpPr>
          <p:cNvPr id="56322" name="Rectangle 2"/>
          <p:cNvSpPr>
            <a:spLocks noGrp="1" noRo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r>
              <a:rPr lang="en-US" smtClean="0"/>
              <a:t>Objectives:</a:t>
            </a:r>
          </a:p>
          <a:p>
            <a:pPr eaLnBrk="1" hangingPunct="1"/>
            <a:r>
              <a:rPr lang="en-US" smtClean="0"/>
              <a:t>	To relate the moles of a substance to the number of particles.</a:t>
            </a:r>
          </a:p>
          <a:p>
            <a:pPr eaLnBrk="1" hangingPunct="1"/>
            <a:r>
              <a:rPr lang="en-US" smtClean="0"/>
              <a:t>	To relate the mass of a substance to the number of particles.</a:t>
            </a:r>
          </a:p>
          <a:p>
            <a:pPr eaLnBrk="1" hangingPunct="1"/>
            <a:r>
              <a:rPr lang="en-US" smtClean="0"/>
              <a:t>	To state the value for the molar volume of any gas at STP:  22.4 L/mol.</a:t>
            </a:r>
          </a:p>
          <a:p>
            <a:pPr eaLnBrk="1" hangingPunct="1"/>
            <a:r>
              <a:rPr lang="en-US" smtClean="0"/>
              <a:t>	To relate the density of a gas at STP to its molar mass and volume.</a:t>
            </a:r>
          </a:p>
          <a:p>
            <a:pPr eaLnBrk="1" hangingPunct="1"/>
            <a:r>
              <a:rPr lang="en-US" smtClean="0"/>
              <a:t>	To relate the volume of a gas at STP to its mass and number of particles.</a:t>
            </a:r>
          </a:p>
          <a:p>
            <a:pPr eaLnBrk="1" hangingPunct="1"/>
            <a:r>
              <a:rPr lang="en-US" smtClean="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E5EEAAF9-567A-4243-A4E0-BA75FE287EC4}" type="slidenum">
              <a:rPr lang="en-US" smtClean="0"/>
              <a:pPr/>
              <a:t>16</a:t>
            </a:fld>
            <a:endParaRPr lang="en-US" smtClean="0"/>
          </a:p>
        </p:txBody>
      </p:sp>
      <p:sp>
        <p:nvSpPr>
          <p:cNvPr id="58370" name="Rectangle 2"/>
          <p:cNvSpPr>
            <a:spLocks noGrp="1" noRo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FFA1A19B-8DA5-44D4-A87A-DBEA975AB7F7}" type="slidenum">
              <a:rPr lang="en-US" smtClean="0"/>
              <a:pPr/>
              <a:t>17</a:t>
            </a:fld>
            <a:endParaRPr lang="en-US" smtClean="0"/>
          </a:p>
        </p:txBody>
      </p:sp>
      <p:sp>
        <p:nvSpPr>
          <p:cNvPr id="60418" name="Rectangle 2"/>
          <p:cNvSpPr>
            <a:spLocks noGrp="1" noRo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458D1760-DEBC-4492-8E0C-B86BE3B1A3D2}" type="slidenum">
              <a:rPr lang="en-US" smtClean="0"/>
              <a:pPr/>
              <a:t>18</a:t>
            </a:fld>
            <a:endParaRPr lang="en-US" smtClean="0"/>
          </a:p>
        </p:txBody>
      </p:sp>
      <p:sp>
        <p:nvSpPr>
          <p:cNvPr id="62466" name="Rectangle 2"/>
          <p:cNvSpPr>
            <a:spLocks noGrp="1" noRo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98820274-740A-4CF0-9A07-DEAD9C2D05EB}" type="slidenum">
              <a:rPr lang="en-US" smtClean="0"/>
              <a:pPr/>
              <a:t>19</a:t>
            </a:fld>
            <a:endParaRPr lang="en-US" smtClean="0"/>
          </a:p>
        </p:txBody>
      </p:sp>
      <p:sp>
        <p:nvSpPr>
          <p:cNvPr id="64514" name="Rectangle 2"/>
          <p:cNvSpPr>
            <a:spLocks noGrp="1" noRo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r>
              <a:rPr lang="en-US" smtClean="0"/>
              <a:t>A balanced chemical equation gives the identity of the reactants and products and the accurate number of molecules or moles of each that are consumed or produced.</a:t>
            </a:r>
          </a:p>
          <a:p>
            <a:pPr eaLnBrk="1" hangingPunct="1"/>
            <a:endParaRPr lang="en-US" sz="500" smtClean="0"/>
          </a:p>
          <a:p>
            <a:pPr eaLnBrk="1" hangingPunct="1"/>
            <a:r>
              <a:rPr lang="en-US" b="1" i="1" smtClean="0"/>
              <a:t>Stoichiometry</a:t>
            </a:r>
            <a:r>
              <a:rPr lang="en-US" i="1" smtClean="0"/>
              <a:t> </a:t>
            </a:r>
            <a:r>
              <a:rPr lang="en-US" smtClean="0"/>
              <a:t>is a collective term for the quantitative relationships between the masses, numbers of moles, and numbers of particles (atoms, molecules, and ions) of the reactants and products in a balanced reaction.</a:t>
            </a:r>
          </a:p>
          <a:p>
            <a:pPr eaLnBrk="1" hangingPunct="1"/>
            <a:endParaRPr lang="en-US" sz="500" smtClean="0"/>
          </a:p>
          <a:p>
            <a:pPr eaLnBrk="1" hangingPunct="1"/>
            <a:r>
              <a:rPr lang="en-US" b="1" smtClean="0"/>
              <a:t>A stoichiometric</a:t>
            </a:r>
            <a:r>
              <a:rPr lang="en-US" smtClean="0"/>
              <a:t> </a:t>
            </a:r>
            <a:r>
              <a:rPr lang="en-US" b="1" smtClean="0"/>
              <a:t>quantity</a:t>
            </a:r>
            <a:r>
              <a:rPr lang="en-US" smtClean="0"/>
              <a:t> is the amount of product or reactant specified by the coefficients in a balanced chemical equation.</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6C5C45E5-E311-4787-9E13-6EA466CFB020}" type="slidenum">
              <a:rPr lang="en-US" smtClean="0"/>
              <a:pPr/>
              <a:t>2</a:t>
            </a:fld>
            <a:endParaRPr lang="en-US" smtClean="0"/>
          </a:p>
        </p:txBody>
      </p:sp>
      <p:sp>
        <p:nvSpPr>
          <p:cNvPr id="29698" name="Rectangle 2"/>
          <p:cNvSpPr>
            <a:spLocks noGrp="1" noRo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marL="228600" indent="-228600" eaLnBrk="1" hangingPunct="1">
              <a:lnSpc>
                <a:spcPct val="80000"/>
              </a:lnSpc>
            </a:pPr>
            <a:r>
              <a:rPr lang="en-US" sz="800" b="1" smtClean="0"/>
              <a:t>What you should learn:</a:t>
            </a:r>
          </a:p>
          <a:p>
            <a:pPr marL="228600" indent="-228600" eaLnBrk="1" hangingPunct="1">
              <a:lnSpc>
                <a:spcPct val="80000"/>
              </a:lnSpc>
            </a:pPr>
            <a:r>
              <a:rPr lang="en-US" sz="800" smtClean="0"/>
              <a:t>The dimension analysis method for handling quantities involved in a chemical reaction is based on proportions of the substances involved and is an important tool that allows for the measurement of all quantities in a chemical reactions - mass, volume, concentration, energy, etc. </a:t>
            </a:r>
          </a:p>
          <a:p>
            <a:pPr marL="228600" indent="-228600" eaLnBrk="1" hangingPunct="1">
              <a:lnSpc>
                <a:spcPct val="80000"/>
              </a:lnSpc>
            </a:pPr>
            <a:r>
              <a:rPr lang="en-US" sz="800" smtClean="0"/>
              <a:t>Stoichiometric calculations allow one to make important measurements to ensure the health of people and animals. </a:t>
            </a:r>
          </a:p>
          <a:p>
            <a:pPr marL="228600" indent="-228600" eaLnBrk="1" hangingPunct="1">
              <a:lnSpc>
                <a:spcPct val="80000"/>
              </a:lnSpc>
            </a:pPr>
            <a:endParaRPr lang="en-US" sz="800" smtClean="0"/>
          </a:p>
          <a:p>
            <a:pPr marL="228600" indent="-228600" eaLnBrk="1" hangingPunct="1">
              <a:lnSpc>
                <a:spcPct val="80000"/>
              </a:lnSpc>
            </a:pPr>
            <a:r>
              <a:rPr lang="en-US" sz="800" b="1" smtClean="0"/>
              <a:t>More Specifically...:</a:t>
            </a:r>
          </a:p>
          <a:p>
            <a:pPr marL="228600" indent="-228600" eaLnBrk="1" hangingPunct="1">
              <a:lnSpc>
                <a:spcPct val="80000"/>
              </a:lnSpc>
            </a:pPr>
            <a:r>
              <a:rPr lang="en-US" sz="800" smtClean="0"/>
              <a:t>State that chemicals react according to stoichiometric ratios (mole ratios) </a:t>
            </a:r>
          </a:p>
          <a:p>
            <a:pPr marL="228600" indent="-228600" eaLnBrk="1" hangingPunct="1">
              <a:lnSpc>
                <a:spcPct val="80000"/>
              </a:lnSpc>
            </a:pPr>
            <a:r>
              <a:rPr lang="en-US" sz="800" smtClean="0"/>
              <a:t>Calculate concentrations using molarity </a:t>
            </a:r>
          </a:p>
          <a:p>
            <a:pPr marL="228600" indent="-228600" eaLnBrk="1" hangingPunct="1">
              <a:lnSpc>
                <a:spcPct val="80000"/>
              </a:lnSpc>
            </a:pPr>
            <a:r>
              <a:rPr lang="en-US" sz="800" smtClean="0"/>
              <a:t>Solve Stoichiometry problems to convert the following </a:t>
            </a:r>
          </a:p>
          <a:p>
            <a:pPr marL="685800" lvl="1" indent="-228600" eaLnBrk="1" hangingPunct="1">
              <a:lnSpc>
                <a:spcPct val="80000"/>
              </a:lnSpc>
            </a:pPr>
            <a:r>
              <a:rPr lang="en-US" sz="800" smtClean="0"/>
              <a:t>mole-mole; </a:t>
            </a:r>
          </a:p>
          <a:p>
            <a:pPr marL="685800" lvl="1" indent="-228600" eaLnBrk="1" hangingPunct="1">
              <a:lnSpc>
                <a:spcPct val="80000"/>
              </a:lnSpc>
            </a:pPr>
            <a:r>
              <a:rPr lang="en-US" sz="800" smtClean="0"/>
              <a:t>mass-mass; </a:t>
            </a:r>
          </a:p>
          <a:p>
            <a:pPr marL="685800" lvl="1" indent="-228600" eaLnBrk="1" hangingPunct="1">
              <a:lnSpc>
                <a:spcPct val="80000"/>
              </a:lnSpc>
            </a:pPr>
            <a:r>
              <a:rPr lang="en-US" sz="800" smtClean="0"/>
              <a:t>mole-mass; </a:t>
            </a:r>
          </a:p>
          <a:p>
            <a:pPr marL="685800" lvl="1" indent="-228600" eaLnBrk="1" hangingPunct="1">
              <a:lnSpc>
                <a:spcPct val="80000"/>
              </a:lnSpc>
            </a:pPr>
            <a:r>
              <a:rPr lang="en-US" sz="800" smtClean="0"/>
              <a:t>mass-volume; </a:t>
            </a:r>
          </a:p>
          <a:p>
            <a:pPr marL="685800" lvl="1" indent="-228600" eaLnBrk="1" hangingPunct="1">
              <a:lnSpc>
                <a:spcPct val="80000"/>
              </a:lnSpc>
            </a:pPr>
            <a:r>
              <a:rPr lang="en-US" sz="800" smtClean="0"/>
              <a:t>mole-volume; and </a:t>
            </a:r>
          </a:p>
          <a:p>
            <a:pPr marL="685800" lvl="1" indent="-228600" eaLnBrk="1" hangingPunct="1">
              <a:lnSpc>
                <a:spcPct val="80000"/>
              </a:lnSpc>
            </a:pPr>
            <a:r>
              <a:rPr lang="en-US" sz="800" smtClean="0"/>
              <a:t>volume-volume. </a:t>
            </a:r>
          </a:p>
          <a:p>
            <a:pPr marL="685800" lvl="1" indent="-228600" eaLnBrk="1" hangingPunct="1">
              <a:lnSpc>
                <a:spcPct val="80000"/>
              </a:lnSpc>
            </a:pPr>
            <a:r>
              <a:rPr lang="en-US" sz="800" smtClean="0"/>
              <a:t>Molarity-molarity </a:t>
            </a:r>
          </a:p>
          <a:p>
            <a:pPr marL="685800" lvl="1" indent="-228600" eaLnBrk="1" hangingPunct="1">
              <a:lnSpc>
                <a:spcPct val="80000"/>
              </a:lnSpc>
            </a:pPr>
            <a:r>
              <a:rPr lang="en-US" sz="800" smtClean="0"/>
              <a:t>Molecule-molecule </a:t>
            </a:r>
          </a:p>
          <a:p>
            <a:pPr marL="685800" lvl="1" indent="-228600" eaLnBrk="1" hangingPunct="1">
              <a:lnSpc>
                <a:spcPct val="80000"/>
              </a:lnSpc>
            </a:pPr>
            <a:r>
              <a:rPr lang="en-US" sz="800" smtClean="0"/>
              <a:t>Atom/ion-atom/ion </a:t>
            </a:r>
          </a:p>
          <a:p>
            <a:pPr marL="685800" lvl="1" indent="-228600" eaLnBrk="1" hangingPunct="1">
              <a:lnSpc>
                <a:spcPct val="80000"/>
              </a:lnSpc>
            </a:pPr>
            <a:r>
              <a:rPr lang="en-US" sz="800" smtClean="0"/>
              <a:t>etc… </a:t>
            </a:r>
          </a:p>
          <a:p>
            <a:pPr marL="228600" indent="-228600" eaLnBrk="1" hangingPunct="1">
              <a:lnSpc>
                <a:spcPct val="80000"/>
              </a:lnSpc>
            </a:pPr>
            <a:r>
              <a:rPr lang="en-US" sz="800" smtClean="0"/>
              <a:t>Identify the limiting reactant (reagent) in a reaction. </a:t>
            </a:r>
          </a:p>
          <a:p>
            <a:pPr marL="228600" indent="-228600" eaLnBrk="1" hangingPunct="1">
              <a:lnSpc>
                <a:spcPct val="80000"/>
              </a:lnSpc>
            </a:pPr>
            <a:r>
              <a:rPr lang="en-US" sz="800" smtClean="0"/>
              <a:t>Determine the limiting reactant and calculate theoretical yield and excess reactant. </a:t>
            </a:r>
          </a:p>
          <a:p>
            <a:pPr marL="228600" indent="-228600" eaLnBrk="1" hangingPunct="1">
              <a:lnSpc>
                <a:spcPct val="80000"/>
              </a:lnSpc>
            </a:pPr>
            <a:r>
              <a:rPr lang="en-US" sz="800" smtClean="0"/>
              <a:t>Solve percent yield problems </a:t>
            </a:r>
          </a:p>
          <a:p>
            <a:pPr marL="228600" indent="-228600" eaLnBrk="1" hangingPunct="1">
              <a:lnSpc>
                <a:spcPct val="80000"/>
              </a:lnSpc>
            </a:pPr>
            <a:endParaRPr lang="en-US" sz="800" smtClean="0"/>
          </a:p>
          <a:p>
            <a:pPr marL="228600" indent="-228600" eaLnBrk="1" hangingPunct="1">
              <a:lnSpc>
                <a:spcPct val="80000"/>
              </a:lnSpc>
            </a:pPr>
            <a:endParaRPr lang="en-US" sz="800" smtClean="0"/>
          </a:p>
          <a:p>
            <a:pPr marL="228600" indent="-228600" eaLnBrk="1" hangingPunct="1">
              <a:lnSpc>
                <a:spcPct val="80000"/>
              </a:lnSpc>
            </a:pPr>
            <a:r>
              <a:rPr lang="en-US" sz="900" smtClean="0"/>
              <a:t>http://www.ispcorp.com/products/pharma/content/images/capsules2.jpg</a:t>
            </a:r>
          </a:p>
          <a:p>
            <a:pPr marL="228600" indent="-228600" eaLnBrk="1" hangingPunct="1">
              <a:lnSpc>
                <a:spcPct val="80000"/>
              </a:lnSpc>
            </a:pPr>
            <a:r>
              <a:rPr lang="en-US" sz="800" smtClean="0"/>
              <a:t>http://images.google.com/imgres?imgurl=http://www.ehs.ufl.edu/Bio/abt_files/image010.jpg&amp;imgrefurl=http://www.ehs.ufl.edu/Bio/toxin.htm&amp;h=340&amp;w=256&amp;sz=12&amp;hl=en&amp;start=5&amp;um=1&amp;tbnid=4iSJ2CKfansiGM:&amp;tbnh=119&amp;tbnw=90&amp;prev=/images%3Fq%3Dtoxins%26um%3D1%26hl%3Den</a:t>
            </a:r>
          </a:p>
          <a:p>
            <a:pPr marL="228600" indent="-228600" eaLnBrk="1" hangingPunct="1">
              <a:lnSpc>
                <a:spcPct val="80000"/>
              </a:lnSpc>
            </a:pPr>
            <a:r>
              <a:rPr lang="en-US" sz="800" smtClean="0"/>
              <a:t>http://brinestorming.files.wordpress.com/2006/06/baked-beans.jpg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745AA663-C40A-4286-8186-1C194A79CA5E}" type="slidenum">
              <a:rPr lang="en-US" smtClean="0"/>
              <a:pPr/>
              <a:t>20</a:t>
            </a:fld>
            <a:endParaRPr lang="en-US" smtClean="0"/>
          </a:p>
        </p:txBody>
      </p:sp>
      <p:sp>
        <p:nvSpPr>
          <p:cNvPr id="67586" name="Rectangle 2"/>
          <p:cNvSpPr>
            <a:spLocks noGrp="1" noRo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2EDCAFE5-C194-4406-B00C-1BAC33271B65}" type="slidenum">
              <a:rPr lang="en-US" smtClean="0"/>
              <a:pPr/>
              <a:t>21</a:t>
            </a:fld>
            <a:endParaRPr lang="en-US" smtClean="0"/>
          </a:p>
        </p:txBody>
      </p:sp>
      <p:sp>
        <p:nvSpPr>
          <p:cNvPr id="69634" name="Rectangle 2"/>
          <p:cNvSpPr>
            <a:spLocks noGrp="1" noRo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7C9AFE7C-8DE9-4687-A288-04E164DB97D6}" type="slidenum">
              <a:rPr lang="en-US" smtClean="0"/>
              <a:pPr/>
              <a:t>22</a:t>
            </a:fld>
            <a:endParaRPr lang="en-US" smtClean="0"/>
          </a:p>
        </p:txBody>
      </p:sp>
      <p:sp>
        <p:nvSpPr>
          <p:cNvPr id="71682" name="Rectangle 2"/>
          <p:cNvSpPr>
            <a:spLocks noGrp="1" noRo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9C3A9F31-1394-4484-8E74-89730BE5295C}" type="slidenum">
              <a:rPr lang="en-US" smtClean="0"/>
              <a:pPr/>
              <a:t>23</a:t>
            </a:fld>
            <a:endParaRPr lang="en-US" smtClean="0"/>
          </a:p>
        </p:txBody>
      </p:sp>
      <p:sp>
        <p:nvSpPr>
          <p:cNvPr id="73730" name="Rectangle 2"/>
          <p:cNvSpPr>
            <a:spLocks noGrp="1" noRo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747DA593-CB5D-432A-B4D5-B4BC068D4952}" type="slidenum">
              <a:rPr lang="en-US" smtClean="0"/>
              <a:pPr/>
              <a:t>24</a:t>
            </a:fld>
            <a:endParaRPr lang="en-US" smtClean="0"/>
          </a:p>
        </p:txBody>
      </p:sp>
      <p:sp>
        <p:nvSpPr>
          <p:cNvPr id="75778" name="Rectangle 2"/>
          <p:cNvSpPr>
            <a:spLocks noGrp="1" noRo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37C5320B-2A5B-43BE-A568-F5C8E5552F15}" type="slidenum">
              <a:rPr lang="en-US" smtClean="0"/>
              <a:pPr/>
              <a:t>25</a:t>
            </a:fld>
            <a:endParaRPr lang="en-US" smtClean="0"/>
          </a:p>
        </p:txBody>
      </p:sp>
      <p:sp>
        <p:nvSpPr>
          <p:cNvPr id="77826" name="Rectangle 2"/>
          <p:cNvSpPr>
            <a:spLocks noGrp="1" noRo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7262E57E-F992-46F9-9E68-619EB43269E9}" type="slidenum">
              <a:rPr lang="en-US" smtClean="0"/>
              <a:pPr/>
              <a:t>26</a:t>
            </a:fld>
            <a:endParaRPr lang="en-US" smtClean="0"/>
          </a:p>
        </p:txBody>
      </p:sp>
      <p:sp>
        <p:nvSpPr>
          <p:cNvPr id="79874" name="Rectangle 2"/>
          <p:cNvSpPr>
            <a:spLocks noGrp="1" noRo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B087329A-CFA8-4710-AB67-CA2E3A5BFDC3}" type="slidenum">
              <a:rPr lang="en-US" smtClean="0"/>
              <a:pPr/>
              <a:t>27</a:t>
            </a:fld>
            <a:endParaRPr lang="en-US" smtClean="0"/>
          </a:p>
        </p:txBody>
      </p:sp>
      <p:sp>
        <p:nvSpPr>
          <p:cNvPr id="81922" name="Rectangle 2"/>
          <p:cNvSpPr>
            <a:spLocks noGrp="1" noRo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6FB328B6-86D9-492D-A936-34280964C8F5}" type="slidenum">
              <a:rPr lang="en-US" smtClean="0"/>
              <a:pPr/>
              <a:t>28</a:t>
            </a:fld>
            <a:endParaRPr lang="en-US" smtClean="0"/>
          </a:p>
        </p:txBody>
      </p:sp>
      <p:sp>
        <p:nvSpPr>
          <p:cNvPr id="83970" name="Rectangle 2"/>
          <p:cNvSpPr>
            <a:spLocks noGrp="1" noRo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38ABA8DA-7A9D-4FD1-951E-28B6533082DD}" type="slidenum">
              <a:rPr lang="en-US" smtClean="0"/>
              <a:pPr/>
              <a:t>29</a:t>
            </a:fld>
            <a:endParaRPr lang="en-US" smtClean="0"/>
          </a:p>
        </p:txBody>
      </p:sp>
      <p:sp>
        <p:nvSpPr>
          <p:cNvPr id="86018" name="Rectangle 2"/>
          <p:cNvSpPr>
            <a:spLocks noGrp="1" noRo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480D885C-E3C9-4B8E-9D53-35E9B3B2660B}" type="slidenum">
              <a:rPr lang="en-US" smtClean="0"/>
              <a:pPr/>
              <a:t>3</a:t>
            </a:fld>
            <a:endParaRPr lang="en-US" smtClean="0"/>
          </a:p>
        </p:txBody>
      </p:sp>
      <p:sp>
        <p:nvSpPr>
          <p:cNvPr id="31746" name="Rectangle 2"/>
          <p:cNvSpPr>
            <a:spLocks noGrp="1" noRot="1" noChangeArrowheads="1" noTextEdit="1"/>
          </p:cNvSpPr>
          <p:nvPr>
            <p:ph type="sldImg"/>
          </p:nvPr>
        </p:nvSpPr>
        <p:spPr>
          <a:ln/>
        </p:spPr>
      </p:sp>
      <p:sp>
        <p:nvSpPr>
          <p:cNvPr id="31747" name="Rectangle 3"/>
          <p:cNvSpPr>
            <a:spLocks noGrp="1" noChangeArrowheads="1"/>
          </p:cNvSpPr>
          <p:nvPr>
            <p:ph type="body" idx="1"/>
          </p:nvPr>
        </p:nvSpPr>
        <p:spPr>
          <a:xfrm>
            <a:off x="914400" y="4343400"/>
            <a:ext cx="5029200" cy="4114800"/>
          </a:xfrm>
          <a:noFill/>
          <a:ln/>
        </p:spPr>
        <p:txBody>
          <a:bodyPr/>
          <a:lstStyle/>
          <a:p>
            <a:pPr eaLnBrk="1" hangingPunct="1"/>
            <a:r>
              <a:rPr lang="en-US" smtClean="0"/>
              <a:t>Fast Track to a 5 (page 71)</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18B0E032-94B1-45D0-931F-DF1067340FC4}" type="slidenum">
              <a:rPr lang="en-US" smtClean="0"/>
              <a:pPr/>
              <a:t>30</a:t>
            </a:fld>
            <a:endParaRPr lang="en-US" smtClean="0"/>
          </a:p>
        </p:txBody>
      </p:sp>
      <p:sp>
        <p:nvSpPr>
          <p:cNvPr id="88066" name="Rectangle 2"/>
          <p:cNvSpPr>
            <a:spLocks noGrp="1" noRo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eaLnBrk="1" hangingPunct="1"/>
            <a:r>
              <a:rPr lang="en-US" smtClean="0"/>
              <a:t>http://www.brettschmidt.com/3d_images/garage/samples/car_body.jpg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498DB013-D3B5-4928-B98A-140747042BA4}" type="slidenum">
              <a:rPr lang="en-US" smtClean="0"/>
              <a:pPr/>
              <a:t>31</a:t>
            </a:fld>
            <a:endParaRPr lang="en-US" smtClean="0"/>
          </a:p>
        </p:txBody>
      </p:sp>
      <p:sp>
        <p:nvSpPr>
          <p:cNvPr id="90114" name="Rectangle 2"/>
          <p:cNvSpPr>
            <a:spLocks noGrp="1" noRo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r>
              <a:rPr lang="en-US" smtClean="0"/>
              <a:t>http://www.brettschmidt.com/3d_images/garage/samples/car_body.jpg</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4FF96920-E785-4639-9AB5-D6CCB5C3841F}" type="slidenum">
              <a:rPr lang="en-US" smtClean="0"/>
              <a:pPr/>
              <a:t>32</a:t>
            </a:fld>
            <a:endParaRPr lang="en-US" smtClean="0"/>
          </a:p>
        </p:txBody>
      </p:sp>
      <p:sp>
        <p:nvSpPr>
          <p:cNvPr id="92162" name="Rectangle 2"/>
          <p:cNvSpPr>
            <a:spLocks noGrp="1" noRo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1D211449-DC57-4840-9D17-002DE6F7F8D4}" type="slidenum">
              <a:rPr lang="en-US" smtClean="0"/>
              <a:pPr/>
              <a:t>33</a:t>
            </a:fld>
            <a:endParaRPr lang="en-US" smtClean="0"/>
          </a:p>
        </p:txBody>
      </p:sp>
      <p:sp>
        <p:nvSpPr>
          <p:cNvPr id="94210" name="Rectangle 2"/>
          <p:cNvSpPr>
            <a:spLocks noGrp="1" noRo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5880BEB9-C7BF-4869-B4AF-E713A1158360}" type="slidenum">
              <a:rPr lang="en-US" smtClean="0"/>
              <a:pPr/>
              <a:t>34</a:t>
            </a:fld>
            <a:endParaRPr lang="en-US" smtClean="0"/>
          </a:p>
        </p:txBody>
      </p:sp>
      <p:sp>
        <p:nvSpPr>
          <p:cNvPr id="96258" name="Rectangle 2"/>
          <p:cNvSpPr>
            <a:spLocks noGrp="1" noRo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1FCB6578-A119-49AA-AC4B-2C7218BD02DB}" type="slidenum">
              <a:rPr lang="en-US" smtClean="0"/>
              <a:pPr/>
              <a:t>35</a:t>
            </a:fld>
            <a:endParaRPr lang="en-US" smtClean="0"/>
          </a:p>
        </p:txBody>
      </p:sp>
      <p:sp>
        <p:nvSpPr>
          <p:cNvPr id="98306" name="Rectangle 2"/>
          <p:cNvSpPr>
            <a:spLocks noGrp="1" noRo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6016454A-4401-4FD4-B21E-8B7CA5FB3647}" type="slidenum">
              <a:rPr lang="en-US" smtClean="0"/>
              <a:pPr/>
              <a:t>36</a:t>
            </a:fld>
            <a:endParaRPr lang="en-US" smtClean="0"/>
          </a:p>
        </p:txBody>
      </p:sp>
      <p:sp>
        <p:nvSpPr>
          <p:cNvPr id="100354" name="Rectangle 2"/>
          <p:cNvSpPr>
            <a:spLocks noGrp="1" noRo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6AB2AF92-6216-40BA-A894-34F6C1E299F1}" type="slidenum">
              <a:rPr lang="en-US" smtClean="0"/>
              <a:pPr/>
              <a:t>37</a:t>
            </a:fld>
            <a:endParaRPr lang="en-US" smtClean="0"/>
          </a:p>
        </p:txBody>
      </p:sp>
      <p:sp>
        <p:nvSpPr>
          <p:cNvPr id="102402" name="Rectangle 2"/>
          <p:cNvSpPr>
            <a:spLocks noGrp="1" noRo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06A6A15D-14EE-4D3E-AF7D-684908CA884A}" type="slidenum">
              <a:rPr lang="en-US" smtClean="0"/>
              <a:pPr/>
              <a:t>38</a:t>
            </a:fld>
            <a:endParaRPr lang="en-US" smtClean="0"/>
          </a:p>
        </p:txBody>
      </p:sp>
      <p:sp>
        <p:nvSpPr>
          <p:cNvPr id="105474" name="Rectangle 2"/>
          <p:cNvSpPr>
            <a:spLocks noGrp="1" noRo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3DEFB337-5D79-45F6-9911-9BC90C872690}" type="slidenum">
              <a:rPr lang="en-US" smtClean="0"/>
              <a:pPr/>
              <a:t>39</a:t>
            </a:fld>
            <a:endParaRPr lang="en-US" smtClean="0"/>
          </a:p>
        </p:txBody>
      </p:sp>
      <p:sp>
        <p:nvSpPr>
          <p:cNvPr id="107522" name="Rectangle 2"/>
          <p:cNvSpPr>
            <a:spLocks noGrp="1" noRo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eaLnBrk="1" hangingPunct="1"/>
            <a:r>
              <a:rPr lang="en-US" smtClean="0"/>
              <a:t>If one or more of the reactants is not used up completely but is left over when the reaction is completed, then the amount of product that can be obtained is limited by the amount of only one of the reactants</a:t>
            </a:r>
          </a:p>
          <a:p>
            <a:pPr eaLnBrk="1" hangingPunct="1"/>
            <a:endParaRPr lang="en-US" sz="500" smtClean="0"/>
          </a:p>
          <a:p>
            <a:pPr eaLnBrk="1" hangingPunct="1"/>
            <a:r>
              <a:rPr lang="en-US" b="1" smtClean="0"/>
              <a:t>A limiting reactant</a:t>
            </a:r>
            <a:r>
              <a:rPr lang="en-US" smtClean="0"/>
              <a:t> is the reactant that restricts the amount of product obtained. The reactant that remains after a reaction has gone to completion is present in </a:t>
            </a:r>
            <a:r>
              <a:rPr lang="en-US" i="1" smtClean="0"/>
              <a:t>excess</a:t>
            </a:r>
            <a:r>
              <a:rPr lang="en-US" smtClean="0"/>
              <a:t>.</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BCF02DCE-E378-4228-8A11-15EBA4C06287}" type="slidenum">
              <a:rPr lang="en-US" smtClean="0"/>
              <a:pPr/>
              <a:t>4</a:t>
            </a:fld>
            <a:endParaRPr lang="en-US" smtClean="0"/>
          </a:p>
        </p:txBody>
      </p:sp>
      <p:sp>
        <p:nvSpPr>
          <p:cNvPr id="33794" name="Rectangle 2"/>
          <p:cNvSpPr>
            <a:spLocks noGrp="1" noRo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E1C18D70-9687-47DA-B513-57C78CB9EDE5}" type="slidenum">
              <a:rPr lang="en-US" smtClean="0"/>
              <a:pPr/>
              <a:t>40</a:t>
            </a:fld>
            <a:endParaRPr lang="en-US" smtClean="0"/>
          </a:p>
        </p:txBody>
      </p:sp>
      <p:sp>
        <p:nvSpPr>
          <p:cNvPr id="109570" name="Rectangle 2"/>
          <p:cNvSpPr>
            <a:spLocks noGrp="1" noRo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1B695316-0A09-4E7A-9284-3155B2E96F8A}" type="slidenum">
              <a:rPr lang="en-US" smtClean="0"/>
              <a:pPr/>
              <a:t>41</a:t>
            </a:fld>
            <a:endParaRPr lang="en-US" smtClean="0"/>
          </a:p>
        </p:txBody>
      </p:sp>
      <p:sp>
        <p:nvSpPr>
          <p:cNvPr id="111618" name="Rectangle 2"/>
          <p:cNvSpPr>
            <a:spLocks noGrp="1" noRo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D8AD6C59-E50B-4D90-A8CE-DEFF71CFCB8D}" type="slidenum">
              <a:rPr lang="en-US" smtClean="0"/>
              <a:pPr/>
              <a:t>42</a:t>
            </a:fld>
            <a:endParaRPr lang="en-US" smtClean="0"/>
          </a:p>
        </p:txBody>
      </p:sp>
      <p:sp>
        <p:nvSpPr>
          <p:cNvPr id="113666" name="Rectangle 2"/>
          <p:cNvSpPr>
            <a:spLocks noGrp="1" noRo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4ABDF4C1-B396-4424-B964-FA1915F75D2F}" type="slidenum">
              <a:rPr lang="en-US" smtClean="0"/>
              <a:pPr/>
              <a:t>43</a:t>
            </a:fld>
            <a:endParaRPr lang="en-US" smtClean="0"/>
          </a:p>
        </p:txBody>
      </p:sp>
      <p:sp>
        <p:nvSpPr>
          <p:cNvPr id="115714" name="Rectangle 2"/>
          <p:cNvSpPr>
            <a:spLocks noGrp="1" noRo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2115836F-7A8B-4F14-A880-0F36E17161A6}" type="slidenum">
              <a:rPr lang="en-US" smtClean="0"/>
              <a:pPr/>
              <a:t>44</a:t>
            </a:fld>
            <a:endParaRPr lang="en-US" smtClean="0"/>
          </a:p>
        </p:txBody>
      </p:sp>
      <p:sp>
        <p:nvSpPr>
          <p:cNvPr id="117762" name="Rectangle 2"/>
          <p:cNvSpPr>
            <a:spLocks noGrp="1" noRo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3EA084EC-4BB6-41F4-BF30-675CF2A36079}" type="slidenum">
              <a:rPr lang="en-US" smtClean="0"/>
              <a:pPr/>
              <a:t>45</a:t>
            </a:fld>
            <a:endParaRPr lang="en-US" smtClean="0"/>
          </a:p>
        </p:txBody>
      </p:sp>
      <p:sp>
        <p:nvSpPr>
          <p:cNvPr id="119810" name="Rectangle 2"/>
          <p:cNvSpPr>
            <a:spLocks noGrp="1" noRo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73F5C5CF-BD4E-4B12-AA76-392EB04915FF}" type="slidenum">
              <a:rPr lang="en-US" smtClean="0"/>
              <a:pPr/>
              <a:t>46</a:t>
            </a:fld>
            <a:endParaRPr lang="en-US" smtClean="0"/>
          </a:p>
        </p:txBody>
      </p:sp>
      <p:sp>
        <p:nvSpPr>
          <p:cNvPr id="122882" name="Rectangle 2"/>
          <p:cNvSpPr>
            <a:spLocks noGrp="1" noRo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6F1AE6B8-AFD5-4611-BB5B-3A1E63AFA95A}" type="slidenum">
              <a:rPr lang="en-US" smtClean="0"/>
              <a:pPr/>
              <a:t>47</a:t>
            </a:fld>
            <a:endParaRPr lang="en-US" smtClean="0"/>
          </a:p>
        </p:txBody>
      </p:sp>
      <p:sp>
        <p:nvSpPr>
          <p:cNvPr id="124930" name="Rectangle 2"/>
          <p:cNvSpPr>
            <a:spLocks noGrp="1" noRo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1B49F888-F7F8-4AD8-81E7-D3468EA37974}" type="slidenum">
              <a:rPr lang="en-US" smtClean="0"/>
              <a:pPr/>
              <a:t>48</a:t>
            </a:fld>
            <a:endParaRPr lang="en-US" smtClean="0"/>
          </a:p>
        </p:txBody>
      </p:sp>
      <p:sp>
        <p:nvSpPr>
          <p:cNvPr id="126978" name="Rectangle 2"/>
          <p:cNvSpPr>
            <a:spLocks noGrp="1" noRo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95F93CD2-9709-479D-97F9-CC6169290524}" type="slidenum">
              <a:rPr lang="en-US" smtClean="0"/>
              <a:pPr/>
              <a:t>49</a:t>
            </a:fld>
            <a:endParaRPr lang="en-US" smtClean="0"/>
          </a:p>
        </p:txBody>
      </p:sp>
      <p:sp>
        <p:nvSpPr>
          <p:cNvPr id="129026" name="Rectangle 2"/>
          <p:cNvSpPr>
            <a:spLocks noGrp="1" noRo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403BFAB8-6972-4C02-B3E8-4A1024F87B42}" type="slidenum">
              <a:rPr lang="en-US" smtClean="0"/>
              <a:pPr/>
              <a:t>5</a:t>
            </a:fld>
            <a:endParaRPr lang="en-US" smtClean="0"/>
          </a:p>
        </p:txBody>
      </p:sp>
      <p:sp>
        <p:nvSpPr>
          <p:cNvPr id="35842" name="Rectangle 2"/>
          <p:cNvSpPr>
            <a:spLocks noGrp="1" noRo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en-US" smtClean="0"/>
              <a:t>http://www.woodenstilts.co.uk/images/animations/tightrope_walker_pole_a_hc.gif</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2451C12C-2AE9-442A-A954-947E300C1E3D}" type="slidenum">
              <a:rPr lang="en-US" smtClean="0"/>
              <a:pPr/>
              <a:t>50</a:t>
            </a:fld>
            <a:endParaRPr lang="en-US" smtClean="0"/>
          </a:p>
        </p:txBody>
      </p:sp>
      <p:sp>
        <p:nvSpPr>
          <p:cNvPr id="131074" name="Rectangle 2"/>
          <p:cNvSpPr>
            <a:spLocks noGrp="1" noRo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3B313EDD-88DC-416E-A57F-706E43D73C06}" type="slidenum">
              <a:rPr lang="en-US" smtClean="0"/>
              <a:pPr/>
              <a:t>51</a:t>
            </a:fld>
            <a:endParaRPr lang="en-US" smtClean="0"/>
          </a:p>
        </p:txBody>
      </p:sp>
      <p:sp>
        <p:nvSpPr>
          <p:cNvPr id="133122" name="Rectangle 2"/>
          <p:cNvSpPr>
            <a:spLocks noGrp="1" noRo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0EABD793-A1C8-4BA7-9BC2-7B635B367E4B}" type="slidenum">
              <a:rPr lang="en-US" smtClean="0"/>
              <a:pPr/>
              <a:t>52</a:t>
            </a:fld>
            <a:endParaRPr lang="en-US" smtClean="0"/>
          </a:p>
        </p:txBody>
      </p:sp>
      <p:sp>
        <p:nvSpPr>
          <p:cNvPr id="135170" name="Rectangle 2"/>
          <p:cNvSpPr>
            <a:spLocks noGrp="1" noRo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pPr eaLnBrk="1" hangingPunct="1"/>
            <a:r>
              <a:rPr lang="en-US" smtClean="0"/>
              <a:t>http://images.google.com/imgres?imgurl=http://www.space1.com/Artifacts/Apollo_Artifacts/LiOH_Canister/apollo_13_photo2_600.jpg&amp;imgrefurl=http://www.space1.com/Artifacts/Apollo_Artifacts/LiOH_Canister/lioh_canister.html&amp;h=609&amp;w=600&amp;sz=99&amp;hl=en&amp;start=7&amp;tbnid=IN4zfhqzwnHKYM:&amp;tbnh=136&amp;tbnw=134&amp;prev=/images%3Fq%3DApollo%2B%2B13%2Blithium%2Bhydroxide%2Bscrubber%26gbv%3D2%26svnum%3D10%26hl%3Den</a:t>
            </a:r>
          </a:p>
          <a:p>
            <a:pPr eaLnBrk="1" hangingPunct="1"/>
            <a:endParaRPr lang="en-US" smtClean="0"/>
          </a:p>
          <a:p>
            <a:pPr eaLnBrk="1" hangingPunct="1"/>
            <a:r>
              <a:rPr lang="en-US" smtClean="0"/>
              <a:t>http://www.spurgeonworld.com/blog/images/as13-62-9004.jpg</a:t>
            </a:r>
          </a:p>
          <a:p>
            <a:pPr eaLnBrk="1" hangingPunct="1"/>
            <a:endParaRPr lang="en-US" smtClean="0"/>
          </a:p>
          <a:p>
            <a:pPr eaLnBrk="1" hangingPunct="1">
              <a:spcBef>
                <a:spcPct val="0"/>
              </a:spcBef>
            </a:pPr>
            <a:r>
              <a:rPr lang="en-US" smtClean="0"/>
              <a:t>Interior view of the Apollo 13 Lunar Module (LM) as the astronauts jerry-rig a system to use the Command Module lithium hydroxide canisters to purge carbon dioxide from the LM. Photo: NASA/JSC</a:t>
            </a:r>
            <a:br>
              <a:rPr lang="en-US" smtClean="0"/>
            </a:br>
            <a:endParaRPr lang="en-US" smtClean="0"/>
          </a:p>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E2CF7CF5-7C6B-4C8C-8D98-8879D3F5FB70}" type="slidenum">
              <a:rPr lang="en-US" smtClean="0"/>
              <a:pPr/>
              <a:t>53</a:t>
            </a:fld>
            <a:endParaRPr lang="en-US" smtClean="0"/>
          </a:p>
        </p:txBody>
      </p:sp>
      <p:sp>
        <p:nvSpPr>
          <p:cNvPr id="137218" name="Rectangle 2"/>
          <p:cNvSpPr>
            <a:spLocks noGrp="1" noRo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p>
            <a:fld id="{4408D746-5D53-4FB5-AE81-D8992D4FDF47}" type="slidenum">
              <a:rPr lang="en-US" smtClean="0"/>
              <a:pPr/>
              <a:t>54</a:t>
            </a:fld>
            <a:endParaRPr lang="en-US" smtClean="0"/>
          </a:p>
        </p:txBody>
      </p:sp>
      <p:sp>
        <p:nvSpPr>
          <p:cNvPr id="139266" name="Rectangle 2"/>
          <p:cNvSpPr>
            <a:spLocks noGrp="1" noRo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pPr eaLnBrk="1" hangingPunct="1"/>
            <a:r>
              <a:rPr lang="en-US" smtClean="0"/>
              <a:t>http://www.nasa.gov/images/content/64569main_ffs_gallery_mcc_image3.jpg</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p>
            <a:fld id="{7572AC22-0C25-4B78-B868-F34F21AA0CA6}" type="slidenum">
              <a:rPr lang="en-US" smtClean="0"/>
              <a:pPr/>
              <a:t>55</a:t>
            </a:fld>
            <a:endParaRPr lang="en-US" smtClean="0"/>
          </a:p>
        </p:txBody>
      </p:sp>
      <p:sp>
        <p:nvSpPr>
          <p:cNvPr id="141314" name="Rectangle 2"/>
          <p:cNvSpPr>
            <a:spLocks noGrp="1" noRo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3140433F-EA55-41F5-ABBB-8F10D30987EE}" type="slidenum">
              <a:rPr lang="en-US" smtClean="0"/>
              <a:pPr/>
              <a:t>56</a:t>
            </a:fld>
            <a:endParaRPr lang="en-US" smtClean="0"/>
          </a:p>
        </p:txBody>
      </p:sp>
      <p:sp>
        <p:nvSpPr>
          <p:cNvPr id="143362" name="Rectangle 2"/>
          <p:cNvSpPr>
            <a:spLocks noGrp="1" noRo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EDA5AD2F-18C7-4EE7-892F-F261D45EE16C}" type="slidenum">
              <a:rPr lang="en-US" smtClean="0"/>
              <a:pPr/>
              <a:t>57</a:t>
            </a:fld>
            <a:endParaRPr lang="en-US" smtClean="0"/>
          </a:p>
        </p:txBody>
      </p:sp>
      <p:sp>
        <p:nvSpPr>
          <p:cNvPr id="145410" name="Rectangle 2"/>
          <p:cNvSpPr>
            <a:spLocks noGrp="1" noRo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pPr eaLnBrk="1" hangingPunct="1"/>
            <a:r>
              <a:rPr lang="en-US" smtClean="0"/>
              <a:t>http://www.wylie-caseih.com/images/NEW2004/DMI/NutriPlacr_2800_7.jpg</a:t>
            </a:r>
          </a:p>
          <a:p>
            <a:pPr eaLnBrk="1" hangingPunct="1"/>
            <a:r>
              <a:rPr lang="en-US" smtClean="0"/>
              <a:t>http://www.greenprolawncare.com/art/yard-picture.jpg</a:t>
            </a:r>
          </a:p>
          <a:p>
            <a:pPr eaLnBrk="1" hangingPunct="1"/>
            <a:r>
              <a:rPr lang="en-US" smtClean="0"/>
              <a:t>http://www.oh.nrcs.usda.gov/programs/Lake_Erie_Buffer/images/grass_fs_wise2.jpg</a:t>
            </a:r>
          </a:p>
          <a:p>
            <a:pPr eaLnBrk="1" hangingPunct="1"/>
            <a:endParaRPr lang="en-US" smtClean="0"/>
          </a:p>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89DEE2B3-88AB-40DE-A8A7-D872D960D54D}" type="slidenum">
              <a:rPr lang="en-US" smtClean="0"/>
              <a:pPr/>
              <a:t>58</a:t>
            </a:fld>
            <a:endParaRPr lang="en-US" smtClean="0"/>
          </a:p>
        </p:txBody>
      </p:sp>
      <p:sp>
        <p:nvSpPr>
          <p:cNvPr id="147458" name="Rectangle 2"/>
          <p:cNvSpPr>
            <a:spLocks noGrp="1" noRo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p:spPr>
        <p:txBody>
          <a:bodyPr/>
          <a:lstStyle/>
          <a:p>
            <a:fld id="{B311AD56-DC95-41A7-B93E-34A2A439874E}" type="slidenum">
              <a:rPr lang="en-US" smtClean="0"/>
              <a:pPr/>
              <a:t>59</a:t>
            </a:fld>
            <a:endParaRPr lang="en-US" smtClean="0"/>
          </a:p>
        </p:txBody>
      </p:sp>
      <p:sp>
        <p:nvSpPr>
          <p:cNvPr id="149506" name="Rectangle 2"/>
          <p:cNvSpPr>
            <a:spLocks noGrp="1" noRo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CCAF83D6-DCF4-4DF4-9A43-D032A592B3D4}" type="slidenum">
              <a:rPr lang="en-US" smtClean="0"/>
              <a:pPr/>
              <a:t>6</a:t>
            </a:fld>
            <a:endParaRPr lang="en-US" smtClean="0"/>
          </a:p>
        </p:txBody>
      </p:sp>
      <p:sp>
        <p:nvSpPr>
          <p:cNvPr id="37890" name="Rectangle 2"/>
          <p:cNvSpPr>
            <a:spLocks noGrp="1" noRo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1F1D3D6C-F4D8-411C-9426-7F2F63876FAF}" type="slidenum">
              <a:rPr lang="en-US" smtClean="0"/>
              <a:pPr/>
              <a:t>60</a:t>
            </a:fld>
            <a:endParaRPr lang="en-US" smtClean="0"/>
          </a:p>
        </p:txBody>
      </p:sp>
      <p:sp>
        <p:nvSpPr>
          <p:cNvPr id="151554" name="Rectangle 2"/>
          <p:cNvSpPr>
            <a:spLocks noGrp="1" noRo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r>
              <a:rPr lang="en-US" smtClean="0"/>
              <a:t>Courtesy Christy Johannesson www.nisd.net/communicationsarts/pages/chem</a:t>
            </a:r>
          </a:p>
          <a:p>
            <a:pPr eaLnBrk="1" hangingPunct="1"/>
            <a:endParaRPr lang="en-US" smtClean="0"/>
          </a:p>
          <a:p>
            <a:pPr eaLnBrk="1" hangingPunct="1"/>
            <a:r>
              <a:rPr lang="en-US" b="1" smtClean="0"/>
              <a:t>Limiting reactant</a:t>
            </a:r>
            <a:r>
              <a:rPr lang="en-US" smtClean="0"/>
              <a:t> determines the maximum amount of product that can be formed from the reactants when reactants are not present in stoichiometric quantities.</a:t>
            </a:r>
          </a:p>
          <a:p>
            <a:pPr eaLnBrk="1" hangingPunct="1"/>
            <a:endParaRPr lang="en-US" sz="700" smtClean="0"/>
          </a:p>
          <a:p>
            <a:pPr eaLnBrk="1" hangingPunct="1"/>
            <a:r>
              <a:rPr lang="en-US" smtClean="0"/>
              <a:t>Amount of product calculated in this way is the </a:t>
            </a:r>
            <a:r>
              <a:rPr lang="en-US" b="1" smtClean="0"/>
              <a:t>theoretical yield</a:t>
            </a:r>
            <a:r>
              <a:rPr lang="en-US" smtClean="0"/>
              <a:t>, the amount you would obtain if the reaction occurred perfectly and your method of purifying the product was 100% efficient.</a:t>
            </a:r>
          </a:p>
          <a:p>
            <a:pPr eaLnBrk="1" hangingPunct="1"/>
            <a:endParaRPr lang="en-US" sz="700" smtClean="0"/>
          </a:p>
          <a:p>
            <a:pPr eaLnBrk="1" hangingPunct="1"/>
            <a:r>
              <a:rPr lang="en-US" smtClean="0"/>
              <a:t>Always obtain less product than is theoretically possible.  </a:t>
            </a:r>
            <a:r>
              <a:rPr lang="en-US" b="1" smtClean="0"/>
              <a:t>Actual yield</a:t>
            </a:r>
            <a:r>
              <a:rPr lang="en-US" smtClean="0"/>
              <a:t>, the measured mass of products obtained from a reaction, is less than the theoretical yield.</a:t>
            </a:r>
          </a:p>
          <a:p>
            <a:pPr eaLnBrk="1" hangingPunct="1"/>
            <a:endParaRPr lang="en-US" sz="700" smtClean="0"/>
          </a:p>
          <a:p>
            <a:pPr eaLnBrk="1" hangingPunct="1"/>
            <a:r>
              <a:rPr lang="en-US" b="1" smtClean="0"/>
              <a:t>Percent yield</a:t>
            </a:r>
            <a:r>
              <a:rPr lang="en-US" smtClean="0"/>
              <a:t> of a reaction is the ratio of the actual yield to the theoretical yield, multiplied by 100% to give a percentage.</a:t>
            </a:r>
          </a:p>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60843044-BD3E-4F6A-8C80-8FE51E75058B}" type="slidenum">
              <a:rPr lang="en-US" smtClean="0"/>
              <a:pPr/>
              <a:t>61</a:t>
            </a:fld>
            <a:endParaRPr lang="en-US" smtClean="0"/>
          </a:p>
        </p:txBody>
      </p:sp>
      <p:sp>
        <p:nvSpPr>
          <p:cNvPr id="153602" name="Rectangle 2"/>
          <p:cNvSpPr>
            <a:spLocks noGrp="1" noRo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pPr eaLnBrk="1" hangingPunct="1">
              <a:spcBef>
                <a:spcPct val="0"/>
              </a:spcBef>
            </a:pPr>
            <a:r>
              <a:rPr lang="en-US" smtClean="0"/>
              <a:t>Example courtesy Christy Johannesson www.nisd.net/communicationsarts/pages/chem</a:t>
            </a:r>
          </a:p>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16CDDD4F-83A4-486C-BB8F-6CC15DD37D15}" type="slidenum">
              <a:rPr lang="en-US" smtClean="0"/>
              <a:pPr/>
              <a:t>62</a:t>
            </a:fld>
            <a:endParaRPr lang="en-US" smtClean="0"/>
          </a:p>
        </p:txBody>
      </p:sp>
      <p:sp>
        <p:nvSpPr>
          <p:cNvPr id="155650" name="Rectangle 2"/>
          <p:cNvSpPr>
            <a:spLocks noGrp="1" noRo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CF32F3B7-BF43-4EE0-8FFA-4A3CD2948BDC}" type="slidenum">
              <a:rPr lang="en-US" smtClean="0"/>
              <a:pPr/>
              <a:t>7</a:t>
            </a:fld>
            <a:endParaRPr lang="en-US" smtClean="0"/>
          </a:p>
        </p:txBody>
      </p:sp>
      <p:sp>
        <p:nvSpPr>
          <p:cNvPr id="39938" name="Rectangle 2"/>
          <p:cNvSpPr>
            <a:spLocks noGrp="1" noRo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B2B14B12-9A45-460C-9288-CE6DCBD9A650}" type="slidenum">
              <a:rPr lang="en-US" smtClean="0"/>
              <a:pPr/>
              <a:t>8</a:t>
            </a:fld>
            <a:endParaRPr lang="en-US" smtClean="0"/>
          </a:p>
        </p:txBody>
      </p:sp>
      <p:sp>
        <p:nvSpPr>
          <p:cNvPr id="41986" name="Rectangle 2"/>
          <p:cNvSpPr>
            <a:spLocks noGrp="1" noRo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59CEF02C-E62A-4EE3-B45B-8FC4DA277ADA}" type="slidenum">
              <a:rPr lang="en-US" smtClean="0"/>
              <a:pPr/>
              <a:t>9</a:t>
            </a:fld>
            <a:endParaRPr lang="en-US" smtClean="0"/>
          </a:p>
        </p:txBody>
      </p:sp>
      <p:sp>
        <p:nvSpPr>
          <p:cNvPr id="44034" name="Rectangle 2"/>
          <p:cNvSpPr>
            <a:spLocks noGrp="1" noRo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D4BA8F-C74F-498F-BFE8-BAEC65D0B37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8AD74-4ADE-47D7-8395-98BC66ACE49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201612-A442-44B7-B7F6-70C66FC7778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28E833-4908-42BA-B8D8-857B60665BF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08B100-0CDA-4674-9959-A17BC6C9923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40670E-E6A1-4707-895C-7E19604AEDA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763F31-68E9-42E9-8B16-3A52FE5028A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8E5A81-1784-410F-B93F-C34931CCFE3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197E52-235E-448D-B7C8-3D26B089372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DD3EF2-DF92-4446-9CC4-4B604C64832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DDB9A9-5F8B-4C37-B6D2-98C5507E9E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5CCFF5-C9B7-4301-A78F-7A37E9232EE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AE3DF8-4966-4A43-A990-5189F1BEB00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874C7E-B974-44A4-BEC4-A03FF33F337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52F1D2-14EC-42C9-8A8D-8E03B6A218F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CAA347-0EF4-4BD9-A244-D9A254B6665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36AEA5-F658-49B9-A8BC-02F17A413FA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DE52BA-85AC-426C-A402-CBC3279067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464C4C-819E-40E9-BF23-DF56D621F7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7312A9-529E-475D-97CD-7F35E11C18C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8EB6C3-CDAF-48FD-AB38-93644396CE5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5E397F-BD41-4F5F-8B61-60A0E540CA7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9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129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pPr>
              <a:defRPr/>
            </a:pPr>
            <a:endParaRPr lang="en-US"/>
          </a:p>
        </p:txBody>
      </p:sp>
      <p:sp>
        <p:nvSpPr>
          <p:cNvPr id="129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fld id="{A7617D36-D7BE-45B7-8793-DA0EDEC75F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6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en-US"/>
          </a:p>
        </p:txBody>
      </p:sp>
      <p:sp>
        <p:nvSpPr>
          <p:cNvPr id="396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mn-lt"/>
              </a:defRPr>
            </a:lvl1pPr>
          </a:lstStyle>
          <a:p>
            <a:pPr>
              <a:defRPr/>
            </a:pPr>
            <a:endParaRPr lang="en-US"/>
          </a:p>
        </p:txBody>
      </p:sp>
      <p:sp>
        <p:nvSpPr>
          <p:cNvPr id="3962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AFE809DB-7A4D-408D-AF04-45ED6D0D15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file:///C:\Temporary%20Internet%20Files\Content.IE5\8ZEWQR4F\MSBD00337_0000%5b1%5d.mid" TargetMode="External"/><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2.wmf"/><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2.wmf"/><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6.wmf"/><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48.jpe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oleObject" Target="../embeddings/oleObject5.bin"/></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46.png"/><Relationship Id="rId4" Type="http://schemas.openxmlformats.org/officeDocument/2006/relationships/audio" Target="../media/audio4.wav"/></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audio" Target="../media/audio5.wav"/><Relationship Id="rId6" Type="http://schemas.openxmlformats.org/officeDocument/2006/relationships/image" Target="../media/image19.png"/><Relationship Id="rId5" Type="http://schemas.openxmlformats.org/officeDocument/2006/relationships/slide" Target="slide3.xml"/><Relationship Id="rId4" Type="http://schemas.openxmlformats.org/officeDocument/2006/relationships/image" Target="../media/image50.jpeg"/></Relationships>
</file>

<file path=ppt/slides/_rels/slide5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notesSlide" Target="../notesSlides/notesSlide51.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media/audio6.wav"/><Relationship Id="rId6" Type="http://schemas.openxmlformats.org/officeDocument/2006/relationships/slide" Target="slide3.xml"/><Relationship Id="rId5" Type="http://schemas.openxmlformats.org/officeDocument/2006/relationships/image" Target="../media/image48.jpeg"/><Relationship Id="rId4" Type="http://schemas.openxmlformats.org/officeDocument/2006/relationships/image" Target="../media/image47.jpeg"/></Relationships>
</file>

<file path=ppt/slides/_rels/slide52.xml.rels><?xml version="1.0" encoding="UTF-8" standalone="yes"?>
<Relationships xmlns="http://schemas.openxmlformats.org/package/2006/relationships"><Relationship Id="rId3" Type="http://schemas.openxmlformats.org/officeDocument/2006/relationships/hyperlink" Target="http://www.space1.com/Artifacts/Apollo_Artifacts/LiOH_Canister/Apollo_13_LiOH_Detail/apollo_13_lioh_detail.html"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 Id="rId5" Type="http://schemas.openxmlformats.org/officeDocument/2006/relationships/image" Target="../media/image54.jpeg"/><Relationship Id="rId4" Type="http://schemas.openxmlformats.org/officeDocument/2006/relationships/image" Target="../media/image53.jpeg"/></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48.jpe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55.jpeg"/><Relationship Id="rId2" Type="http://schemas.openxmlformats.org/officeDocument/2006/relationships/audio" Target="../media/audio8.wav"/><Relationship Id="rId1" Type="http://schemas.openxmlformats.org/officeDocument/2006/relationships/audio" Target="../media/audio7.wav"/><Relationship Id="rId6" Type="http://schemas.openxmlformats.org/officeDocument/2006/relationships/image" Target="../media/image19.png"/><Relationship Id="rId5" Type="http://schemas.openxmlformats.org/officeDocument/2006/relationships/slide" Target="slide3.xml"/><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7.xml"/><Relationship Id="rId1" Type="http://schemas.openxmlformats.org/officeDocument/2006/relationships/slideLayout" Target="../slideLayouts/slideLayout6.xml"/><Relationship Id="rId5" Type="http://schemas.openxmlformats.org/officeDocument/2006/relationships/image" Target="../media/image58.jpeg"/><Relationship Id="rId4" Type="http://schemas.openxmlformats.org/officeDocument/2006/relationships/image" Target="../media/image57.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9.xml"/><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http://www.bluejohnstone.co.uk/images/pw3c.gi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7.xml"/><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4.jpeg"/><Relationship Id="rId5" Type="http://schemas.openxmlformats.org/officeDocument/2006/relationships/slide" Target="slide3.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50000">
              <a:srgbClr val="FFFF66"/>
            </a:gs>
            <a:gs pos="100000">
              <a:schemeClr val="accent2"/>
            </a:gs>
          </a:gsLst>
          <a:lin ang="5400000" scaled="1"/>
        </a:gra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2286000"/>
            <a:ext cx="7772400" cy="1143000"/>
          </a:xfrm>
        </p:spPr>
        <p:txBody>
          <a:bodyPr/>
          <a:lstStyle/>
          <a:p>
            <a:pPr eaLnBrk="1" hangingPunct="1"/>
            <a:r>
              <a:rPr lang="en-US" sz="8000" smtClean="0"/>
              <a:t>Stoichiometry</a:t>
            </a:r>
            <a:br>
              <a:rPr lang="en-US" sz="8000" smtClean="0"/>
            </a:br>
            <a:r>
              <a:rPr lang="en-US" sz="8000" smtClean="0"/>
              <a:t/>
            </a:r>
            <a:br>
              <a:rPr lang="en-US" sz="8000" smtClean="0"/>
            </a:br>
            <a:r>
              <a:rPr lang="en-US" sz="8000" smtClean="0"/>
              <a:t>Chapter 11</a:t>
            </a:r>
          </a:p>
        </p:txBody>
      </p:sp>
      <p:sp>
        <p:nvSpPr>
          <p:cNvPr id="26627" name="Text Box 5"/>
          <p:cNvSpPr txBox="1">
            <a:spLocks noChangeArrowheads="1"/>
          </p:cNvSpPr>
          <p:nvPr/>
        </p:nvSpPr>
        <p:spPr bwMode="auto">
          <a:xfrm>
            <a:off x="3081338" y="6505575"/>
            <a:ext cx="2954337" cy="244475"/>
          </a:xfrm>
          <a:prstGeom prst="rect">
            <a:avLst/>
          </a:prstGeom>
          <a:noFill/>
          <a:ln w="9525">
            <a:noFill/>
            <a:miter lim="800000"/>
            <a:headEnd/>
            <a:tailEnd/>
          </a:ln>
        </p:spPr>
        <p:txBody>
          <a:bodyPr wrap="none">
            <a:spAutoFit/>
          </a:bodyPr>
          <a:lstStyle/>
          <a:p>
            <a:r>
              <a:rPr lang="en-US" sz="1000">
                <a:solidFill>
                  <a:srgbClr val="000000"/>
                </a:solidFill>
              </a:rPr>
              <a:t>http://www.unit5.org/chemistry/Stoichiometry.html</a:t>
            </a:r>
            <a:endParaRPr lang="en-US"/>
          </a:p>
        </p:txBody>
      </p:sp>
    </p:spTree>
  </p:cSld>
  <p:clrMapOvr>
    <a:masterClrMapping/>
  </p:clrMapOvr>
  <p:transition spd="slow">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b="-87048"/>
          </a:stretch>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1676400" y="228600"/>
            <a:ext cx="7772400" cy="4114800"/>
          </a:xfrm>
        </p:spPr>
        <p:txBody>
          <a:bodyPr/>
          <a:lstStyle/>
          <a:p>
            <a:pPr eaLnBrk="1" hangingPunct="1">
              <a:buFontTx/>
              <a:buNone/>
            </a:pPr>
            <a:r>
              <a:rPr lang="en-US" smtClean="0">
                <a:latin typeface="Brush Script MT" pitchFamily="66" charset="0"/>
              </a:rPr>
              <a:t>Welcome to Mole Island</a:t>
            </a:r>
          </a:p>
        </p:txBody>
      </p:sp>
      <p:grpSp>
        <p:nvGrpSpPr>
          <p:cNvPr id="2" name="Group 3"/>
          <p:cNvGrpSpPr>
            <a:grpSpLocks/>
          </p:cNvGrpSpPr>
          <p:nvPr/>
        </p:nvGrpSpPr>
        <p:grpSpPr bwMode="auto">
          <a:xfrm>
            <a:off x="762000" y="990600"/>
            <a:ext cx="2286000" cy="1524000"/>
            <a:chOff x="480" y="624"/>
            <a:chExt cx="1440" cy="960"/>
          </a:xfrm>
        </p:grpSpPr>
        <p:sp>
          <p:nvSpPr>
            <p:cNvPr id="45067" name="AutoShape 4"/>
            <p:cNvSpPr>
              <a:spLocks noChangeArrowheads="1"/>
            </p:cNvSpPr>
            <p:nvPr/>
          </p:nvSpPr>
          <p:spPr bwMode="auto">
            <a:xfrm>
              <a:off x="480" y="624"/>
              <a:ext cx="1440" cy="960"/>
            </a:xfrm>
            <a:prstGeom prst="cloudCallout">
              <a:avLst>
                <a:gd name="adj1" fmla="val 10347"/>
                <a:gd name="adj2" fmla="val 79167"/>
              </a:avLst>
            </a:prstGeom>
            <a:solidFill>
              <a:schemeClr val="bg1"/>
            </a:solidFill>
            <a:ln w="9525">
              <a:solidFill>
                <a:schemeClr val="tx1"/>
              </a:solidFill>
              <a:miter lim="800000"/>
              <a:headEnd/>
              <a:tailEnd/>
            </a:ln>
          </p:spPr>
          <p:txBody>
            <a:bodyPr/>
            <a:lstStyle/>
            <a:p>
              <a:pPr algn="ctr"/>
              <a:endParaRPr lang="en-US" sz="2400"/>
            </a:p>
          </p:txBody>
        </p:sp>
        <p:sp>
          <p:nvSpPr>
            <p:cNvPr id="45068" name="Text Box 5"/>
            <p:cNvSpPr txBox="1">
              <a:spLocks noChangeArrowheads="1"/>
            </p:cNvSpPr>
            <p:nvPr/>
          </p:nvSpPr>
          <p:spPr bwMode="auto">
            <a:xfrm>
              <a:off x="672" y="887"/>
              <a:ext cx="1112" cy="404"/>
            </a:xfrm>
            <a:prstGeom prst="rect">
              <a:avLst/>
            </a:prstGeom>
            <a:noFill/>
            <a:ln w="9525">
              <a:noFill/>
              <a:miter lim="800000"/>
              <a:headEnd/>
              <a:tailEnd/>
            </a:ln>
          </p:spPr>
          <p:txBody>
            <a:bodyPr wrap="none">
              <a:spAutoFit/>
            </a:bodyPr>
            <a:lstStyle/>
            <a:p>
              <a:r>
                <a:rPr lang="en-US" sz="1800"/>
                <a:t>1 mole = 22.4 L</a:t>
              </a:r>
            </a:p>
            <a:p>
              <a:r>
                <a:rPr lang="en-US" sz="1800"/>
                <a:t>   @ STP</a:t>
              </a:r>
            </a:p>
          </p:txBody>
        </p:sp>
      </p:grpSp>
      <p:grpSp>
        <p:nvGrpSpPr>
          <p:cNvPr id="3" name="Group 6"/>
          <p:cNvGrpSpPr>
            <a:grpSpLocks/>
          </p:cNvGrpSpPr>
          <p:nvPr/>
        </p:nvGrpSpPr>
        <p:grpSpPr bwMode="auto">
          <a:xfrm>
            <a:off x="4572000" y="609600"/>
            <a:ext cx="2743200" cy="1143000"/>
            <a:chOff x="2880" y="384"/>
            <a:chExt cx="1728" cy="720"/>
          </a:xfrm>
        </p:grpSpPr>
        <p:sp>
          <p:nvSpPr>
            <p:cNvPr id="45065" name="AutoShape 7"/>
            <p:cNvSpPr>
              <a:spLocks noChangeArrowheads="1"/>
            </p:cNvSpPr>
            <p:nvPr/>
          </p:nvSpPr>
          <p:spPr bwMode="auto">
            <a:xfrm>
              <a:off x="2880" y="384"/>
              <a:ext cx="1728" cy="720"/>
            </a:xfrm>
            <a:prstGeom prst="cloudCallout">
              <a:avLst>
                <a:gd name="adj1" fmla="val -43056"/>
                <a:gd name="adj2" fmla="val 70000"/>
              </a:avLst>
            </a:prstGeom>
            <a:solidFill>
              <a:schemeClr val="bg1"/>
            </a:solidFill>
            <a:ln w="9525">
              <a:solidFill>
                <a:schemeClr val="tx1"/>
              </a:solidFill>
              <a:miter lim="800000"/>
              <a:headEnd/>
              <a:tailEnd/>
            </a:ln>
          </p:spPr>
          <p:txBody>
            <a:bodyPr/>
            <a:lstStyle/>
            <a:p>
              <a:pPr algn="ctr"/>
              <a:endParaRPr lang="en-US" sz="2400"/>
            </a:p>
          </p:txBody>
        </p:sp>
        <p:sp>
          <p:nvSpPr>
            <p:cNvPr id="45066" name="Text Box 8"/>
            <p:cNvSpPr txBox="1">
              <a:spLocks noChangeArrowheads="1"/>
            </p:cNvSpPr>
            <p:nvPr/>
          </p:nvSpPr>
          <p:spPr bwMode="auto">
            <a:xfrm>
              <a:off x="3072" y="574"/>
              <a:ext cx="1376" cy="231"/>
            </a:xfrm>
            <a:prstGeom prst="rect">
              <a:avLst/>
            </a:prstGeom>
            <a:noFill/>
            <a:ln w="9525">
              <a:noFill/>
              <a:miter lim="800000"/>
              <a:headEnd/>
              <a:tailEnd/>
            </a:ln>
          </p:spPr>
          <p:txBody>
            <a:bodyPr wrap="none">
              <a:spAutoFit/>
            </a:bodyPr>
            <a:lstStyle/>
            <a:p>
              <a:r>
                <a:rPr lang="en-US" sz="1800"/>
                <a:t>1 mol = molar mass</a:t>
              </a:r>
            </a:p>
          </p:txBody>
        </p:sp>
      </p:grpSp>
      <p:grpSp>
        <p:nvGrpSpPr>
          <p:cNvPr id="4" name="Group 9"/>
          <p:cNvGrpSpPr>
            <a:grpSpLocks/>
          </p:cNvGrpSpPr>
          <p:nvPr/>
        </p:nvGrpSpPr>
        <p:grpSpPr bwMode="auto">
          <a:xfrm>
            <a:off x="6553200" y="1524000"/>
            <a:ext cx="2590800" cy="1143000"/>
            <a:chOff x="4128" y="960"/>
            <a:chExt cx="1632" cy="720"/>
          </a:xfrm>
        </p:grpSpPr>
        <p:sp>
          <p:nvSpPr>
            <p:cNvPr id="45063" name="AutoShape 10"/>
            <p:cNvSpPr>
              <a:spLocks noChangeArrowheads="1"/>
            </p:cNvSpPr>
            <p:nvPr/>
          </p:nvSpPr>
          <p:spPr bwMode="auto">
            <a:xfrm>
              <a:off x="4128" y="960"/>
              <a:ext cx="1632" cy="720"/>
            </a:xfrm>
            <a:prstGeom prst="cloudCallout">
              <a:avLst>
                <a:gd name="adj1" fmla="val -13421"/>
                <a:gd name="adj2" fmla="val 71389"/>
              </a:avLst>
            </a:prstGeom>
            <a:solidFill>
              <a:schemeClr val="bg1"/>
            </a:solidFill>
            <a:ln w="9525">
              <a:solidFill>
                <a:schemeClr val="tx1"/>
              </a:solidFill>
              <a:miter lim="800000"/>
              <a:headEnd/>
              <a:tailEnd/>
            </a:ln>
          </p:spPr>
          <p:txBody>
            <a:bodyPr/>
            <a:lstStyle/>
            <a:p>
              <a:pPr algn="ctr"/>
              <a:endParaRPr lang="en-US" sz="2400"/>
            </a:p>
          </p:txBody>
        </p:sp>
        <p:sp>
          <p:nvSpPr>
            <p:cNvPr id="45064" name="Text Box 11"/>
            <p:cNvSpPr txBox="1">
              <a:spLocks noChangeArrowheads="1"/>
            </p:cNvSpPr>
            <p:nvPr/>
          </p:nvSpPr>
          <p:spPr bwMode="auto">
            <a:xfrm>
              <a:off x="4272" y="1031"/>
              <a:ext cx="1390" cy="404"/>
            </a:xfrm>
            <a:prstGeom prst="rect">
              <a:avLst/>
            </a:prstGeom>
            <a:noFill/>
            <a:ln w="9525">
              <a:noFill/>
              <a:miter lim="800000"/>
              <a:headEnd/>
              <a:tailEnd/>
            </a:ln>
          </p:spPr>
          <p:txBody>
            <a:bodyPr wrap="none">
              <a:spAutoFit/>
            </a:bodyPr>
            <a:lstStyle/>
            <a:p>
              <a:r>
                <a:rPr lang="en-US" sz="1800"/>
                <a:t>        1 mol = </a:t>
              </a:r>
            </a:p>
            <a:p>
              <a:r>
                <a:rPr lang="en-US" sz="1800"/>
                <a:t>6.02 x 10</a:t>
              </a:r>
              <a:r>
                <a:rPr lang="en-US" sz="1800" baseline="30000"/>
                <a:t>23</a:t>
              </a:r>
              <a:r>
                <a:rPr lang="en-US" sz="1800"/>
                <a:t> particles</a:t>
              </a:r>
            </a:p>
          </p:txBody>
        </p:sp>
      </p:grpSp>
      <p:pic>
        <p:nvPicPr>
          <p:cNvPr id="137228" name="MSBD00337_0000[1].mid">
            <a:hlinkClick r:id="" action="ppaction://media"/>
          </p:cNvPr>
          <p:cNvPicPr>
            <a:picLocks noRot="1" noChangeAspect="1" noChangeArrowheads="1"/>
          </p:cNvPicPr>
          <p:nvPr>
            <a:audioFile r:link="rId1"/>
          </p:nvPr>
        </p:nvPicPr>
        <p:blipFill>
          <a:blip r:embed="rId5"/>
          <a:srcRect/>
          <a:stretch>
            <a:fillRect/>
          </a:stretch>
        </p:blipFill>
        <p:spPr bwMode="auto">
          <a:xfrm>
            <a:off x="15240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 presetClass="mediacall" presetSubtype="0" fill="hold" nodeType="withEffect">
                                  <p:stCondLst>
                                    <p:cond delay="0"/>
                                  </p:stCondLst>
                                  <p:childTnLst>
                                    <p:cmd type="call" cmd="playFrom(0)">
                                      <p:cBhvr>
                                        <p:cTn id="9" dur="1" fill="hold"/>
                                        <p:tgtEl>
                                          <p:spTgt spid="137228"/>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par>
                                <p:cTn id="20" presetID="1" presetClass="mediacall" presetSubtype="0" fill="hold" nodeType="withEffect">
                                  <p:stCondLst>
                                    <p:cond delay="0"/>
                                  </p:stCondLst>
                                  <p:childTnLst>
                                    <p:cmd type="call" cmd="playFrom(0.0)">
                                      <p:cBhvr>
                                        <p:cTn id="21" dur="1" fill="hold"/>
                                        <p:tgtEl>
                                          <p:spTgt spid="1372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22" fill="hold" display="0">
                  <p:stCondLst>
                    <p:cond delay="indefinite"/>
                  </p:stCondLst>
                  <p:endCondLst>
                    <p:cond evt="onPrev" delay="0">
                      <p:tgtEl>
                        <p:sldTgt/>
                      </p:tgtEl>
                    </p:cond>
                    <p:cond evt="onStopAudio" delay="0">
                      <p:tgtEl>
                        <p:sldTgt/>
                      </p:tgtEl>
                    </p:cond>
                  </p:endCondLst>
                </p:cTn>
                <p:tgtEl>
                  <p:spTgt spid="13722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ChangeArrowheads="1"/>
          </p:cNvSpPr>
          <p:nvPr/>
        </p:nvSpPr>
        <p:spPr bwMode="auto">
          <a:xfrm>
            <a:off x="2133600" y="609600"/>
            <a:ext cx="7010400" cy="1143000"/>
          </a:xfrm>
          <a:prstGeom prst="rect">
            <a:avLst/>
          </a:prstGeom>
          <a:noFill/>
          <a:ln w="9525">
            <a:noFill/>
            <a:miter lim="800000"/>
            <a:headEnd/>
            <a:tailEnd/>
          </a:ln>
        </p:spPr>
        <p:txBody>
          <a:bodyPr anchor="ctr"/>
          <a:lstStyle/>
          <a:p>
            <a:pPr algn="ctr"/>
            <a:r>
              <a:rPr lang="en-US" sz="3600">
                <a:solidFill>
                  <a:schemeClr val="tx2"/>
                </a:solidFill>
              </a:rPr>
              <a:t>Stoichiometry Island Diagram</a:t>
            </a:r>
          </a:p>
        </p:txBody>
      </p:sp>
      <p:sp>
        <p:nvSpPr>
          <p:cNvPr id="47106" name="Oval 5"/>
          <p:cNvSpPr>
            <a:spLocks noChangeArrowheads="1"/>
          </p:cNvSpPr>
          <p:nvPr/>
        </p:nvSpPr>
        <p:spPr bwMode="auto">
          <a:xfrm>
            <a:off x="2971800" y="2590800"/>
            <a:ext cx="558800" cy="5588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000" b="1"/>
              <a:t>Mass</a:t>
            </a:r>
          </a:p>
        </p:txBody>
      </p:sp>
      <p:sp>
        <p:nvSpPr>
          <p:cNvPr id="47107" name="Oval 6"/>
          <p:cNvSpPr>
            <a:spLocks noChangeArrowheads="1"/>
          </p:cNvSpPr>
          <p:nvPr/>
        </p:nvSpPr>
        <p:spPr bwMode="auto">
          <a:xfrm>
            <a:off x="2971800" y="5029200"/>
            <a:ext cx="558800" cy="5588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000" b="1"/>
              <a:t>Particles</a:t>
            </a:r>
          </a:p>
        </p:txBody>
      </p:sp>
      <p:sp>
        <p:nvSpPr>
          <p:cNvPr id="47108" name="Oval 7"/>
          <p:cNvSpPr>
            <a:spLocks noChangeArrowheads="1"/>
          </p:cNvSpPr>
          <p:nvPr/>
        </p:nvSpPr>
        <p:spPr bwMode="auto">
          <a:xfrm>
            <a:off x="2514600" y="3810000"/>
            <a:ext cx="558800" cy="5588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000" b="1"/>
              <a:t>Volume</a:t>
            </a:r>
          </a:p>
        </p:txBody>
      </p:sp>
      <p:sp>
        <p:nvSpPr>
          <p:cNvPr id="47109" name="Oval 8"/>
          <p:cNvSpPr>
            <a:spLocks noChangeArrowheads="1"/>
          </p:cNvSpPr>
          <p:nvPr/>
        </p:nvSpPr>
        <p:spPr bwMode="auto">
          <a:xfrm>
            <a:off x="4343400" y="3810000"/>
            <a:ext cx="558800" cy="5588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000" b="1"/>
              <a:t>Mole</a:t>
            </a:r>
          </a:p>
        </p:txBody>
      </p:sp>
      <p:sp>
        <p:nvSpPr>
          <p:cNvPr id="47110" name="Oval 9"/>
          <p:cNvSpPr>
            <a:spLocks noChangeArrowheads="1"/>
          </p:cNvSpPr>
          <p:nvPr/>
        </p:nvSpPr>
        <p:spPr bwMode="auto">
          <a:xfrm>
            <a:off x="5867400" y="3810000"/>
            <a:ext cx="558800" cy="5588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000" b="1"/>
              <a:t>Mole</a:t>
            </a:r>
          </a:p>
        </p:txBody>
      </p:sp>
      <p:sp>
        <p:nvSpPr>
          <p:cNvPr id="47111" name="Oval 10"/>
          <p:cNvSpPr>
            <a:spLocks noChangeArrowheads="1"/>
          </p:cNvSpPr>
          <p:nvPr/>
        </p:nvSpPr>
        <p:spPr bwMode="auto">
          <a:xfrm>
            <a:off x="7467600" y="2819400"/>
            <a:ext cx="558800" cy="5588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000" b="1"/>
              <a:t>Mass</a:t>
            </a:r>
          </a:p>
        </p:txBody>
      </p:sp>
      <p:sp>
        <p:nvSpPr>
          <p:cNvPr id="47112" name="Text Box 11"/>
          <p:cNvSpPr txBox="1">
            <a:spLocks noChangeArrowheads="1"/>
          </p:cNvSpPr>
          <p:nvPr/>
        </p:nvSpPr>
        <p:spPr bwMode="auto">
          <a:xfrm>
            <a:off x="3286125" y="1789113"/>
            <a:ext cx="4021138" cy="611187"/>
          </a:xfrm>
          <a:prstGeom prst="rect">
            <a:avLst/>
          </a:prstGeom>
          <a:noFill/>
          <a:ln w="9525">
            <a:noFill/>
            <a:miter lim="800000"/>
            <a:headEnd/>
            <a:tailEnd/>
          </a:ln>
        </p:spPr>
        <p:txBody>
          <a:bodyPr wrap="none">
            <a:spAutoFit/>
          </a:bodyPr>
          <a:lstStyle/>
          <a:p>
            <a:r>
              <a:rPr lang="en-US" sz="1800"/>
              <a:t>   Known		               Unknown</a:t>
            </a:r>
          </a:p>
          <a:p>
            <a:r>
              <a:rPr lang="en-US" sz="1600"/>
              <a:t>Substance A	               Substance B</a:t>
            </a:r>
          </a:p>
        </p:txBody>
      </p:sp>
      <p:sp>
        <p:nvSpPr>
          <p:cNvPr id="47113" name="Text Box 12"/>
          <p:cNvSpPr txBox="1">
            <a:spLocks noChangeArrowheads="1"/>
          </p:cNvSpPr>
          <p:nvPr/>
        </p:nvSpPr>
        <p:spPr bwMode="auto">
          <a:xfrm>
            <a:off x="3835400" y="6172200"/>
            <a:ext cx="3168650" cy="366713"/>
          </a:xfrm>
          <a:prstGeom prst="rect">
            <a:avLst/>
          </a:prstGeom>
          <a:noFill/>
          <a:ln w="9525">
            <a:noFill/>
            <a:miter lim="800000"/>
            <a:headEnd/>
            <a:tailEnd/>
          </a:ln>
        </p:spPr>
        <p:txBody>
          <a:bodyPr wrap="none">
            <a:spAutoFit/>
          </a:bodyPr>
          <a:lstStyle/>
          <a:p>
            <a:r>
              <a:rPr lang="en-US" sz="1800"/>
              <a:t>Stoichiometry Island Diagram</a:t>
            </a:r>
          </a:p>
        </p:txBody>
      </p:sp>
      <p:sp>
        <p:nvSpPr>
          <p:cNvPr id="47114" name="Line 13"/>
          <p:cNvSpPr>
            <a:spLocks noChangeShapeType="1"/>
          </p:cNvSpPr>
          <p:nvPr/>
        </p:nvSpPr>
        <p:spPr bwMode="auto">
          <a:xfrm>
            <a:off x="3540125" y="2951163"/>
            <a:ext cx="895350" cy="727075"/>
          </a:xfrm>
          <a:prstGeom prst="line">
            <a:avLst/>
          </a:prstGeom>
          <a:noFill/>
          <a:ln w="9525">
            <a:solidFill>
              <a:schemeClr val="tx1"/>
            </a:solidFill>
            <a:round/>
            <a:headEnd type="triangle" w="med" len="med"/>
            <a:tailEnd type="triangle" w="med" len="med"/>
          </a:ln>
        </p:spPr>
        <p:txBody>
          <a:bodyPr/>
          <a:lstStyle/>
          <a:p>
            <a:endParaRPr lang="en-US"/>
          </a:p>
        </p:txBody>
      </p:sp>
      <p:sp>
        <p:nvSpPr>
          <p:cNvPr id="47115" name="Line 14"/>
          <p:cNvSpPr>
            <a:spLocks noChangeShapeType="1"/>
          </p:cNvSpPr>
          <p:nvPr/>
        </p:nvSpPr>
        <p:spPr bwMode="auto">
          <a:xfrm flipV="1">
            <a:off x="3176588" y="4113213"/>
            <a:ext cx="1012825" cy="3175"/>
          </a:xfrm>
          <a:prstGeom prst="line">
            <a:avLst/>
          </a:prstGeom>
          <a:noFill/>
          <a:ln w="9525">
            <a:solidFill>
              <a:schemeClr val="tx1"/>
            </a:solidFill>
            <a:round/>
            <a:headEnd type="triangle" w="med" len="med"/>
            <a:tailEnd type="triangle" w="med" len="med"/>
          </a:ln>
        </p:spPr>
        <p:txBody>
          <a:bodyPr/>
          <a:lstStyle/>
          <a:p>
            <a:endParaRPr lang="en-US"/>
          </a:p>
        </p:txBody>
      </p:sp>
      <p:sp>
        <p:nvSpPr>
          <p:cNvPr id="47116" name="Line 15"/>
          <p:cNvSpPr>
            <a:spLocks noChangeShapeType="1"/>
          </p:cNvSpPr>
          <p:nvPr/>
        </p:nvSpPr>
        <p:spPr bwMode="auto">
          <a:xfrm flipH="1">
            <a:off x="6477000" y="3200400"/>
            <a:ext cx="895350" cy="727075"/>
          </a:xfrm>
          <a:prstGeom prst="line">
            <a:avLst/>
          </a:prstGeom>
          <a:noFill/>
          <a:ln w="9525">
            <a:solidFill>
              <a:schemeClr val="tx1"/>
            </a:solidFill>
            <a:round/>
            <a:headEnd type="triangle" w="med" len="med"/>
            <a:tailEnd type="triangle" w="med" len="med"/>
          </a:ln>
        </p:spPr>
        <p:txBody>
          <a:bodyPr/>
          <a:lstStyle/>
          <a:p>
            <a:endParaRPr lang="en-US"/>
          </a:p>
        </p:txBody>
      </p:sp>
      <p:sp>
        <p:nvSpPr>
          <p:cNvPr id="47117" name="Line 16"/>
          <p:cNvSpPr>
            <a:spLocks noChangeShapeType="1"/>
          </p:cNvSpPr>
          <p:nvPr/>
        </p:nvSpPr>
        <p:spPr bwMode="auto">
          <a:xfrm flipH="1">
            <a:off x="3540125" y="4475163"/>
            <a:ext cx="895350" cy="727075"/>
          </a:xfrm>
          <a:prstGeom prst="line">
            <a:avLst/>
          </a:prstGeom>
          <a:noFill/>
          <a:ln w="9525">
            <a:solidFill>
              <a:schemeClr val="tx1"/>
            </a:solidFill>
            <a:round/>
            <a:headEnd type="triangle" w="med" len="med"/>
            <a:tailEnd type="triangle" w="med" len="med"/>
          </a:ln>
        </p:spPr>
        <p:txBody>
          <a:bodyPr/>
          <a:lstStyle/>
          <a:p>
            <a:endParaRPr lang="en-US"/>
          </a:p>
        </p:txBody>
      </p:sp>
      <p:sp>
        <p:nvSpPr>
          <p:cNvPr id="47118" name="Line 17"/>
          <p:cNvSpPr>
            <a:spLocks noChangeShapeType="1"/>
          </p:cNvSpPr>
          <p:nvPr/>
        </p:nvSpPr>
        <p:spPr bwMode="auto">
          <a:xfrm>
            <a:off x="6629400" y="4343400"/>
            <a:ext cx="895350" cy="727075"/>
          </a:xfrm>
          <a:prstGeom prst="line">
            <a:avLst/>
          </a:prstGeom>
          <a:noFill/>
          <a:ln w="9525">
            <a:solidFill>
              <a:schemeClr val="tx1"/>
            </a:solidFill>
            <a:round/>
            <a:headEnd type="triangle" w="med" len="med"/>
            <a:tailEnd type="triangle" w="med" len="med"/>
          </a:ln>
        </p:spPr>
        <p:txBody>
          <a:bodyPr/>
          <a:lstStyle/>
          <a:p>
            <a:endParaRPr lang="en-US"/>
          </a:p>
        </p:txBody>
      </p:sp>
      <p:sp>
        <p:nvSpPr>
          <p:cNvPr id="47119" name="Line 18"/>
          <p:cNvSpPr>
            <a:spLocks noChangeShapeType="1"/>
          </p:cNvSpPr>
          <p:nvPr/>
        </p:nvSpPr>
        <p:spPr bwMode="auto">
          <a:xfrm flipV="1">
            <a:off x="5029200" y="4114800"/>
            <a:ext cx="692150" cy="3175"/>
          </a:xfrm>
          <a:prstGeom prst="line">
            <a:avLst/>
          </a:prstGeom>
          <a:noFill/>
          <a:ln w="9525">
            <a:solidFill>
              <a:schemeClr val="tx1"/>
            </a:solidFill>
            <a:round/>
            <a:headEnd type="triangle" w="med" len="med"/>
            <a:tailEnd type="triangle" w="med" len="med"/>
          </a:ln>
        </p:spPr>
        <p:txBody>
          <a:bodyPr/>
          <a:lstStyle/>
          <a:p>
            <a:endParaRPr lang="en-US"/>
          </a:p>
        </p:txBody>
      </p:sp>
      <p:sp>
        <p:nvSpPr>
          <p:cNvPr id="47120" name="Line 19"/>
          <p:cNvSpPr>
            <a:spLocks noChangeShapeType="1"/>
          </p:cNvSpPr>
          <p:nvPr/>
        </p:nvSpPr>
        <p:spPr bwMode="auto">
          <a:xfrm flipV="1">
            <a:off x="6553200" y="4114800"/>
            <a:ext cx="1012825" cy="3175"/>
          </a:xfrm>
          <a:prstGeom prst="line">
            <a:avLst/>
          </a:prstGeom>
          <a:noFill/>
          <a:ln w="9525">
            <a:solidFill>
              <a:schemeClr val="tx1"/>
            </a:solidFill>
            <a:round/>
            <a:headEnd type="triangle" w="med" len="med"/>
            <a:tailEnd type="triangle" w="med" len="med"/>
          </a:ln>
        </p:spPr>
        <p:txBody>
          <a:bodyPr/>
          <a:lstStyle/>
          <a:p>
            <a:endParaRPr lang="en-US"/>
          </a:p>
        </p:txBody>
      </p:sp>
      <p:sp>
        <p:nvSpPr>
          <p:cNvPr id="47121" name="Oval 20"/>
          <p:cNvSpPr>
            <a:spLocks noChangeArrowheads="1"/>
          </p:cNvSpPr>
          <p:nvPr/>
        </p:nvSpPr>
        <p:spPr bwMode="auto">
          <a:xfrm>
            <a:off x="7848600" y="3810000"/>
            <a:ext cx="558800" cy="5588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000" b="1"/>
              <a:t>Volume</a:t>
            </a:r>
          </a:p>
        </p:txBody>
      </p:sp>
      <p:sp>
        <p:nvSpPr>
          <p:cNvPr id="47122" name="Oval 21"/>
          <p:cNvSpPr>
            <a:spLocks noChangeArrowheads="1"/>
          </p:cNvSpPr>
          <p:nvPr/>
        </p:nvSpPr>
        <p:spPr bwMode="auto">
          <a:xfrm>
            <a:off x="7620000" y="4800600"/>
            <a:ext cx="558800" cy="5588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000" b="1"/>
              <a:t>Particles</a:t>
            </a:r>
          </a:p>
        </p:txBody>
      </p:sp>
      <p:sp>
        <p:nvSpPr>
          <p:cNvPr id="47123" name="Rectangle 22"/>
          <p:cNvSpPr>
            <a:spLocks noChangeArrowheads="1"/>
          </p:cNvSpPr>
          <p:nvPr/>
        </p:nvSpPr>
        <p:spPr bwMode="auto">
          <a:xfrm>
            <a:off x="381000" y="457200"/>
            <a:ext cx="1828800" cy="6172200"/>
          </a:xfrm>
          <a:prstGeom prst="rect">
            <a:avLst/>
          </a:prstGeom>
          <a:solidFill>
            <a:srgbClr val="E6DDD8">
              <a:alpha val="50195"/>
            </a:srgbClr>
          </a:solidFill>
          <a:ln w="9525">
            <a:solidFill>
              <a:schemeClr val="tx1"/>
            </a:solidFill>
            <a:miter lim="800000"/>
            <a:headEnd/>
            <a:tailEnd/>
          </a:ln>
        </p:spPr>
        <p:txBody>
          <a:bodyPr wrap="none" anchor="ctr"/>
          <a:lstStyle/>
          <a:p>
            <a:endParaRPr lang="en-US"/>
          </a:p>
        </p:txBody>
      </p:sp>
      <p:sp>
        <p:nvSpPr>
          <p:cNvPr id="47124" name="Text Box 23"/>
          <p:cNvSpPr txBox="1">
            <a:spLocks noChangeArrowheads="1"/>
          </p:cNvSpPr>
          <p:nvPr/>
        </p:nvSpPr>
        <p:spPr bwMode="auto">
          <a:xfrm>
            <a:off x="1695450" y="2362200"/>
            <a:ext cx="438150" cy="457200"/>
          </a:xfrm>
          <a:prstGeom prst="rect">
            <a:avLst/>
          </a:prstGeom>
          <a:noFill/>
          <a:ln w="9525">
            <a:noFill/>
            <a:miter lim="800000"/>
            <a:headEnd/>
            <a:tailEnd/>
          </a:ln>
        </p:spPr>
        <p:txBody>
          <a:bodyPr wrap="none">
            <a:spAutoFit/>
          </a:bodyPr>
          <a:lstStyle/>
          <a:p>
            <a:r>
              <a:rPr lang="en-US" sz="2400"/>
              <a:t>M</a:t>
            </a:r>
          </a:p>
        </p:txBody>
      </p:sp>
      <p:sp>
        <p:nvSpPr>
          <p:cNvPr id="47125" name="Text Box 24"/>
          <p:cNvSpPr txBox="1">
            <a:spLocks noChangeArrowheads="1"/>
          </p:cNvSpPr>
          <p:nvPr/>
        </p:nvSpPr>
        <p:spPr bwMode="auto">
          <a:xfrm>
            <a:off x="1600200" y="3886200"/>
            <a:ext cx="387350" cy="457200"/>
          </a:xfrm>
          <a:prstGeom prst="rect">
            <a:avLst/>
          </a:prstGeom>
          <a:noFill/>
          <a:ln w="9525">
            <a:noFill/>
            <a:miter lim="800000"/>
            <a:headEnd/>
            <a:tailEnd/>
          </a:ln>
        </p:spPr>
        <p:txBody>
          <a:bodyPr wrap="none">
            <a:spAutoFit/>
          </a:bodyPr>
          <a:lstStyle/>
          <a:p>
            <a:r>
              <a:rPr lang="en-US" sz="2400"/>
              <a:t>V</a:t>
            </a:r>
          </a:p>
        </p:txBody>
      </p:sp>
      <p:sp>
        <p:nvSpPr>
          <p:cNvPr id="47126" name="Text Box 25"/>
          <p:cNvSpPr txBox="1">
            <a:spLocks noChangeArrowheads="1"/>
          </p:cNvSpPr>
          <p:nvPr/>
        </p:nvSpPr>
        <p:spPr bwMode="auto">
          <a:xfrm>
            <a:off x="1746250" y="5367338"/>
            <a:ext cx="387350" cy="457200"/>
          </a:xfrm>
          <a:prstGeom prst="rect">
            <a:avLst/>
          </a:prstGeom>
          <a:noFill/>
          <a:ln w="9525">
            <a:noFill/>
            <a:miter lim="800000"/>
            <a:headEnd/>
            <a:tailEnd/>
          </a:ln>
        </p:spPr>
        <p:txBody>
          <a:bodyPr wrap="none">
            <a:spAutoFit/>
          </a:bodyPr>
          <a:lstStyle/>
          <a:p>
            <a:r>
              <a:rPr lang="en-US" sz="2400"/>
              <a:t>P</a:t>
            </a:r>
          </a:p>
        </p:txBody>
      </p:sp>
      <p:pic>
        <p:nvPicPr>
          <p:cNvPr id="47127" name="Picture 26"/>
          <p:cNvPicPr>
            <a:picLocks noChangeAspect="1" noChangeArrowheads="1"/>
          </p:cNvPicPr>
          <p:nvPr/>
        </p:nvPicPr>
        <p:blipFill>
          <a:blip r:embed="rId3"/>
          <a:srcRect/>
          <a:stretch>
            <a:fillRect/>
          </a:stretch>
        </p:blipFill>
        <p:spPr bwMode="auto">
          <a:xfrm>
            <a:off x="609600" y="1814513"/>
            <a:ext cx="1066800" cy="998537"/>
          </a:xfrm>
          <a:prstGeom prst="rect">
            <a:avLst/>
          </a:prstGeom>
          <a:noFill/>
          <a:ln w="9525">
            <a:noFill/>
            <a:miter lim="800000"/>
            <a:headEnd/>
            <a:tailEnd/>
          </a:ln>
        </p:spPr>
      </p:pic>
      <p:pic>
        <p:nvPicPr>
          <p:cNvPr id="47128" name="Picture 27"/>
          <p:cNvPicPr>
            <a:picLocks noChangeAspect="1" noChangeArrowheads="1"/>
          </p:cNvPicPr>
          <p:nvPr/>
        </p:nvPicPr>
        <p:blipFill>
          <a:blip r:embed="rId4"/>
          <a:srcRect/>
          <a:stretch>
            <a:fillRect/>
          </a:stretch>
        </p:blipFill>
        <p:spPr bwMode="auto">
          <a:xfrm>
            <a:off x="609600" y="3429000"/>
            <a:ext cx="1066800" cy="688975"/>
          </a:xfrm>
          <a:prstGeom prst="rect">
            <a:avLst/>
          </a:prstGeom>
          <a:noFill/>
          <a:ln w="9525">
            <a:noFill/>
            <a:miter lim="800000"/>
            <a:headEnd/>
            <a:tailEnd/>
          </a:ln>
        </p:spPr>
      </p:pic>
      <p:pic>
        <p:nvPicPr>
          <p:cNvPr id="47129" name="Picture 28"/>
          <p:cNvPicPr>
            <a:picLocks noChangeAspect="1" noChangeArrowheads="1"/>
          </p:cNvPicPr>
          <p:nvPr/>
        </p:nvPicPr>
        <p:blipFill>
          <a:blip r:embed="rId5"/>
          <a:srcRect/>
          <a:stretch>
            <a:fillRect/>
          </a:stretch>
        </p:blipFill>
        <p:spPr bwMode="auto">
          <a:xfrm>
            <a:off x="533400" y="5181600"/>
            <a:ext cx="1219200" cy="682625"/>
          </a:xfrm>
          <a:prstGeom prst="rect">
            <a:avLst/>
          </a:prstGeom>
          <a:noFill/>
          <a:ln w="9525">
            <a:noFill/>
            <a:miter lim="800000"/>
            <a:headEnd/>
            <a:tailEnd/>
          </a:ln>
        </p:spPr>
      </p:pic>
      <p:sp>
        <p:nvSpPr>
          <p:cNvPr id="47130" name="Text Box 29"/>
          <p:cNvSpPr txBox="1">
            <a:spLocks noChangeArrowheads="1"/>
          </p:cNvSpPr>
          <p:nvPr/>
        </p:nvSpPr>
        <p:spPr bwMode="auto">
          <a:xfrm>
            <a:off x="538163" y="2765425"/>
            <a:ext cx="1214437" cy="274638"/>
          </a:xfrm>
          <a:prstGeom prst="rect">
            <a:avLst/>
          </a:prstGeom>
          <a:noFill/>
          <a:ln w="9525">
            <a:noFill/>
            <a:miter lim="800000"/>
            <a:headEnd/>
            <a:tailEnd/>
          </a:ln>
        </p:spPr>
        <p:txBody>
          <a:bodyPr wrap="none">
            <a:spAutoFit/>
          </a:bodyPr>
          <a:lstStyle/>
          <a:p>
            <a:r>
              <a:rPr lang="en-US" sz="1200"/>
              <a:t>Mass Mountain</a:t>
            </a:r>
          </a:p>
        </p:txBody>
      </p:sp>
      <p:sp>
        <p:nvSpPr>
          <p:cNvPr id="47131" name="Text Box 30"/>
          <p:cNvSpPr txBox="1">
            <a:spLocks noChangeArrowheads="1"/>
          </p:cNvSpPr>
          <p:nvPr/>
        </p:nvSpPr>
        <p:spPr bwMode="auto">
          <a:xfrm>
            <a:off x="573088" y="4148138"/>
            <a:ext cx="1027112" cy="274637"/>
          </a:xfrm>
          <a:prstGeom prst="rect">
            <a:avLst/>
          </a:prstGeom>
          <a:noFill/>
          <a:ln w="9525">
            <a:noFill/>
            <a:miter lim="800000"/>
            <a:headEnd/>
            <a:tailEnd/>
          </a:ln>
        </p:spPr>
        <p:txBody>
          <a:bodyPr wrap="none">
            <a:spAutoFit/>
          </a:bodyPr>
          <a:lstStyle/>
          <a:p>
            <a:r>
              <a:rPr lang="en-US" sz="1200"/>
              <a:t>Liter Lagoon</a:t>
            </a:r>
          </a:p>
        </p:txBody>
      </p:sp>
      <p:sp>
        <p:nvSpPr>
          <p:cNvPr id="47132" name="Text Box 31"/>
          <p:cNvSpPr txBox="1">
            <a:spLocks noChangeArrowheads="1"/>
          </p:cNvSpPr>
          <p:nvPr/>
        </p:nvSpPr>
        <p:spPr bwMode="auto">
          <a:xfrm>
            <a:off x="639763" y="5867400"/>
            <a:ext cx="1112837" cy="274638"/>
          </a:xfrm>
          <a:prstGeom prst="rect">
            <a:avLst/>
          </a:prstGeom>
          <a:noFill/>
          <a:ln w="9525">
            <a:noFill/>
            <a:miter lim="800000"/>
            <a:headEnd/>
            <a:tailEnd/>
          </a:ln>
        </p:spPr>
        <p:txBody>
          <a:bodyPr wrap="none">
            <a:spAutoFit/>
          </a:bodyPr>
          <a:lstStyle/>
          <a:p>
            <a:r>
              <a:rPr lang="en-US" sz="1200"/>
              <a:t>Particle Place</a:t>
            </a:r>
          </a:p>
        </p:txBody>
      </p:sp>
      <p:sp>
        <p:nvSpPr>
          <p:cNvPr id="47133" name="Line 32"/>
          <p:cNvSpPr>
            <a:spLocks noChangeShapeType="1"/>
          </p:cNvSpPr>
          <p:nvPr/>
        </p:nvSpPr>
        <p:spPr bwMode="auto">
          <a:xfrm>
            <a:off x="533400" y="1066800"/>
            <a:ext cx="1524000" cy="0"/>
          </a:xfrm>
          <a:prstGeom prst="line">
            <a:avLst/>
          </a:prstGeom>
          <a:noFill/>
          <a:ln w="38100">
            <a:solidFill>
              <a:schemeClr val="tx1"/>
            </a:solidFill>
            <a:round/>
            <a:headEnd type="oval" w="med" len="med"/>
            <a:tailEnd type="oval" w="med" len="med"/>
          </a:ln>
        </p:spPr>
        <p:txBody>
          <a:bodyPr/>
          <a:lstStyle/>
          <a:p>
            <a:endParaRPr lang="en-US"/>
          </a:p>
        </p:txBody>
      </p:sp>
      <p:sp>
        <p:nvSpPr>
          <p:cNvPr id="47134" name="Line 33"/>
          <p:cNvSpPr>
            <a:spLocks noChangeShapeType="1"/>
          </p:cNvSpPr>
          <p:nvPr/>
        </p:nvSpPr>
        <p:spPr bwMode="auto">
          <a:xfrm flipV="1">
            <a:off x="1447800" y="838200"/>
            <a:ext cx="381000" cy="228600"/>
          </a:xfrm>
          <a:prstGeom prst="line">
            <a:avLst/>
          </a:prstGeom>
          <a:noFill/>
          <a:ln w="38100">
            <a:solidFill>
              <a:schemeClr val="tx1"/>
            </a:solidFill>
            <a:round/>
            <a:headEnd/>
            <a:tailEnd type="oval" w="med" len="med"/>
          </a:ln>
        </p:spPr>
        <p:txBody>
          <a:bodyPr/>
          <a:lstStyle/>
          <a:p>
            <a:endParaRPr lang="en-US"/>
          </a:p>
        </p:txBody>
      </p:sp>
      <p:sp>
        <p:nvSpPr>
          <p:cNvPr id="47135" name="Line 34"/>
          <p:cNvSpPr>
            <a:spLocks noChangeShapeType="1"/>
          </p:cNvSpPr>
          <p:nvPr/>
        </p:nvSpPr>
        <p:spPr bwMode="auto">
          <a:xfrm>
            <a:off x="1447800" y="1066800"/>
            <a:ext cx="381000" cy="228600"/>
          </a:xfrm>
          <a:prstGeom prst="line">
            <a:avLst/>
          </a:prstGeom>
          <a:noFill/>
          <a:ln w="38100">
            <a:solidFill>
              <a:schemeClr val="tx1"/>
            </a:solidFill>
            <a:round/>
            <a:headEnd/>
            <a:tailEnd type="oval" w="med" len="med"/>
          </a:ln>
        </p:spPr>
        <p:txBody>
          <a:bodyPr/>
          <a:lstStyle/>
          <a:p>
            <a:endParaRPr lang="en-US"/>
          </a:p>
        </p:txBody>
      </p:sp>
      <p:sp>
        <p:nvSpPr>
          <p:cNvPr id="47136" name="Line 35"/>
          <p:cNvSpPr>
            <a:spLocks noChangeShapeType="1"/>
          </p:cNvSpPr>
          <p:nvPr/>
        </p:nvSpPr>
        <p:spPr bwMode="auto">
          <a:xfrm>
            <a:off x="762000" y="838200"/>
            <a:ext cx="381000" cy="228600"/>
          </a:xfrm>
          <a:prstGeom prst="line">
            <a:avLst/>
          </a:prstGeom>
          <a:noFill/>
          <a:ln w="38100">
            <a:solidFill>
              <a:schemeClr val="tx1"/>
            </a:solidFill>
            <a:round/>
            <a:headEnd type="oval" w="med" len="med"/>
            <a:tailEnd/>
          </a:ln>
        </p:spPr>
        <p:txBody>
          <a:bodyPr/>
          <a:lstStyle/>
          <a:p>
            <a:endParaRPr lang="en-US"/>
          </a:p>
        </p:txBody>
      </p:sp>
      <p:sp>
        <p:nvSpPr>
          <p:cNvPr id="47137" name="Line 36"/>
          <p:cNvSpPr>
            <a:spLocks noChangeShapeType="1"/>
          </p:cNvSpPr>
          <p:nvPr/>
        </p:nvSpPr>
        <p:spPr bwMode="auto">
          <a:xfrm flipV="1">
            <a:off x="762000" y="1066800"/>
            <a:ext cx="381000" cy="228600"/>
          </a:xfrm>
          <a:prstGeom prst="line">
            <a:avLst/>
          </a:prstGeom>
          <a:noFill/>
          <a:ln w="38100">
            <a:solidFill>
              <a:schemeClr val="tx1"/>
            </a:solidFill>
            <a:round/>
            <a:headEnd type="oval" w="med" len="med"/>
            <a:tailEnd/>
          </a:ln>
        </p:spPr>
        <p:txBody>
          <a:bodyPr/>
          <a:lstStyle/>
          <a:p>
            <a:endParaRPr lang="en-US"/>
          </a:p>
        </p:txBody>
      </p:sp>
      <p:sp>
        <p:nvSpPr>
          <p:cNvPr id="47138" name="AutoShape 37">
            <a:hlinkClick r:id="rId6" action="ppaction://hlinksldjump" highlightClick="1"/>
          </p:cNvPr>
          <p:cNvSpPr>
            <a:spLocks noChangeArrowheads="1"/>
          </p:cNvSpPr>
          <p:nvPr/>
        </p:nvSpPr>
        <p:spPr bwMode="auto">
          <a:xfrm>
            <a:off x="0" y="6500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432166" name="Picture 38" descr="mole"/>
          <p:cNvPicPr>
            <a:picLocks noChangeAspect="1" noChangeArrowheads="1"/>
          </p:cNvPicPr>
          <p:nvPr/>
        </p:nvPicPr>
        <p:blipFill>
          <a:blip r:embed="rId7"/>
          <a:srcRect t="5463"/>
          <a:stretch>
            <a:fillRect/>
          </a:stretch>
        </p:blipFill>
        <p:spPr bwMode="auto">
          <a:xfrm>
            <a:off x="4800600" y="2362200"/>
            <a:ext cx="1106488" cy="1468438"/>
          </a:xfrm>
          <a:prstGeom prst="rect">
            <a:avLst/>
          </a:prstGeom>
          <a:noFill/>
          <a:ln w="9525">
            <a:noFill/>
            <a:miter lim="800000"/>
            <a:headEnd/>
            <a:tailEnd/>
          </a:ln>
        </p:spPr>
      </p:pic>
      <p:sp>
        <p:nvSpPr>
          <p:cNvPr id="432167" name="Text Box 39"/>
          <p:cNvSpPr txBox="1">
            <a:spLocks noChangeArrowheads="1"/>
          </p:cNvSpPr>
          <p:nvPr/>
        </p:nvSpPr>
        <p:spPr bwMode="auto">
          <a:xfrm>
            <a:off x="4800600" y="3552825"/>
            <a:ext cx="1090613" cy="304800"/>
          </a:xfrm>
          <a:prstGeom prst="rect">
            <a:avLst/>
          </a:prstGeom>
          <a:noFill/>
          <a:ln w="9525">
            <a:noFill/>
            <a:miter lim="800000"/>
            <a:headEnd/>
            <a:tailEnd/>
          </a:ln>
        </p:spPr>
        <p:txBody>
          <a:bodyPr wrap="none">
            <a:spAutoFit/>
          </a:bodyPr>
          <a:lstStyle/>
          <a:p>
            <a:r>
              <a:rPr lang="en-US"/>
              <a:t>Mole Island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32166"/>
                                        </p:tgtEl>
                                        <p:attrNameLst>
                                          <p:attrName>style.visibility</p:attrName>
                                        </p:attrNameLst>
                                      </p:cBhvr>
                                      <p:to>
                                        <p:strVal val="visible"/>
                                      </p:to>
                                    </p:set>
                                    <p:anim calcmode="lin" valueType="num">
                                      <p:cBhvr>
                                        <p:cTn id="7" dur="500" fill="hold"/>
                                        <p:tgtEl>
                                          <p:spTgt spid="432166"/>
                                        </p:tgtEl>
                                        <p:attrNameLst>
                                          <p:attrName>ppt_w</p:attrName>
                                        </p:attrNameLst>
                                      </p:cBhvr>
                                      <p:tavLst>
                                        <p:tav tm="0">
                                          <p:val>
                                            <p:fltVal val="0"/>
                                          </p:val>
                                        </p:tav>
                                        <p:tav tm="100000">
                                          <p:val>
                                            <p:strVal val="#ppt_w"/>
                                          </p:val>
                                        </p:tav>
                                      </p:tavLst>
                                    </p:anim>
                                    <p:anim calcmode="lin" valueType="num">
                                      <p:cBhvr>
                                        <p:cTn id="8" dur="500" fill="hold"/>
                                        <p:tgtEl>
                                          <p:spTgt spid="432166"/>
                                        </p:tgtEl>
                                        <p:attrNameLst>
                                          <p:attrName>ppt_h</p:attrName>
                                        </p:attrNameLst>
                                      </p:cBhvr>
                                      <p:tavLst>
                                        <p:tav tm="0">
                                          <p:val>
                                            <p:fltVal val="0"/>
                                          </p:val>
                                        </p:tav>
                                        <p:tav tm="100000">
                                          <p:val>
                                            <p:strVal val="#ppt_h"/>
                                          </p:val>
                                        </p:tav>
                                      </p:tavLst>
                                    </p:anim>
                                    <p:animEffect transition="in" filter="fade">
                                      <p:cBhvr>
                                        <p:cTn id="9" dur="500"/>
                                        <p:tgtEl>
                                          <p:spTgt spid="432166"/>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mph" presetSubtype="0" fill="hold" grpId="0" nodeType="clickEffect">
                                  <p:stCondLst>
                                    <p:cond delay="0"/>
                                  </p:stCondLst>
                                  <p:childTnLst>
                                    <p:animClr clrSpc="hsl" dir="cw">
                                      <p:cBhvr override="childStyle">
                                        <p:cTn id="13" dur="500" fill="hold"/>
                                        <p:tgtEl>
                                          <p:spTgt spid="432167"/>
                                        </p:tgtEl>
                                        <p:attrNameLst>
                                          <p:attrName>style.color</p:attrName>
                                        </p:attrNameLst>
                                      </p:cBhvr>
                                      <p:by>
                                        <p:hsl h="0" s="12549" l="25098"/>
                                      </p:by>
                                    </p:animClr>
                                    <p:animClr clrSpc="hsl" dir="cw">
                                      <p:cBhvr>
                                        <p:cTn id="14" dur="500" fill="hold"/>
                                        <p:tgtEl>
                                          <p:spTgt spid="432167"/>
                                        </p:tgtEl>
                                        <p:attrNameLst>
                                          <p:attrName>fillcolor</p:attrName>
                                        </p:attrNameLst>
                                      </p:cBhvr>
                                      <p:by>
                                        <p:hsl h="0" s="12549" l="25098"/>
                                      </p:by>
                                    </p:animClr>
                                    <p:animClr clrSpc="hsl" dir="cw">
                                      <p:cBhvr>
                                        <p:cTn id="15" dur="500" fill="hold"/>
                                        <p:tgtEl>
                                          <p:spTgt spid="432167"/>
                                        </p:tgtEl>
                                        <p:attrNameLst>
                                          <p:attrName>stroke.color</p:attrName>
                                        </p:attrNameLst>
                                      </p:cBhvr>
                                      <p:by>
                                        <p:hsl h="0" s="12549" l="25098"/>
                                      </p:by>
                                    </p:animClr>
                                    <p:set>
                                      <p:cBhvr>
                                        <p:cTn id="16" dur="500" fill="hold"/>
                                        <p:tgtEl>
                                          <p:spTgt spid="43216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9" presetClass="emph" presetSubtype="0" nodeType="clickEffect">
                                  <p:stCondLst>
                                    <p:cond delay="0"/>
                                  </p:stCondLst>
                                  <p:childTnLst>
                                    <p:set>
                                      <p:cBhvr rctx="PPT">
                                        <p:cTn id="20" dur="indefinite"/>
                                        <p:tgtEl>
                                          <p:spTgt spid="432166"/>
                                        </p:tgtEl>
                                        <p:attrNameLst>
                                          <p:attrName>style.opacity</p:attrName>
                                        </p:attrNameLst>
                                      </p:cBhvr>
                                      <p:to>
                                        <p:strVal val="0.5"/>
                                      </p:to>
                                    </p:set>
                                    <p:animEffect filter="image" prLst="opacity: 0.5">
                                      <p:cBhvr rctx="IE">
                                        <p:cTn id="21" dur="indefinite"/>
                                        <p:tgtEl>
                                          <p:spTgt spid="43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a:solidFill>
                  <a:schemeClr val="tx2"/>
                </a:solidFill>
              </a:rPr>
              <a:t>Stoichiometry Island Diagram</a:t>
            </a:r>
          </a:p>
        </p:txBody>
      </p:sp>
      <p:sp>
        <p:nvSpPr>
          <p:cNvPr id="49154" name="Oval 5"/>
          <p:cNvSpPr>
            <a:spLocks noChangeArrowheads="1"/>
          </p:cNvSpPr>
          <p:nvPr/>
        </p:nvSpPr>
        <p:spPr bwMode="auto">
          <a:xfrm>
            <a:off x="1219200" y="2209800"/>
            <a:ext cx="762000" cy="762000"/>
          </a:xfrm>
          <a:prstGeom prst="ellipse">
            <a:avLst/>
          </a:prstGeom>
          <a:solidFill>
            <a:srgbClr val="CCFFCC">
              <a:alpha val="50195"/>
            </a:srgbClr>
          </a:solidFill>
          <a:ln w="28575">
            <a:solidFill>
              <a:srgbClr val="CCFFCC"/>
            </a:solidFill>
            <a:round/>
            <a:headEnd/>
            <a:tailEnd/>
          </a:ln>
        </p:spPr>
        <p:txBody>
          <a:bodyPr wrap="none" anchor="ctr"/>
          <a:lstStyle/>
          <a:p>
            <a:pPr algn="ctr"/>
            <a:r>
              <a:rPr lang="en-US" b="1"/>
              <a:t>Mass</a:t>
            </a:r>
          </a:p>
        </p:txBody>
      </p:sp>
      <p:sp>
        <p:nvSpPr>
          <p:cNvPr id="49155" name="Oval 6"/>
          <p:cNvSpPr>
            <a:spLocks noChangeArrowheads="1"/>
          </p:cNvSpPr>
          <p:nvPr/>
        </p:nvSpPr>
        <p:spPr bwMode="auto">
          <a:xfrm>
            <a:off x="1143000" y="5181600"/>
            <a:ext cx="762000" cy="7620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200" b="1"/>
              <a:t>Particles</a:t>
            </a:r>
          </a:p>
        </p:txBody>
      </p:sp>
      <p:sp>
        <p:nvSpPr>
          <p:cNvPr id="49156" name="Oval 7"/>
          <p:cNvSpPr>
            <a:spLocks noChangeArrowheads="1"/>
          </p:cNvSpPr>
          <p:nvPr/>
        </p:nvSpPr>
        <p:spPr bwMode="auto">
          <a:xfrm>
            <a:off x="609600" y="3733800"/>
            <a:ext cx="762000" cy="762000"/>
          </a:xfrm>
          <a:prstGeom prst="ellipse">
            <a:avLst/>
          </a:prstGeom>
          <a:solidFill>
            <a:srgbClr val="CCFFCC">
              <a:alpha val="50195"/>
            </a:srgbClr>
          </a:solidFill>
          <a:ln w="28575">
            <a:solidFill>
              <a:srgbClr val="CCFFCC"/>
            </a:solidFill>
            <a:round/>
            <a:headEnd/>
            <a:tailEnd/>
          </a:ln>
        </p:spPr>
        <p:txBody>
          <a:bodyPr wrap="none" anchor="ctr"/>
          <a:lstStyle/>
          <a:p>
            <a:pPr algn="ctr"/>
            <a:r>
              <a:rPr lang="en-US" b="1"/>
              <a:t>Volume</a:t>
            </a:r>
          </a:p>
        </p:txBody>
      </p:sp>
      <p:sp>
        <p:nvSpPr>
          <p:cNvPr id="49157" name="Oval 8"/>
          <p:cNvSpPr>
            <a:spLocks noChangeArrowheads="1"/>
          </p:cNvSpPr>
          <p:nvPr/>
        </p:nvSpPr>
        <p:spPr bwMode="auto">
          <a:xfrm>
            <a:off x="3200400" y="3733800"/>
            <a:ext cx="762000" cy="7620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600" b="1"/>
              <a:t>Mole</a:t>
            </a:r>
          </a:p>
        </p:txBody>
      </p:sp>
      <p:sp>
        <p:nvSpPr>
          <p:cNvPr id="49158" name="Oval 9"/>
          <p:cNvSpPr>
            <a:spLocks noChangeArrowheads="1"/>
          </p:cNvSpPr>
          <p:nvPr/>
        </p:nvSpPr>
        <p:spPr bwMode="auto">
          <a:xfrm>
            <a:off x="5257800" y="3733800"/>
            <a:ext cx="762000" cy="7620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600" b="1"/>
              <a:t>Mole</a:t>
            </a:r>
          </a:p>
        </p:txBody>
      </p:sp>
      <p:sp>
        <p:nvSpPr>
          <p:cNvPr id="49159" name="Oval 10"/>
          <p:cNvSpPr>
            <a:spLocks noChangeArrowheads="1"/>
          </p:cNvSpPr>
          <p:nvPr/>
        </p:nvSpPr>
        <p:spPr bwMode="auto">
          <a:xfrm>
            <a:off x="7315200" y="2362200"/>
            <a:ext cx="762000" cy="762000"/>
          </a:xfrm>
          <a:prstGeom prst="ellipse">
            <a:avLst/>
          </a:prstGeom>
          <a:solidFill>
            <a:srgbClr val="3366FF">
              <a:alpha val="50195"/>
            </a:srgbClr>
          </a:solidFill>
          <a:ln w="28575">
            <a:solidFill>
              <a:srgbClr val="3366FF"/>
            </a:solidFill>
            <a:round/>
            <a:headEnd/>
            <a:tailEnd/>
          </a:ln>
        </p:spPr>
        <p:txBody>
          <a:bodyPr wrap="none" anchor="ctr"/>
          <a:lstStyle/>
          <a:p>
            <a:pPr algn="ctr"/>
            <a:r>
              <a:rPr lang="en-US" b="1"/>
              <a:t>Mass</a:t>
            </a:r>
          </a:p>
        </p:txBody>
      </p:sp>
      <p:sp>
        <p:nvSpPr>
          <p:cNvPr id="49160" name="Oval 11"/>
          <p:cNvSpPr>
            <a:spLocks noChangeArrowheads="1"/>
          </p:cNvSpPr>
          <p:nvPr/>
        </p:nvSpPr>
        <p:spPr bwMode="auto">
          <a:xfrm>
            <a:off x="7848600" y="3733800"/>
            <a:ext cx="762000" cy="762000"/>
          </a:xfrm>
          <a:prstGeom prst="ellipse">
            <a:avLst/>
          </a:prstGeom>
          <a:solidFill>
            <a:srgbClr val="3366FF">
              <a:alpha val="50195"/>
            </a:srgbClr>
          </a:solidFill>
          <a:ln w="28575">
            <a:solidFill>
              <a:srgbClr val="3366FF"/>
            </a:solidFill>
            <a:round/>
            <a:headEnd/>
            <a:tailEnd/>
          </a:ln>
        </p:spPr>
        <p:txBody>
          <a:bodyPr wrap="none" anchor="ctr"/>
          <a:lstStyle/>
          <a:p>
            <a:pPr algn="ctr"/>
            <a:r>
              <a:rPr lang="en-US" b="1"/>
              <a:t>Volume</a:t>
            </a:r>
          </a:p>
        </p:txBody>
      </p:sp>
      <p:sp>
        <p:nvSpPr>
          <p:cNvPr id="49161" name="Oval 12"/>
          <p:cNvSpPr>
            <a:spLocks noChangeArrowheads="1"/>
          </p:cNvSpPr>
          <p:nvPr/>
        </p:nvSpPr>
        <p:spPr bwMode="auto">
          <a:xfrm>
            <a:off x="7315200" y="5410200"/>
            <a:ext cx="762000" cy="7620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200" b="1"/>
              <a:t>Particles</a:t>
            </a:r>
          </a:p>
        </p:txBody>
      </p:sp>
      <p:sp>
        <p:nvSpPr>
          <p:cNvPr id="49162" name="Text Box 13"/>
          <p:cNvSpPr txBox="1">
            <a:spLocks noChangeArrowheads="1"/>
          </p:cNvSpPr>
          <p:nvPr/>
        </p:nvSpPr>
        <p:spPr bwMode="auto">
          <a:xfrm>
            <a:off x="2836863" y="1789113"/>
            <a:ext cx="3440112" cy="793750"/>
          </a:xfrm>
          <a:prstGeom prst="rect">
            <a:avLst/>
          </a:prstGeom>
          <a:noFill/>
          <a:ln w="9525">
            <a:noFill/>
            <a:miter lim="800000"/>
            <a:headEnd/>
            <a:tailEnd/>
          </a:ln>
        </p:spPr>
        <p:txBody>
          <a:bodyPr wrap="none">
            <a:spAutoFit/>
          </a:bodyPr>
          <a:lstStyle/>
          <a:p>
            <a:r>
              <a:rPr lang="en-US" sz="1800"/>
              <a:t>  </a:t>
            </a:r>
            <a:r>
              <a:rPr lang="en-US" sz="1600" b="1"/>
              <a:t>Known		        Unknown </a:t>
            </a:r>
          </a:p>
          <a:p>
            <a:endParaRPr lang="en-US" sz="1600" b="1"/>
          </a:p>
          <a:p>
            <a:r>
              <a:rPr lang="en-US" sz="1200"/>
              <a:t> Substance A	                                 Substance B</a:t>
            </a:r>
          </a:p>
        </p:txBody>
      </p:sp>
      <p:sp>
        <p:nvSpPr>
          <p:cNvPr id="49163" name="Text Box 14"/>
          <p:cNvSpPr txBox="1">
            <a:spLocks noChangeArrowheads="1"/>
          </p:cNvSpPr>
          <p:nvPr/>
        </p:nvSpPr>
        <p:spPr bwMode="auto">
          <a:xfrm>
            <a:off x="2819400" y="6172200"/>
            <a:ext cx="3168650" cy="366713"/>
          </a:xfrm>
          <a:prstGeom prst="rect">
            <a:avLst/>
          </a:prstGeom>
          <a:noFill/>
          <a:ln w="9525">
            <a:noFill/>
            <a:miter lim="800000"/>
            <a:headEnd/>
            <a:tailEnd/>
          </a:ln>
        </p:spPr>
        <p:txBody>
          <a:bodyPr wrap="none">
            <a:spAutoFit/>
          </a:bodyPr>
          <a:lstStyle/>
          <a:p>
            <a:r>
              <a:rPr lang="en-US" sz="1800"/>
              <a:t>Stoichiometry Island Diagram</a:t>
            </a:r>
          </a:p>
        </p:txBody>
      </p:sp>
      <p:sp>
        <p:nvSpPr>
          <p:cNvPr id="49164" name="Text Box 15"/>
          <p:cNvSpPr txBox="1">
            <a:spLocks noChangeArrowheads="1"/>
          </p:cNvSpPr>
          <p:nvPr/>
        </p:nvSpPr>
        <p:spPr bwMode="auto">
          <a:xfrm rot="2353693">
            <a:off x="1844675" y="3076575"/>
            <a:ext cx="1624013" cy="244475"/>
          </a:xfrm>
          <a:prstGeom prst="rect">
            <a:avLst/>
          </a:prstGeom>
          <a:noFill/>
          <a:ln w="9525">
            <a:noFill/>
            <a:miter lim="800000"/>
            <a:headEnd/>
            <a:tailEnd/>
          </a:ln>
        </p:spPr>
        <p:txBody>
          <a:bodyPr wrap="none">
            <a:spAutoFit/>
          </a:bodyPr>
          <a:lstStyle/>
          <a:p>
            <a:r>
              <a:rPr lang="en-US" sz="1000"/>
              <a:t>1 mole  =  molar mass (g)</a:t>
            </a:r>
          </a:p>
        </p:txBody>
      </p:sp>
      <p:sp>
        <p:nvSpPr>
          <p:cNvPr id="49165" name="Text Box 16"/>
          <p:cNvSpPr txBox="1">
            <a:spLocks noChangeArrowheads="1"/>
          </p:cNvSpPr>
          <p:nvPr/>
        </p:nvSpPr>
        <p:spPr bwMode="auto">
          <a:xfrm>
            <a:off x="4056063" y="3505200"/>
            <a:ext cx="1201737" cy="549275"/>
          </a:xfrm>
          <a:prstGeom prst="rect">
            <a:avLst/>
          </a:prstGeom>
          <a:noFill/>
          <a:ln w="9525">
            <a:noFill/>
            <a:miter lim="800000"/>
            <a:headEnd/>
            <a:tailEnd/>
          </a:ln>
        </p:spPr>
        <p:txBody>
          <a:bodyPr wrap="none">
            <a:spAutoFit/>
          </a:bodyPr>
          <a:lstStyle/>
          <a:p>
            <a:pPr algn="ctr"/>
            <a:r>
              <a:rPr lang="en-US" sz="1000"/>
              <a:t>Use coefficients</a:t>
            </a:r>
          </a:p>
          <a:p>
            <a:pPr algn="ctr"/>
            <a:r>
              <a:rPr lang="en-US" sz="1000"/>
              <a:t>from balanced</a:t>
            </a:r>
          </a:p>
          <a:p>
            <a:pPr algn="ctr"/>
            <a:r>
              <a:rPr lang="en-US" sz="1000"/>
              <a:t>chemical equation</a:t>
            </a:r>
          </a:p>
        </p:txBody>
      </p:sp>
      <p:sp>
        <p:nvSpPr>
          <p:cNvPr id="49166" name="Text Box 17"/>
          <p:cNvSpPr txBox="1">
            <a:spLocks noChangeArrowheads="1"/>
          </p:cNvSpPr>
          <p:nvPr/>
        </p:nvSpPr>
        <p:spPr bwMode="auto">
          <a:xfrm>
            <a:off x="1552575" y="3870325"/>
            <a:ext cx="1571625" cy="244475"/>
          </a:xfrm>
          <a:prstGeom prst="rect">
            <a:avLst/>
          </a:prstGeom>
          <a:noFill/>
          <a:ln w="9525">
            <a:noFill/>
            <a:miter lim="800000"/>
            <a:headEnd/>
            <a:tailEnd/>
          </a:ln>
        </p:spPr>
        <p:txBody>
          <a:bodyPr wrap="none">
            <a:spAutoFit/>
          </a:bodyPr>
          <a:lstStyle/>
          <a:p>
            <a:r>
              <a:rPr lang="en-US" sz="1000"/>
              <a:t>1 mole  =  22.4 L @ STP</a:t>
            </a:r>
          </a:p>
        </p:txBody>
      </p:sp>
      <p:sp>
        <p:nvSpPr>
          <p:cNvPr id="49167" name="Text Box 18"/>
          <p:cNvSpPr txBox="1">
            <a:spLocks noChangeArrowheads="1"/>
          </p:cNvSpPr>
          <p:nvPr/>
        </p:nvSpPr>
        <p:spPr bwMode="auto">
          <a:xfrm rot="-2336773">
            <a:off x="1828800" y="4892675"/>
            <a:ext cx="1797050" cy="365125"/>
          </a:xfrm>
          <a:prstGeom prst="rect">
            <a:avLst/>
          </a:prstGeom>
          <a:noFill/>
          <a:ln w="9525">
            <a:noFill/>
            <a:miter lim="800000"/>
            <a:headEnd/>
            <a:tailEnd/>
          </a:ln>
        </p:spPr>
        <p:txBody>
          <a:bodyPr wrap="none">
            <a:spAutoFit/>
          </a:bodyPr>
          <a:lstStyle/>
          <a:p>
            <a:pPr algn="ctr"/>
            <a:r>
              <a:rPr lang="en-US" sz="900"/>
              <a:t>1 mole  =  6.022 x 10</a:t>
            </a:r>
            <a:r>
              <a:rPr lang="en-US" sz="900" baseline="30000"/>
              <a:t>23</a:t>
            </a:r>
            <a:r>
              <a:rPr lang="en-US" sz="900"/>
              <a:t> particles</a:t>
            </a:r>
          </a:p>
          <a:p>
            <a:pPr algn="ctr"/>
            <a:r>
              <a:rPr lang="en-US" sz="900"/>
              <a:t>(atoms or molecules)</a:t>
            </a:r>
          </a:p>
        </p:txBody>
      </p:sp>
      <p:sp>
        <p:nvSpPr>
          <p:cNvPr id="49168" name="Line 19"/>
          <p:cNvSpPr>
            <a:spLocks noChangeShapeType="1"/>
          </p:cNvSpPr>
          <p:nvPr/>
        </p:nvSpPr>
        <p:spPr bwMode="auto">
          <a:xfrm>
            <a:off x="1981200" y="2819400"/>
            <a:ext cx="1219200" cy="990600"/>
          </a:xfrm>
          <a:prstGeom prst="line">
            <a:avLst/>
          </a:prstGeom>
          <a:noFill/>
          <a:ln w="9525">
            <a:solidFill>
              <a:schemeClr val="tx1"/>
            </a:solidFill>
            <a:round/>
            <a:headEnd type="triangle" w="med" len="med"/>
            <a:tailEnd type="triangle" w="med" len="med"/>
          </a:ln>
        </p:spPr>
        <p:txBody>
          <a:bodyPr/>
          <a:lstStyle/>
          <a:p>
            <a:endParaRPr lang="en-US"/>
          </a:p>
        </p:txBody>
      </p:sp>
      <p:sp>
        <p:nvSpPr>
          <p:cNvPr id="49169" name="Line 20"/>
          <p:cNvSpPr>
            <a:spLocks noChangeShapeType="1"/>
          </p:cNvSpPr>
          <p:nvPr/>
        </p:nvSpPr>
        <p:spPr bwMode="auto">
          <a:xfrm>
            <a:off x="1447800" y="4114800"/>
            <a:ext cx="1676400" cy="1588"/>
          </a:xfrm>
          <a:prstGeom prst="line">
            <a:avLst/>
          </a:prstGeom>
          <a:noFill/>
          <a:ln w="9525">
            <a:solidFill>
              <a:schemeClr val="tx1"/>
            </a:solidFill>
            <a:round/>
            <a:headEnd type="triangle" w="med" len="med"/>
            <a:tailEnd type="triangle" w="med" len="med"/>
          </a:ln>
        </p:spPr>
        <p:txBody>
          <a:bodyPr/>
          <a:lstStyle/>
          <a:p>
            <a:endParaRPr lang="en-US"/>
          </a:p>
        </p:txBody>
      </p:sp>
      <p:sp>
        <p:nvSpPr>
          <p:cNvPr id="49170" name="Line 21"/>
          <p:cNvSpPr>
            <a:spLocks noChangeShapeType="1"/>
          </p:cNvSpPr>
          <p:nvPr/>
        </p:nvSpPr>
        <p:spPr bwMode="auto">
          <a:xfrm flipH="1">
            <a:off x="6019800" y="2895600"/>
            <a:ext cx="1219200" cy="990600"/>
          </a:xfrm>
          <a:prstGeom prst="line">
            <a:avLst/>
          </a:prstGeom>
          <a:noFill/>
          <a:ln w="9525">
            <a:solidFill>
              <a:schemeClr val="tx1"/>
            </a:solidFill>
            <a:round/>
            <a:headEnd type="triangle" w="med" len="med"/>
            <a:tailEnd type="triangle" w="med" len="med"/>
          </a:ln>
        </p:spPr>
        <p:txBody>
          <a:bodyPr/>
          <a:lstStyle/>
          <a:p>
            <a:endParaRPr lang="en-US"/>
          </a:p>
        </p:txBody>
      </p:sp>
      <p:sp>
        <p:nvSpPr>
          <p:cNvPr id="49171" name="Line 22"/>
          <p:cNvSpPr>
            <a:spLocks noChangeShapeType="1"/>
          </p:cNvSpPr>
          <p:nvPr/>
        </p:nvSpPr>
        <p:spPr bwMode="auto">
          <a:xfrm flipH="1">
            <a:off x="1981200" y="4343400"/>
            <a:ext cx="1219200" cy="990600"/>
          </a:xfrm>
          <a:prstGeom prst="line">
            <a:avLst/>
          </a:prstGeom>
          <a:noFill/>
          <a:ln w="9525">
            <a:solidFill>
              <a:schemeClr val="tx1"/>
            </a:solidFill>
            <a:round/>
            <a:headEnd type="triangle" w="med" len="med"/>
            <a:tailEnd type="triangle" w="med" len="med"/>
          </a:ln>
        </p:spPr>
        <p:txBody>
          <a:bodyPr/>
          <a:lstStyle/>
          <a:p>
            <a:endParaRPr lang="en-US"/>
          </a:p>
        </p:txBody>
      </p:sp>
      <p:sp>
        <p:nvSpPr>
          <p:cNvPr id="49172" name="Line 23"/>
          <p:cNvSpPr>
            <a:spLocks noChangeShapeType="1"/>
          </p:cNvSpPr>
          <p:nvPr/>
        </p:nvSpPr>
        <p:spPr bwMode="auto">
          <a:xfrm>
            <a:off x="6019800" y="4495800"/>
            <a:ext cx="1219200" cy="990600"/>
          </a:xfrm>
          <a:prstGeom prst="line">
            <a:avLst/>
          </a:prstGeom>
          <a:noFill/>
          <a:ln w="9525">
            <a:solidFill>
              <a:schemeClr val="tx1"/>
            </a:solidFill>
            <a:round/>
            <a:headEnd type="triangle" w="med" len="med"/>
            <a:tailEnd type="triangle" w="med" len="med"/>
          </a:ln>
        </p:spPr>
        <p:txBody>
          <a:bodyPr/>
          <a:lstStyle/>
          <a:p>
            <a:endParaRPr lang="en-US"/>
          </a:p>
        </p:txBody>
      </p:sp>
      <p:sp>
        <p:nvSpPr>
          <p:cNvPr id="49173" name="Line 24"/>
          <p:cNvSpPr>
            <a:spLocks noChangeShapeType="1"/>
          </p:cNvSpPr>
          <p:nvPr/>
        </p:nvSpPr>
        <p:spPr bwMode="auto">
          <a:xfrm>
            <a:off x="4038600" y="4114800"/>
            <a:ext cx="1143000" cy="1588"/>
          </a:xfrm>
          <a:prstGeom prst="line">
            <a:avLst/>
          </a:prstGeom>
          <a:noFill/>
          <a:ln w="9525">
            <a:solidFill>
              <a:schemeClr val="tx1"/>
            </a:solidFill>
            <a:round/>
            <a:headEnd type="triangle" w="med" len="med"/>
            <a:tailEnd type="triangle" w="med" len="med"/>
          </a:ln>
        </p:spPr>
        <p:txBody>
          <a:bodyPr/>
          <a:lstStyle/>
          <a:p>
            <a:endParaRPr lang="en-US"/>
          </a:p>
        </p:txBody>
      </p:sp>
      <p:sp>
        <p:nvSpPr>
          <p:cNvPr id="49174" name="Line 25"/>
          <p:cNvSpPr>
            <a:spLocks noChangeShapeType="1"/>
          </p:cNvSpPr>
          <p:nvPr/>
        </p:nvSpPr>
        <p:spPr bwMode="auto">
          <a:xfrm>
            <a:off x="6096000" y="4114800"/>
            <a:ext cx="1676400" cy="1588"/>
          </a:xfrm>
          <a:prstGeom prst="line">
            <a:avLst/>
          </a:prstGeom>
          <a:noFill/>
          <a:ln w="9525">
            <a:solidFill>
              <a:schemeClr val="tx1"/>
            </a:solidFill>
            <a:round/>
            <a:headEnd type="triangle" w="med" len="med"/>
            <a:tailEnd type="triangle" w="med" len="med"/>
          </a:ln>
        </p:spPr>
        <p:txBody>
          <a:bodyPr/>
          <a:lstStyle/>
          <a:p>
            <a:endParaRPr lang="en-US"/>
          </a:p>
        </p:txBody>
      </p:sp>
      <p:sp>
        <p:nvSpPr>
          <p:cNvPr id="49175" name="Text Box 26"/>
          <p:cNvSpPr txBox="1">
            <a:spLocks noChangeArrowheads="1"/>
          </p:cNvSpPr>
          <p:nvPr/>
        </p:nvSpPr>
        <p:spPr bwMode="auto">
          <a:xfrm>
            <a:off x="6124575" y="3886200"/>
            <a:ext cx="1571625" cy="244475"/>
          </a:xfrm>
          <a:prstGeom prst="rect">
            <a:avLst/>
          </a:prstGeom>
          <a:noFill/>
          <a:ln w="9525">
            <a:noFill/>
            <a:miter lim="800000"/>
            <a:headEnd/>
            <a:tailEnd/>
          </a:ln>
        </p:spPr>
        <p:txBody>
          <a:bodyPr wrap="none">
            <a:spAutoFit/>
          </a:bodyPr>
          <a:lstStyle/>
          <a:p>
            <a:r>
              <a:rPr lang="en-US" sz="1000"/>
              <a:t>1 mole  =  22.4 L @ STP</a:t>
            </a:r>
          </a:p>
        </p:txBody>
      </p:sp>
      <p:sp>
        <p:nvSpPr>
          <p:cNvPr id="49176" name="Rectangle 27"/>
          <p:cNvSpPr>
            <a:spLocks noChangeArrowheads="1"/>
          </p:cNvSpPr>
          <p:nvPr/>
        </p:nvSpPr>
        <p:spPr bwMode="auto">
          <a:xfrm rot="2363930">
            <a:off x="5562600" y="5053013"/>
            <a:ext cx="1905000" cy="433387"/>
          </a:xfrm>
          <a:prstGeom prst="rect">
            <a:avLst/>
          </a:prstGeom>
          <a:noFill/>
          <a:ln w="9525">
            <a:noFill/>
            <a:miter lim="800000"/>
            <a:headEnd/>
            <a:tailEnd/>
          </a:ln>
        </p:spPr>
        <p:txBody>
          <a:bodyPr>
            <a:spAutoFit/>
          </a:bodyPr>
          <a:lstStyle/>
          <a:p>
            <a:pPr algn="ctr">
              <a:spcBef>
                <a:spcPct val="50000"/>
              </a:spcBef>
            </a:pPr>
            <a:r>
              <a:rPr lang="en-US" sz="900"/>
              <a:t>1 mole  =  6.022 x 10</a:t>
            </a:r>
            <a:r>
              <a:rPr lang="en-US" sz="900" baseline="30000"/>
              <a:t>23</a:t>
            </a:r>
            <a:r>
              <a:rPr lang="en-US" sz="900"/>
              <a:t> particles</a:t>
            </a:r>
          </a:p>
          <a:p>
            <a:pPr algn="ctr">
              <a:spcBef>
                <a:spcPct val="50000"/>
              </a:spcBef>
            </a:pPr>
            <a:r>
              <a:rPr lang="en-US" sz="900"/>
              <a:t>(atoms or molecules)</a:t>
            </a:r>
          </a:p>
        </p:txBody>
      </p:sp>
      <p:sp>
        <p:nvSpPr>
          <p:cNvPr id="49177" name="Rectangle 28"/>
          <p:cNvSpPr>
            <a:spLocks noChangeArrowheads="1"/>
          </p:cNvSpPr>
          <p:nvPr/>
        </p:nvSpPr>
        <p:spPr bwMode="auto">
          <a:xfrm rot="-2362659">
            <a:off x="5715000" y="3124200"/>
            <a:ext cx="1624013" cy="244475"/>
          </a:xfrm>
          <a:prstGeom prst="rect">
            <a:avLst/>
          </a:prstGeom>
          <a:noFill/>
          <a:ln w="9525">
            <a:noFill/>
            <a:miter lim="800000"/>
            <a:headEnd/>
            <a:tailEnd/>
          </a:ln>
        </p:spPr>
        <p:txBody>
          <a:bodyPr wrap="none">
            <a:spAutoFit/>
          </a:bodyPr>
          <a:lstStyle/>
          <a:p>
            <a:r>
              <a:rPr lang="en-US" sz="1000"/>
              <a:t>1 mole  =  molar mass (g)</a:t>
            </a:r>
          </a:p>
        </p:txBody>
      </p:sp>
      <p:sp>
        <p:nvSpPr>
          <p:cNvPr id="49178" name="AutoShape 29">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9179" name="Text Box 30"/>
          <p:cNvSpPr txBox="1">
            <a:spLocks noChangeArrowheads="1"/>
          </p:cNvSpPr>
          <p:nvPr/>
        </p:nvSpPr>
        <p:spPr bwMode="auto">
          <a:xfrm>
            <a:off x="688975" y="4191000"/>
            <a:ext cx="606425" cy="244475"/>
          </a:xfrm>
          <a:prstGeom prst="rect">
            <a:avLst/>
          </a:prstGeom>
          <a:noFill/>
          <a:ln w="9525">
            <a:noFill/>
            <a:miter lim="800000"/>
            <a:headEnd/>
            <a:tailEnd/>
          </a:ln>
        </p:spPr>
        <p:txBody>
          <a:bodyPr wrap="none">
            <a:spAutoFit/>
          </a:bodyPr>
          <a:lstStyle/>
          <a:p>
            <a:r>
              <a:rPr lang="en-US" sz="1000"/>
              <a:t>(gases)</a:t>
            </a:r>
          </a:p>
        </p:txBody>
      </p:sp>
      <p:sp>
        <p:nvSpPr>
          <p:cNvPr id="49180" name="Text Box 31"/>
          <p:cNvSpPr txBox="1">
            <a:spLocks noChangeArrowheads="1"/>
          </p:cNvSpPr>
          <p:nvPr/>
        </p:nvSpPr>
        <p:spPr bwMode="auto">
          <a:xfrm>
            <a:off x="7924800" y="4191000"/>
            <a:ext cx="606425" cy="244475"/>
          </a:xfrm>
          <a:prstGeom prst="rect">
            <a:avLst/>
          </a:prstGeom>
          <a:noFill/>
          <a:ln w="9525">
            <a:noFill/>
            <a:miter lim="800000"/>
            <a:headEnd/>
            <a:tailEnd/>
          </a:ln>
        </p:spPr>
        <p:txBody>
          <a:bodyPr wrap="none">
            <a:spAutoFit/>
          </a:bodyPr>
          <a:lstStyle/>
          <a:p>
            <a:r>
              <a:rPr lang="en-US" sz="1000"/>
              <a:t>(gases)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ChangeArrowheads="1"/>
          </p:cNvSpPr>
          <p:nvPr/>
        </p:nvSpPr>
        <p:spPr bwMode="auto">
          <a:xfrm>
            <a:off x="2133600" y="609600"/>
            <a:ext cx="7010400" cy="1143000"/>
          </a:xfrm>
          <a:prstGeom prst="rect">
            <a:avLst/>
          </a:prstGeom>
          <a:noFill/>
          <a:ln w="9525">
            <a:noFill/>
            <a:miter lim="800000"/>
            <a:headEnd/>
            <a:tailEnd/>
          </a:ln>
        </p:spPr>
        <p:txBody>
          <a:bodyPr anchor="ctr"/>
          <a:lstStyle/>
          <a:p>
            <a:pPr algn="ctr"/>
            <a:r>
              <a:rPr lang="en-US" sz="3600">
                <a:solidFill>
                  <a:schemeClr val="tx2"/>
                </a:solidFill>
              </a:rPr>
              <a:t>Stoichiometry Island Diagram</a:t>
            </a:r>
          </a:p>
        </p:txBody>
      </p:sp>
      <p:sp>
        <p:nvSpPr>
          <p:cNvPr id="51202" name="Oval 5"/>
          <p:cNvSpPr>
            <a:spLocks noChangeArrowheads="1"/>
          </p:cNvSpPr>
          <p:nvPr/>
        </p:nvSpPr>
        <p:spPr bwMode="auto">
          <a:xfrm>
            <a:off x="2971800" y="2590800"/>
            <a:ext cx="558800" cy="5588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000" b="1"/>
              <a:t>Mass</a:t>
            </a:r>
          </a:p>
        </p:txBody>
      </p:sp>
      <p:sp>
        <p:nvSpPr>
          <p:cNvPr id="51203" name="Oval 6"/>
          <p:cNvSpPr>
            <a:spLocks noChangeArrowheads="1"/>
          </p:cNvSpPr>
          <p:nvPr/>
        </p:nvSpPr>
        <p:spPr bwMode="auto">
          <a:xfrm>
            <a:off x="2971800" y="5029200"/>
            <a:ext cx="558800" cy="5588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000" b="1"/>
              <a:t>Particles</a:t>
            </a:r>
          </a:p>
        </p:txBody>
      </p:sp>
      <p:sp>
        <p:nvSpPr>
          <p:cNvPr id="51204" name="Oval 7"/>
          <p:cNvSpPr>
            <a:spLocks noChangeArrowheads="1"/>
          </p:cNvSpPr>
          <p:nvPr/>
        </p:nvSpPr>
        <p:spPr bwMode="auto">
          <a:xfrm>
            <a:off x="2514600" y="3810000"/>
            <a:ext cx="558800" cy="5588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000" b="1"/>
              <a:t>Volume</a:t>
            </a:r>
          </a:p>
        </p:txBody>
      </p:sp>
      <p:sp>
        <p:nvSpPr>
          <p:cNvPr id="51205" name="Oval 8"/>
          <p:cNvSpPr>
            <a:spLocks noChangeArrowheads="1"/>
          </p:cNvSpPr>
          <p:nvPr/>
        </p:nvSpPr>
        <p:spPr bwMode="auto">
          <a:xfrm>
            <a:off x="4343400" y="3810000"/>
            <a:ext cx="558800" cy="5588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000" b="1"/>
              <a:t>Mole</a:t>
            </a:r>
          </a:p>
        </p:txBody>
      </p:sp>
      <p:sp>
        <p:nvSpPr>
          <p:cNvPr id="51206" name="Oval 9"/>
          <p:cNvSpPr>
            <a:spLocks noChangeArrowheads="1"/>
          </p:cNvSpPr>
          <p:nvPr/>
        </p:nvSpPr>
        <p:spPr bwMode="auto">
          <a:xfrm>
            <a:off x="5867400" y="3810000"/>
            <a:ext cx="558800" cy="5588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000" b="1"/>
              <a:t>Mole</a:t>
            </a:r>
          </a:p>
        </p:txBody>
      </p:sp>
      <p:sp>
        <p:nvSpPr>
          <p:cNvPr id="51207" name="Oval 10"/>
          <p:cNvSpPr>
            <a:spLocks noChangeArrowheads="1"/>
          </p:cNvSpPr>
          <p:nvPr/>
        </p:nvSpPr>
        <p:spPr bwMode="auto">
          <a:xfrm>
            <a:off x="7467600" y="2819400"/>
            <a:ext cx="558800" cy="5588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000" b="1"/>
              <a:t>Mass</a:t>
            </a:r>
          </a:p>
        </p:txBody>
      </p:sp>
      <p:sp>
        <p:nvSpPr>
          <p:cNvPr id="51208" name="Text Box 11"/>
          <p:cNvSpPr txBox="1">
            <a:spLocks noChangeArrowheads="1"/>
          </p:cNvSpPr>
          <p:nvPr/>
        </p:nvSpPr>
        <p:spPr bwMode="auto">
          <a:xfrm>
            <a:off x="3286125" y="1789113"/>
            <a:ext cx="4021138" cy="611187"/>
          </a:xfrm>
          <a:prstGeom prst="rect">
            <a:avLst/>
          </a:prstGeom>
          <a:noFill/>
          <a:ln w="9525">
            <a:noFill/>
            <a:miter lim="800000"/>
            <a:headEnd/>
            <a:tailEnd/>
          </a:ln>
        </p:spPr>
        <p:txBody>
          <a:bodyPr wrap="none">
            <a:spAutoFit/>
          </a:bodyPr>
          <a:lstStyle/>
          <a:p>
            <a:r>
              <a:rPr lang="en-US" sz="1800"/>
              <a:t>   Known		               Unknown</a:t>
            </a:r>
          </a:p>
          <a:p>
            <a:r>
              <a:rPr lang="en-US" sz="1600"/>
              <a:t>Substance A	               Substance B</a:t>
            </a:r>
          </a:p>
        </p:txBody>
      </p:sp>
      <p:sp>
        <p:nvSpPr>
          <p:cNvPr id="51209" name="Text Box 12"/>
          <p:cNvSpPr txBox="1">
            <a:spLocks noChangeArrowheads="1"/>
          </p:cNvSpPr>
          <p:nvPr/>
        </p:nvSpPr>
        <p:spPr bwMode="auto">
          <a:xfrm>
            <a:off x="3835400" y="6172200"/>
            <a:ext cx="3168650" cy="366713"/>
          </a:xfrm>
          <a:prstGeom prst="rect">
            <a:avLst/>
          </a:prstGeom>
          <a:noFill/>
          <a:ln w="9525">
            <a:noFill/>
            <a:miter lim="800000"/>
            <a:headEnd/>
            <a:tailEnd/>
          </a:ln>
        </p:spPr>
        <p:txBody>
          <a:bodyPr wrap="none">
            <a:spAutoFit/>
          </a:bodyPr>
          <a:lstStyle/>
          <a:p>
            <a:r>
              <a:rPr lang="en-US" sz="1800"/>
              <a:t>Stoichiometry Island Diagram</a:t>
            </a:r>
          </a:p>
        </p:txBody>
      </p:sp>
      <p:sp>
        <p:nvSpPr>
          <p:cNvPr id="51210" name="Line 13"/>
          <p:cNvSpPr>
            <a:spLocks noChangeShapeType="1"/>
          </p:cNvSpPr>
          <p:nvPr/>
        </p:nvSpPr>
        <p:spPr bwMode="auto">
          <a:xfrm>
            <a:off x="3540125" y="2951163"/>
            <a:ext cx="895350" cy="727075"/>
          </a:xfrm>
          <a:prstGeom prst="line">
            <a:avLst/>
          </a:prstGeom>
          <a:noFill/>
          <a:ln w="9525">
            <a:solidFill>
              <a:schemeClr val="tx1"/>
            </a:solidFill>
            <a:round/>
            <a:headEnd type="triangle" w="med" len="med"/>
            <a:tailEnd type="triangle" w="med" len="med"/>
          </a:ln>
        </p:spPr>
        <p:txBody>
          <a:bodyPr/>
          <a:lstStyle/>
          <a:p>
            <a:endParaRPr lang="en-US"/>
          </a:p>
        </p:txBody>
      </p:sp>
      <p:sp>
        <p:nvSpPr>
          <p:cNvPr id="51211" name="Line 14"/>
          <p:cNvSpPr>
            <a:spLocks noChangeShapeType="1"/>
          </p:cNvSpPr>
          <p:nvPr/>
        </p:nvSpPr>
        <p:spPr bwMode="auto">
          <a:xfrm flipV="1">
            <a:off x="3176588" y="4113213"/>
            <a:ext cx="1012825" cy="3175"/>
          </a:xfrm>
          <a:prstGeom prst="line">
            <a:avLst/>
          </a:prstGeom>
          <a:noFill/>
          <a:ln w="9525">
            <a:solidFill>
              <a:schemeClr val="tx1"/>
            </a:solidFill>
            <a:round/>
            <a:headEnd type="triangle" w="med" len="med"/>
            <a:tailEnd type="triangle" w="med" len="med"/>
          </a:ln>
        </p:spPr>
        <p:txBody>
          <a:bodyPr/>
          <a:lstStyle/>
          <a:p>
            <a:endParaRPr lang="en-US"/>
          </a:p>
        </p:txBody>
      </p:sp>
      <p:sp>
        <p:nvSpPr>
          <p:cNvPr id="51212" name="Line 15"/>
          <p:cNvSpPr>
            <a:spLocks noChangeShapeType="1"/>
          </p:cNvSpPr>
          <p:nvPr/>
        </p:nvSpPr>
        <p:spPr bwMode="auto">
          <a:xfrm flipH="1">
            <a:off x="6477000" y="3200400"/>
            <a:ext cx="895350" cy="727075"/>
          </a:xfrm>
          <a:prstGeom prst="line">
            <a:avLst/>
          </a:prstGeom>
          <a:noFill/>
          <a:ln w="9525">
            <a:solidFill>
              <a:schemeClr val="tx1"/>
            </a:solidFill>
            <a:round/>
            <a:headEnd type="triangle" w="med" len="med"/>
            <a:tailEnd type="triangle" w="med" len="med"/>
          </a:ln>
        </p:spPr>
        <p:txBody>
          <a:bodyPr/>
          <a:lstStyle/>
          <a:p>
            <a:endParaRPr lang="en-US"/>
          </a:p>
        </p:txBody>
      </p:sp>
      <p:sp>
        <p:nvSpPr>
          <p:cNvPr id="51213" name="Line 16"/>
          <p:cNvSpPr>
            <a:spLocks noChangeShapeType="1"/>
          </p:cNvSpPr>
          <p:nvPr/>
        </p:nvSpPr>
        <p:spPr bwMode="auto">
          <a:xfrm flipH="1">
            <a:off x="3540125" y="4475163"/>
            <a:ext cx="895350" cy="727075"/>
          </a:xfrm>
          <a:prstGeom prst="line">
            <a:avLst/>
          </a:prstGeom>
          <a:noFill/>
          <a:ln w="9525">
            <a:solidFill>
              <a:schemeClr val="tx1"/>
            </a:solidFill>
            <a:round/>
            <a:headEnd type="triangle" w="med" len="med"/>
            <a:tailEnd type="triangle" w="med" len="med"/>
          </a:ln>
        </p:spPr>
        <p:txBody>
          <a:bodyPr/>
          <a:lstStyle/>
          <a:p>
            <a:endParaRPr lang="en-US"/>
          </a:p>
        </p:txBody>
      </p:sp>
      <p:sp>
        <p:nvSpPr>
          <p:cNvPr id="51214" name="Line 17"/>
          <p:cNvSpPr>
            <a:spLocks noChangeShapeType="1"/>
          </p:cNvSpPr>
          <p:nvPr/>
        </p:nvSpPr>
        <p:spPr bwMode="auto">
          <a:xfrm>
            <a:off x="6629400" y="4343400"/>
            <a:ext cx="895350" cy="727075"/>
          </a:xfrm>
          <a:prstGeom prst="line">
            <a:avLst/>
          </a:prstGeom>
          <a:noFill/>
          <a:ln w="9525">
            <a:solidFill>
              <a:schemeClr val="tx1"/>
            </a:solidFill>
            <a:round/>
            <a:headEnd type="triangle" w="med" len="med"/>
            <a:tailEnd type="triangle" w="med" len="med"/>
          </a:ln>
        </p:spPr>
        <p:txBody>
          <a:bodyPr/>
          <a:lstStyle/>
          <a:p>
            <a:endParaRPr lang="en-US"/>
          </a:p>
        </p:txBody>
      </p:sp>
      <p:sp>
        <p:nvSpPr>
          <p:cNvPr id="51215" name="Line 18"/>
          <p:cNvSpPr>
            <a:spLocks noChangeShapeType="1"/>
          </p:cNvSpPr>
          <p:nvPr/>
        </p:nvSpPr>
        <p:spPr bwMode="auto">
          <a:xfrm flipV="1">
            <a:off x="5029200" y="4114800"/>
            <a:ext cx="692150" cy="3175"/>
          </a:xfrm>
          <a:prstGeom prst="line">
            <a:avLst/>
          </a:prstGeom>
          <a:noFill/>
          <a:ln w="9525">
            <a:solidFill>
              <a:schemeClr val="tx1"/>
            </a:solidFill>
            <a:round/>
            <a:headEnd type="triangle" w="med" len="med"/>
            <a:tailEnd type="triangle" w="med" len="med"/>
          </a:ln>
        </p:spPr>
        <p:txBody>
          <a:bodyPr/>
          <a:lstStyle/>
          <a:p>
            <a:endParaRPr lang="en-US"/>
          </a:p>
        </p:txBody>
      </p:sp>
      <p:sp>
        <p:nvSpPr>
          <p:cNvPr id="51216" name="Line 19"/>
          <p:cNvSpPr>
            <a:spLocks noChangeShapeType="1"/>
          </p:cNvSpPr>
          <p:nvPr/>
        </p:nvSpPr>
        <p:spPr bwMode="auto">
          <a:xfrm flipV="1">
            <a:off x="6553200" y="4114800"/>
            <a:ext cx="1012825" cy="3175"/>
          </a:xfrm>
          <a:prstGeom prst="line">
            <a:avLst/>
          </a:prstGeom>
          <a:noFill/>
          <a:ln w="9525">
            <a:solidFill>
              <a:schemeClr val="tx1"/>
            </a:solidFill>
            <a:round/>
            <a:headEnd type="triangle" w="med" len="med"/>
            <a:tailEnd type="triangle" w="med" len="med"/>
          </a:ln>
        </p:spPr>
        <p:txBody>
          <a:bodyPr/>
          <a:lstStyle/>
          <a:p>
            <a:endParaRPr lang="en-US"/>
          </a:p>
        </p:txBody>
      </p:sp>
      <p:sp>
        <p:nvSpPr>
          <p:cNvPr id="51217" name="Oval 20"/>
          <p:cNvSpPr>
            <a:spLocks noChangeArrowheads="1"/>
          </p:cNvSpPr>
          <p:nvPr/>
        </p:nvSpPr>
        <p:spPr bwMode="auto">
          <a:xfrm>
            <a:off x="7848600" y="3810000"/>
            <a:ext cx="558800" cy="5588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000" b="1"/>
              <a:t>Volume</a:t>
            </a:r>
          </a:p>
        </p:txBody>
      </p:sp>
      <p:sp>
        <p:nvSpPr>
          <p:cNvPr id="51218" name="Oval 21"/>
          <p:cNvSpPr>
            <a:spLocks noChangeArrowheads="1"/>
          </p:cNvSpPr>
          <p:nvPr/>
        </p:nvSpPr>
        <p:spPr bwMode="auto">
          <a:xfrm>
            <a:off x="7620000" y="4800600"/>
            <a:ext cx="558800" cy="5588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000" b="1"/>
              <a:t>Particles</a:t>
            </a:r>
          </a:p>
        </p:txBody>
      </p:sp>
      <p:sp>
        <p:nvSpPr>
          <p:cNvPr id="51219" name="Rectangle 22"/>
          <p:cNvSpPr>
            <a:spLocks noChangeArrowheads="1"/>
          </p:cNvSpPr>
          <p:nvPr/>
        </p:nvSpPr>
        <p:spPr bwMode="auto">
          <a:xfrm>
            <a:off x="381000" y="457200"/>
            <a:ext cx="1828800" cy="6172200"/>
          </a:xfrm>
          <a:prstGeom prst="rect">
            <a:avLst/>
          </a:prstGeom>
          <a:solidFill>
            <a:srgbClr val="E6DDD8">
              <a:alpha val="50195"/>
            </a:srgbClr>
          </a:solidFill>
          <a:ln w="9525">
            <a:solidFill>
              <a:schemeClr val="tx1"/>
            </a:solidFill>
            <a:miter lim="800000"/>
            <a:headEnd/>
            <a:tailEnd/>
          </a:ln>
        </p:spPr>
        <p:txBody>
          <a:bodyPr wrap="none" anchor="ctr"/>
          <a:lstStyle/>
          <a:p>
            <a:endParaRPr lang="en-US"/>
          </a:p>
        </p:txBody>
      </p:sp>
      <p:sp>
        <p:nvSpPr>
          <p:cNvPr id="51220" name="Text Box 23"/>
          <p:cNvSpPr txBox="1">
            <a:spLocks noChangeArrowheads="1"/>
          </p:cNvSpPr>
          <p:nvPr/>
        </p:nvSpPr>
        <p:spPr bwMode="auto">
          <a:xfrm>
            <a:off x="1695450" y="2362200"/>
            <a:ext cx="438150" cy="457200"/>
          </a:xfrm>
          <a:prstGeom prst="rect">
            <a:avLst/>
          </a:prstGeom>
          <a:noFill/>
          <a:ln w="9525">
            <a:noFill/>
            <a:miter lim="800000"/>
            <a:headEnd/>
            <a:tailEnd/>
          </a:ln>
        </p:spPr>
        <p:txBody>
          <a:bodyPr wrap="none">
            <a:spAutoFit/>
          </a:bodyPr>
          <a:lstStyle/>
          <a:p>
            <a:r>
              <a:rPr lang="en-US" sz="2400"/>
              <a:t>M</a:t>
            </a:r>
          </a:p>
        </p:txBody>
      </p:sp>
      <p:sp>
        <p:nvSpPr>
          <p:cNvPr id="51221" name="Text Box 24"/>
          <p:cNvSpPr txBox="1">
            <a:spLocks noChangeArrowheads="1"/>
          </p:cNvSpPr>
          <p:nvPr/>
        </p:nvSpPr>
        <p:spPr bwMode="auto">
          <a:xfrm>
            <a:off x="1600200" y="3886200"/>
            <a:ext cx="387350" cy="457200"/>
          </a:xfrm>
          <a:prstGeom prst="rect">
            <a:avLst/>
          </a:prstGeom>
          <a:noFill/>
          <a:ln w="9525">
            <a:noFill/>
            <a:miter lim="800000"/>
            <a:headEnd/>
            <a:tailEnd/>
          </a:ln>
        </p:spPr>
        <p:txBody>
          <a:bodyPr wrap="none">
            <a:spAutoFit/>
          </a:bodyPr>
          <a:lstStyle/>
          <a:p>
            <a:r>
              <a:rPr lang="en-US" sz="2400"/>
              <a:t>V</a:t>
            </a:r>
          </a:p>
        </p:txBody>
      </p:sp>
      <p:sp>
        <p:nvSpPr>
          <p:cNvPr id="51222" name="Text Box 25"/>
          <p:cNvSpPr txBox="1">
            <a:spLocks noChangeArrowheads="1"/>
          </p:cNvSpPr>
          <p:nvPr/>
        </p:nvSpPr>
        <p:spPr bwMode="auto">
          <a:xfrm>
            <a:off x="1746250" y="5367338"/>
            <a:ext cx="387350" cy="457200"/>
          </a:xfrm>
          <a:prstGeom prst="rect">
            <a:avLst/>
          </a:prstGeom>
          <a:noFill/>
          <a:ln w="9525">
            <a:noFill/>
            <a:miter lim="800000"/>
            <a:headEnd/>
            <a:tailEnd/>
          </a:ln>
        </p:spPr>
        <p:txBody>
          <a:bodyPr wrap="none">
            <a:spAutoFit/>
          </a:bodyPr>
          <a:lstStyle/>
          <a:p>
            <a:r>
              <a:rPr lang="en-US" sz="2400"/>
              <a:t>P</a:t>
            </a:r>
          </a:p>
        </p:txBody>
      </p:sp>
      <p:pic>
        <p:nvPicPr>
          <p:cNvPr id="51223" name="Picture 26"/>
          <p:cNvPicPr>
            <a:picLocks noChangeAspect="1" noChangeArrowheads="1"/>
          </p:cNvPicPr>
          <p:nvPr/>
        </p:nvPicPr>
        <p:blipFill>
          <a:blip r:embed="rId3"/>
          <a:srcRect/>
          <a:stretch>
            <a:fillRect/>
          </a:stretch>
        </p:blipFill>
        <p:spPr bwMode="auto">
          <a:xfrm>
            <a:off x="609600" y="1814513"/>
            <a:ext cx="1066800" cy="998537"/>
          </a:xfrm>
          <a:prstGeom prst="rect">
            <a:avLst/>
          </a:prstGeom>
          <a:noFill/>
          <a:ln w="9525">
            <a:noFill/>
            <a:miter lim="800000"/>
            <a:headEnd/>
            <a:tailEnd/>
          </a:ln>
        </p:spPr>
      </p:pic>
      <p:pic>
        <p:nvPicPr>
          <p:cNvPr id="51224" name="Picture 27"/>
          <p:cNvPicPr>
            <a:picLocks noChangeAspect="1" noChangeArrowheads="1"/>
          </p:cNvPicPr>
          <p:nvPr/>
        </p:nvPicPr>
        <p:blipFill>
          <a:blip r:embed="rId4"/>
          <a:srcRect/>
          <a:stretch>
            <a:fillRect/>
          </a:stretch>
        </p:blipFill>
        <p:spPr bwMode="auto">
          <a:xfrm>
            <a:off x="609600" y="3429000"/>
            <a:ext cx="1066800" cy="688975"/>
          </a:xfrm>
          <a:prstGeom prst="rect">
            <a:avLst/>
          </a:prstGeom>
          <a:noFill/>
          <a:ln w="9525">
            <a:noFill/>
            <a:miter lim="800000"/>
            <a:headEnd/>
            <a:tailEnd/>
          </a:ln>
        </p:spPr>
      </p:pic>
      <p:pic>
        <p:nvPicPr>
          <p:cNvPr id="51225" name="Picture 28"/>
          <p:cNvPicPr>
            <a:picLocks noChangeAspect="1" noChangeArrowheads="1"/>
          </p:cNvPicPr>
          <p:nvPr/>
        </p:nvPicPr>
        <p:blipFill>
          <a:blip r:embed="rId5"/>
          <a:srcRect/>
          <a:stretch>
            <a:fillRect/>
          </a:stretch>
        </p:blipFill>
        <p:spPr bwMode="auto">
          <a:xfrm>
            <a:off x="533400" y="5181600"/>
            <a:ext cx="1219200" cy="682625"/>
          </a:xfrm>
          <a:prstGeom prst="rect">
            <a:avLst/>
          </a:prstGeom>
          <a:noFill/>
          <a:ln w="9525">
            <a:noFill/>
            <a:miter lim="800000"/>
            <a:headEnd/>
            <a:tailEnd/>
          </a:ln>
        </p:spPr>
      </p:pic>
      <p:sp>
        <p:nvSpPr>
          <p:cNvPr id="51226" name="Text Box 29"/>
          <p:cNvSpPr txBox="1">
            <a:spLocks noChangeArrowheads="1"/>
          </p:cNvSpPr>
          <p:nvPr/>
        </p:nvSpPr>
        <p:spPr bwMode="auto">
          <a:xfrm>
            <a:off x="538163" y="2765425"/>
            <a:ext cx="1214437" cy="274638"/>
          </a:xfrm>
          <a:prstGeom prst="rect">
            <a:avLst/>
          </a:prstGeom>
          <a:noFill/>
          <a:ln w="9525">
            <a:noFill/>
            <a:miter lim="800000"/>
            <a:headEnd/>
            <a:tailEnd/>
          </a:ln>
        </p:spPr>
        <p:txBody>
          <a:bodyPr wrap="none">
            <a:spAutoFit/>
          </a:bodyPr>
          <a:lstStyle/>
          <a:p>
            <a:r>
              <a:rPr lang="en-US" sz="1200"/>
              <a:t>Mass Mountain</a:t>
            </a:r>
          </a:p>
        </p:txBody>
      </p:sp>
      <p:sp>
        <p:nvSpPr>
          <p:cNvPr id="51227" name="Text Box 30"/>
          <p:cNvSpPr txBox="1">
            <a:spLocks noChangeArrowheads="1"/>
          </p:cNvSpPr>
          <p:nvPr/>
        </p:nvSpPr>
        <p:spPr bwMode="auto">
          <a:xfrm>
            <a:off x="573088" y="4148138"/>
            <a:ext cx="1027112" cy="274637"/>
          </a:xfrm>
          <a:prstGeom prst="rect">
            <a:avLst/>
          </a:prstGeom>
          <a:noFill/>
          <a:ln w="9525">
            <a:noFill/>
            <a:miter lim="800000"/>
            <a:headEnd/>
            <a:tailEnd/>
          </a:ln>
        </p:spPr>
        <p:txBody>
          <a:bodyPr wrap="none">
            <a:spAutoFit/>
          </a:bodyPr>
          <a:lstStyle/>
          <a:p>
            <a:r>
              <a:rPr lang="en-US" sz="1200"/>
              <a:t>Liter Lagoon</a:t>
            </a:r>
          </a:p>
        </p:txBody>
      </p:sp>
      <p:sp>
        <p:nvSpPr>
          <p:cNvPr id="51228" name="Text Box 31"/>
          <p:cNvSpPr txBox="1">
            <a:spLocks noChangeArrowheads="1"/>
          </p:cNvSpPr>
          <p:nvPr/>
        </p:nvSpPr>
        <p:spPr bwMode="auto">
          <a:xfrm>
            <a:off x="639763" y="5867400"/>
            <a:ext cx="1112837" cy="274638"/>
          </a:xfrm>
          <a:prstGeom prst="rect">
            <a:avLst/>
          </a:prstGeom>
          <a:noFill/>
          <a:ln w="9525">
            <a:noFill/>
            <a:miter lim="800000"/>
            <a:headEnd/>
            <a:tailEnd/>
          </a:ln>
        </p:spPr>
        <p:txBody>
          <a:bodyPr wrap="none">
            <a:spAutoFit/>
          </a:bodyPr>
          <a:lstStyle/>
          <a:p>
            <a:r>
              <a:rPr lang="en-US" sz="1200"/>
              <a:t>Particle Place</a:t>
            </a:r>
          </a:p>
        </p:txBody>
      </p:sp>
      <p:sp>
        <p:nvSpPr>
          <p:cNvPr id="51229" name="Line 32"/>
          <p:cNvSpPr>
            <a:spLocks noChangeShapeType="1"/>
          </p:cNvSpPr>
          <p:nvPr/>
        </p:nvSpPr>
        <p:spPr bwMode="auto">
          <a:xfrm>
            <a:off x="533400" y="1066800"/>
            <a:ext cx="1524000" cy="0"/>
          </a:xfrm>
          <a:prstGeom prst="line">
            <a:avLst/>
          </a:prstGeom>
          <a:noFill/>
          <a:ln w="38100">
            <a:solidFill>
              <a:schemeClr val="tx1"/>
            </a:solidFill>
            <a:round/>
            <a:headEnd type="oval" w="med" len="med"/>
            <a:tailEnd type="oval" w="med" len="med"/>
          </a:ln>
        </p:spPr>
        <p:txBody>
          <a:bodyPr/>
          <a:lstStyle/>
          <a:p>
            <a:endParaRPr lang="en-US"/>
          </a:p>
        </p:txBody>
      </p:sp>
      <p:sp>
        <p:nvSpPr>
          <p:cNvPr id="51230" name="Line 33"/>
          <p:cNvSpPr>
            <a:spLocks noChangeShapeType="1"/>
          </p:cNvSpPr>
          <p:nvPr/>
        </p:nvSpPr>
        <p:spPr bwMode="auto">
          <a:xfrm flipV="1">
            <a:off x="1447800" y="838200"/>
            <a:ext cx="381000" cy="228600"/>
          </a:xfrm>
          <a:prstGeom prst="line">
            <a:avLst/>
          </a:prstGeom>
          <a:noFill/>
          <a:ln w="38100">
            <a:solidFill>
              <a:schemeClr val="tx1"/>
            </a:solidFill>
            <a:round/>
            <a:headEnd/>
            <a:tailEnd type="oval" w="med" len="med"/>
          </a:ln>
        </p:spPr>
        <p:txBody>
          <a:bodyPr/>
          <a:lstStyle/>
          <a:p>
            <a:endParaRPr lang="en-US"/>
          </a:p>
        </p:txBody>
      </p:sp>
      <p:sp>
        <p:nvSpPr>
          <p:cNvPr id="51231" name="Line 34"/>
          <p:cNvSpPr>
            <a:spLocks noChangeShapeType="1"/>
          </p:cNvSpPr>
          <p:nvPr/>
        </p:nvSpPr>
        <p:spPr bwMode="auto">
          <a:xfrm>
            <a:off x="1447800" y="1066800"/>
            <a:ext cx="381000" cy="228600"/>
          </a:xfrm>
          <a:prstGeom prst="line">
            <a:avLst/>
          </a:prstGeom>
          <a:noFill/>
          <a:ln w="38100">
            <a:solidFill>
              <a:schemeClr val="tx1"/>
            </a:solidFill>
            <a:round/>
            <a:headEnd/>
            <a:tailEnd type="oval" w="med" len="med"/>
          </a:ln>
        </p:spPr>
        <p:txBody>
          <a:bodyPr/>
          <a:lstStyle/>
          <a:p>
            <a:endParaRPr lang="en-US"/>
          </a:p>
        </p:txBody>
      </p:sp>
      <p:sp>
        <p:nvSpPr>
          <p:cNvPr id="51232" name="Line 35"/>
          <p:cNvSpPr>
            <a:spLocks noChangeShapeType="1"/>
          </p:cNvSpPr>
          <p:nvPr/>
        </p:nvSpPr>
        <p:spPr bwMode="auto">
          <a:xfrm>
            <a:off x="762000" y="838200"/>
            <a:ext cx="381000" cy="228600"/>
          </a:xfrm>
          <a:prstGeom prst="line">
            <a:avLst/>
          </a:prstGeom>
          <a:noFill/>
          <a:ln w="38100">
            <a:solidFill>
              <a:schemeClr val="tx1"/>
            </a:solidFill>
            <a:round/>
            <a:headEnd type="oval" w="med" len="med"/>
            <a:tailEnd/>
          </a:ln>
        </p:spPr>
        <p:txBody>
          <a:bodyPr/>
          <a:lstStyle/>
          <a:p>
            <a:endParaRPr lang="en-US"/>
          </a:p>
        </p:txBody>
      </p:sp>
      <p:sp>
        <p:nvSpPr>
          <p:cNvPr id="51233" name="Line 36"/>
          <p:cNvSpPr>
            <a:spLocks noChangeShapeType="1"/>
          </p:cNvSpPr>
          <p:nvPr/>
        </p:nvSpPr>
        <p:spPr bwMode="auto">
          <a:xfrm flipV="1">
            <a:off x="762000" y="1066800"/>
            <a:ext cx="381000" cy="228600"/>
          </a:xfrm>
          <a:prstGeom prst="line">
            <a:avLst/>
          </a:prstGeom>
          <a:noFill/>
          <a:ln w="38100">
            <a:solidFill>
              <a:schemeClr val="tx1"/>
            </a:solidFill>
            <a:round/>
            <a:headEnd type="oval" w="med" len="med"/>
            <a:tailEnd/>
          </a:ln>
        </p:spPr>
        <p:txBody>
          <a:bodyPr/>
          <a:lstStyle/>
          <a:p>
            <a:endParaRPr lang="en-US"/>
          </a:p>
        </p:txBody>
      </p:sp>
      <p:sp>
        <p:nvSpPr>
          <p:cNvPr id="51234" name="AutoShape 37">
            <a:hlinkClick r:id="rId6" action="ppaction://hlinksldjump" highlightClick="1"/>
          </p:cNvPr>
          <p:cNvSpPr>
            <a:spLocks noChangeArrowheads="1"/>
          </p:cNvSpPr>
          <p:nvPr/>
        </p:nvSpPr>
        <p:spPr bwMode="auto">
          <a:xfrm>
            <a:off x="0" y="6500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85800" y="304800"/>
            <a:ext cx="7772400" cy="1143000"/>
          </a:xfrm>
        </p:spPr>
        <p:txBody>
          <a:bodyPr/>
          <a:lstStyle/>
          <a:p>
            <a:pPr eaLnBrk="1" hangingPunct="1"/>
            <a:r>
              <a:rPr lang="en-US" sz="3600" smtClean="0"/>
              <a:t>Mass, Volume, Mole Relationship</a:t>
            </a:r>
          </a:p>
        </p:txBody>
      </p:sp>
      <p:pic>
        <p:nvPicPr>
          <p:cNvPr id="53250" name="Picture 4" descr="Mole, Volume, Particle, Mass Relationship"/>
          <p:cNvPicPr>
            <a:picLocks noChangeAspect="1" noChangeArrowheads="1"/>
          </p:cNvPicPr>
          <p:nvPr/>
        </p:nvPicPr>
        <p:blipFill>
          <a:blip r:embed="rId3">
            <a:lum bright="2000" contrast="12000"/>
          </a:blip>
          <a:srcRect t="3398" r="4059" b="7918"/>
          <a:stretch>
            <a:fillRect/>
          </a:stretch>
        </p:blipFill>
        <p:spPr bwMode="auto">
          <a:xfrm>
            <a:off x="1295400" y="1403350"/>
            <a:ext cx="6248400" cy="5302250"/>
          </a:xfrm>
          <a:prstGeom prst="rect">
            <a:avLst/>
          </a:prstGeom>
          <a:noFill/>
          <a:ln w="9525">
            <a:noFill/>
            <a:miter lim="800000"/>
            <a:headEnd/>
            <a:tailEnd/>
          </a:ln>
        </p:spPr>
      </p:pic>
      <p:sp>
        <p:nvSpPr>
          <p:cNvPr id="53251"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85800" y="2130425"/>
            <a:ext cx="7772400" cy="1470025"/>
          </a:xfrm>
        </p:spPr>
        <p:txBody>
          <a:bodyPr/>
          <a:lstStyle/>
          <a:p>
            <a:pPr eaLnBrk="1" hangingPunct="1"/>
            <a:r>
              <a:rPr lang="en-US" sz="7200" smtClean="0">
                <a:solidFill>
                  <a:schemeClr val="bg1"/>
                </a:solidFill>
              </a:rPr>
              <a:t>Mole Calculations</a:t>
            </a:r>
          </a:p>
        </p:txBody>
      </p:sp>
      <p:sp>
        <p:nvSpPr>
          <p:cNvPr id="55299" name="AutoShape 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Text Box 2"/>
          <p:cNvSpPr txBox="1">
            <a:spLocks noChangeArrowheads="1"/>
          </p:cNvSpPr>
          <p:nvPr/>
        </p:nvSpPr>
        <p:spPr bwMode="auto">
          <a:xfrm>
            <a:off x="6789738" y="5018088"/>
            <a:ext cx="354012" cy="457200"/>
          </a:xfrm>
          <a:prstGeom prst="rect">
            <a:avLst/>
          </a:prstGeom>
          <a:noFill/>
          <a:ln w="9525">
            <a:noFill/>
            <a:miter lim="800000"/>
            <a:headEnd/>
            <a:tailEnd/>
          </a:ln>
        </p:spPr>
        <p:txBody>
          <a:bodyPr wrap="none">
            <a:spAutoFit/>
          </a:bodyPr>
          <a:lstStyle/>
          <a:p>
            <a:r>
              <a:rPr lang="en-US" sz="2400"/>
              <a:t>?</a:t>
            </a:r>
          </a:p>
        </p:txBody>
      </p:sp>
      <p:sp>
        <p:nvSpPr>
          <p:cNvPr id="57346" name="Oval 3"/>
          <p:cNvSpPr>
            <a:spLocks noChangeArrowheads="1"/>
          </p:cNvSpPr>
          <p:nvPr/>
        </p:nvSpPr>
        <p:spPr bwMode="auto">
          <a:xfrm>
            <a:off x="228600" y="2133600"/>
            <a:ext cx="2514600" cy="2514600"/>
          </a:xfrm>
          <a:prstGeom prst="ellipse">
            <a:avLst/>
          </a:prstGeom>
          <a:noFill/>
          <a:ln w="9525">
            <a:solidFill>
              <a:schemeClr val="tx1"/>
            </a:solidFill>
            <a:round/>
            <a:headEnd/>
            <a:tailEnd/>
          </a:ln>
        </p:spPr>
        <p:txBody>
          <a:bodyPr wrap="none" anchor="ctr"/>
          <a:lstStyle/>
          <a:p>
            <a:endParaRPr lang="en-US"/>
          </a:p>
        </p:txBody>
      </p:sp>
      <p:sp>
        <p:nvSpPr>
          <p:cNvPr id="57347" name="Oval 4"/>
          <p:cNvSpPr>
            <a:spLocks noChangeArrowheads="1"/>
          </p:cNvSpPr>
          <p:nvPr/>
        </p:nvSpPr>
        <p:spPr bwMode="auto">
          <a:xfrm>
            <a:off x="1277938" y="4205288"/>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7348" name="Oval 5"/>
          <p:cNvSpPr>
            <a:spLocks noChangeArrowheads="1"/>
          </p:cNvSpPr>
          <p:nvPr/>
        </p:nvSpPr>
        <p:spPr bwMode="auto">
          <a:xfrm>
            <a:off x="1573213" y="2276475"/>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7349" name="Oval 6"/>
          <p:cNvSpPr>
            <a:spLocks noChangeArrowheads="1"/>
          </p:cNvSpPr>
          <p:nvPr/>
        </p:nvSpPr>
        <p:spPr bwMode="auto">
          <a:xfrm>
            <a:off x="693738" y="2571750"/>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7350" name="Oval 7"/>
          <p:cNvSpPr>
            <a:spLocks noChangeArrowheads="1"/>
          </p:cNvSpPr>
          <p:nvPr/>
        </p:nvSpPr>
        <p:spPr bwMode="auto">
          <a:xfrm>
            <a:off x="471488" y="3325813"/>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7351" name="Oval 8"/>
          <p:cNvSpPr>
            <a:spLocks noChangeArrowheads="1"/>
          </p:cNvSpPr>
          <p:nvPr/>
        </p:nvSpPr>
        <p:spPr bwMode="auto">
          <a:xfrm>
            <a:off x="2022475" y="2851150"/>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7352" name="Oval 9"/>
          <p:cNvSpPr>
            <a:spLocks noChangeArrowheads="1"/>
          </p:cNvSpPr>
          <p:nvPr/>
        </p:nvSpPr>
        <p:spPr bwMode="auto">
          <a:xfrm>
            <a:off x="758825" y="3792538"/>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7353" name="Oval 10"/>
          <p:cNvSpPr>
            <a:spLocks noChangeArrowheads="1"/>
          </p:cNvSpPr>
          <p:nvPr/>
        </p:nvSpPr>
        <p:spPr bwMode="auto">
          <a:xfrm>
            <a:off x="2203450" y="3514725"/>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7354" name="Oval 11"/>
          <p:cNvSpPr>
            <a:spLocks noChangeArrowheads="1"/>
          </p:cNvSpPr>
          <p:nvPr/>
        </p:nvSpPr>
        <p:spPr bwMode="auto">
          <a:xfrm>
            <a:off x="1189038" y="2895600"/>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7355" name="Oval 12"/>
          <p:cNvSpPr>
            <a:spLocks noChangeArrowheads="1"/>
          </p:cNvSpPr>
          <p:nvPr/>
        </p:nvSpPr>
        <p:spPr bwMode="auto">
          <a:xfrm>
            <a:off x="1890713" y="3990975"/>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7356" name="Oval 13"/>
          <p:cNvSpPr>
            <a:spLocks noChangeArrowheads="1"/>
          </p:cNvSpPr>
          <p:nvPr/>
        </p:nvSpPr>
        <p:spPr bwMode="auto">
          <a:xfrm>
            <a:off x="1449388" y="3470275"/>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485390" name="Oval 14"/>
          <p:cNvSpPr>
            <a:spLocks noChangeAspect="1" noChangeArrowheads="1"/>
          </p:cNvSpPr>
          <p:nvPr/>
        </p:nvSpPr>
        <p:spPr bwMode="auto">
          <a:xfrm>
            <a:off x="1277938" y="4203700"/>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485391" name="Oval 15"/>
          <p:cNvSpPr>
            <a:spLocks noChangeAspect="1" noChangeArrowheads="1"/>
          </p:cNvSpPr>
          <p:nvPr/>
        </p:nvSpPr>
        <p:spPr bwMode="auto">
          <a:xfrm>
            <a:off x="693738" y="2570163"/>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485392" name="Oval 16"/>
          <p:cNvSpPr>
            <a:spLocks noChangeAspect="1" noChangeArrowheads="1"/>
          </p:cNvSpPr>
          <p:nvPr/>
        </p:nvSpPr>
        <p:spPr bwMode="auto">
          <a:xfrm>
            <a:off x="2022475" y="2849563"/>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485393" name="Oval 17"/>
          <p:cNvSpPr>
            <a:spLocks noChangeAspect="1" noChangeArrowheads="1"/>
          </p:cNvSpPr>
          <p:nvPr/>
        </p:nvSpPr>
        <p:spPr bwMode="auto">
          <a:xfrm>
            <a:off x="1189038" y="2894013"/>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485394" name="Oval 18"/>
          <p:cNvSpPr>
            <a:spLocks noChangeAspect="1" noChangeArrowheads="1"/>
          </p:cNvSpPr>
          <p:nvPr/>
        </p:nvSpPr>
        <p:spPr bwMode="auto">
          <a:xfrm>
            <a:off x="1890713" y="3989388"/>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57362" name="Oval 19"/>
          <p:cNvSpPr>
            <a:spLocks noChangeArrowheads="1"/>
          </p:cNvSpPr>
          <p:nvPr/>
        </p:nvSpPr>
        <p:spPr bwMode="auto">
          <a:xfrm>
            <a:off x="3200400" y="2057400"/>
            <a:ext cx="2514600" cy="2514600"/>
          </a:xfrm>
          <a:prstGeom prst="ellipse">
            <a:avLst/>
          </a:prstGeom>
          <a:noFill/>
          <a:ln w="9525">
            <a:solidFill>
              <a:schemeClr val="tx1"/>
            </a:solidFill>
            <a:round/>
            <a:headEnd/>
            <a:tailEnd/>
          </a:ln>
        </p:spPr>
        <p:txBody>
          <a:bodyPr wrap="none" anchor="ctr"/>
          <a:lstStyle/>
          <a:p>
            <a:endParaRPr lang="en-US"/>
          </a:p>
        </p:txBody>
      </p:sp>
      <p:sp>
        <p:nvSpPr>
          <p:cNvPr id="57363" name="Oval 20"/>
          <p:cNvSpPr>
            <a:spLocks noChangeAspect="1" noChangeArrowheads="1"/>
          </p:cNvSpPr>
          <p:nvPr/>
        </p:nvSpPr>
        <p:spPr bwMode="auto">
          <a:xfrm>
            <a:off x="4502150" y="3836988"/>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7364" name="Oval 21"/>
          <p:cNvSpPr>
            <a:spLocks noChangeAspect="1" noChangeArrowheads="1"/>
          </p:cNvSpPr>
          <p:nvPr/>
        </p:nvSpPr>
        <p:spPr bwMode="auto">
          <a:xfrm>
            <a:off x="3313113" y="3290888"/>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7365" name="Oval 22"/>
          <p:cNvSpPr>
            <a:spLocks noChangeAspect="1" noChangeArrowheads="1"/>
          </p:cNvSpPr>
          <p:nvPr/>
        </p:nvSpPr>
        <p:spPr bwMode="auto">
          <a:xfrm>
            <a:off x="3276600" y="2922588"/>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7366" name="Oval 23"/>
          <p:cNvSpPr>
            <a:spLocks noChangeAspect="1" noChangeArrowheads="1"/>
          </p:cNvSpPr>
          <p:nvPr/>
        </p:nvSpPr>
        <p:spPr bwMode="auto">
          <a:xfrm>
            <a:off x="4244975" y="2376488"/>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7367" name="Oval 24"/>
          <p:cNvSpPr>
            <a:spLocks noChangeAspect="1" noChangeArrowheads="1"/>
          </p:cNvSpPr>
          <p:nvPr/>
        </p:nvSpPr>
        <p:spPr bwMode="auto">
          <a:xfrm>
            <a:off x="3859213" y="2178050"/>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7368" name="Oval 25"/>
          <p:cNvSpPr>
            <a:spLocks noChangeAspect="1" noChangeArrowheads="1"/>
          </p:cNvSpPr>
          <p:nvPr/>
        </p:nvSpPr>
        <p:spPr bwMode="auto">
          <a:xfrm>
            <a:off x="4011613" y="3354388"/>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7369" name="Oval 26"/>
          <p:cNvSpPr>
            <a:spLocks noChangeAspect="1" noChangeArrowheads="1"/>
          </p:cNvSpPr>
          <p:nvPr/>
        </p:nvSpPr>
        <p:spPr bwMode="auto">
          <a:xfrm>
            <a:off x="4846638" y="3613150"/>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7370" name="Oval 27"/>
          <p:cNvSpPr>
            <a:spLocks noChangeAspect="1" noChangeArrowheads="1"/>
          </p:cNvSpPr>
          <p:nvPr/>
        </p:nvSpPr>
        <p:spPr bwMode="auto">
          <a:xfrm>
            <a:off x="3832225" y="3694113"/>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7371" name="Oval 28"/>
          <p:cNvSpPr>
            <a:spLocks noChangeAspect="1" noChangeArrowheads="1"/>
          </p:cNvSpPr>
          <p:nvPr/>
        </p:nvSpPr>
        <p:spPr bwMode="auto">
          <a:xfrm>
            <a:off x="4621213" y="2930525"/>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7372" name="Oval 29"/>
          <p:cNvSpPr>
            <a:spLocks noChangeAspect="1" noChangeArrowheads="1"/>
          </p:cNvSpPr>
          <p:nvPr/>
        </p:nvSpPr>
        <p:spPr bwMode="auto">
          <a:xfrm>
            <a:off x="4989513" y="2698750"/>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485406" name="Oval 30"/>
          <p:cNvSpPr>
            <a:spLocks noChangeAspect="1" noChangeArrowheads="1"/>
          </p:cNvSpPr>
          <p:nvPr/>
        </p:nvSpPr>
        <p:spPr bwMode="auto">
          <a:xfrm>
            <a:off x="4502150" y="3835400"/>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485407" name="Oval 31"/>
          <p:cNvSpPr>
            <a:spLocks noChangeAspect="1" noChangeArrowheads="1"/>
          </p:cNvSpPr>
          <p:nvPr/>
        </p:nvSpPr>
        <p:spPr bwMode="auto">
          <a:xfrm>
            <a:off x="3313113" y="3289300"/>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485408" name="Oval 32"/>
          <p:cNvSpPr>
            <a:spLocks noChangeAspect="1" noChangeArrowheads="1"/>
          </p:cNvSpPr>
          <p:nvPr/>
        </p:nvSpPr>
        <p:spPr bwMode="auto">
          <a:xfrm>
            <a:off x="3276600" y="2921000"/>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485409" name="Oval 33"/>
          <p:cNvSpPr>
            <a:spLocks noChangeAspect="1" noChangeArrowheads="1"/>
          </p:cNvSpPr>
          <p:nvPr/>
        </p:nvSpPr>
        <p:spPr bwMode="auto">
          <a:xfrm>
            <a:off x="4244975" y="2374900"/>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485410" name="Oval 34"/>
          <p:cNvSpPr>
            <a:spLocks noChangeAspect="1" noChangeArrowheads="1"/>
          </p:cNvSpPr>
          <p:nvPr/>
        </p:nvSpPr>
        <p:spPr bwMode="auto">
          <a:xfrm>
            <a:off x="3859213" y="2176463"/>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485411" name="Oval 35"/>
          <p:cNvSpPr>
            <a:spLocks noChangeAspect="1" noChangeArrowheads="1"/>
          </p:cNvSpPr>
          <p:nvPr/>
        </p:nvSpPr>
        <p:spPr bwMode="auto">
          <a:xfrm>
            <a:off x="4011613" y="3352800"/>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485412" name="Oval 36"/>
          <p:cNvSpPr>
            <a:spLocks noChangeAspect="1" noChangeArrowheads="1"/>
          </p:cNvSpPr>
          <p:nvPr/>
        </p:nvSpPr>
        <p:spPr bwMode="auto">
          <a:xfrm>
            <a:off x="4846638" y="3611563"/>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485413" name="Oval 37"/>
          <p:cNvSpPr>
            <a:spLocks noChangeAspect="1" noChangeArrowheads="1"/>
          </p:cNvSpPr>
          <p:nvPr/>
        </p:nvSpPr>
        <p:spPr bwMode="auto">
          <a:xfrm>
            <a:off x="3832225" y="3692525"/>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485414" name="Oval 38"/>
          <p:cNvSpPr>
            <a:spLocks noChangeAspect="1" noChangeArrowheads="1"/>
          </p:cNvSpPr>
          <p:nvPr/>
        </p:nvSpPr>
        <p:spPr bwMode="auto">
          <a:xfrm>
            <a:off x="4621213" y="2928938"/>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485415" name="Oval 39"/>
          <p:cNvSpPr>
            <a:spLocks noChangeAspect="1" noChangeArrowheads="1"/>
          </p:cNvSpPr>
          <p:nvPr/>
        </p:nvSpPr>
        <p:spPr bwMode="auto">
          <a:xfrm>
            <a:off x="4989513" y="2697163"/>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57383" name="Rectangle 40"/>
          <p:cNvSpPr>
            <a:spLocks noGrp="1" noChangeArrowheads="1"/>
          </p:cNvSpPr>
          <p:nvPr>
            <p:ph type="title"/>
          </p:nvPr>
        </p:nvSpPr>
        <p:spPr/>
        <p:txBody>
          <a:bodyPr/>
          <a:lstStyle/>
          <a:p>
            <a:pPr eaLnBrk="1" hangingPunct="1"/>
            <a:r>
              <a:rPr lang="en-US" sz="3600" i="1" smtClean="0"/>
              <a:t>Visualizing a Chemical Reaction</a:t>
            </a:r>
          </a:p>
        </p:txBody>
      </p:sp>
      <p:sp>
        <p:nvSpPr>
          <p:cNvPr id="57384" name="Oval 41"/>
          <p:cNvSpPr>
            <a:spLocks noChangeArrowheads="1"/>
          </p:cNvSpPr>
          <p:nvPr/>
        </p:nvSpPr>
        <p:spPr bwMode="auto">
          <a:xfrm>
            <a:off x="6324600" y="2133600"/>
            <a:ext cx="2514600" cy="2514600"/>
          </a:xfrm>
          <a:prstGeom prst="ellipse">
            <a:avLst/>
          </a:prstGeom>
          <a:noFill/>
          <a:ln w="9525">
            <a:solidFill>
              <a:schemeClr val="tx1"/>
            </a:solidFill>
            <a:round/>
            <a:headEnd/>
            <a:tailEnd/>
          </a:ln>
        </p:spPr>
        <p:txBody>
          <a:bodyPr wrap="none" anchor="ctr"/>
          <a:lstStyle/>
          <a:p>
            <a:endParaRPr lang="en-US"/>
          </a:p>
        </p:txBody>
      </p:sp>
      <p:sp>
        <p:nvSpPr>
          <p:cNvPr id="57385" name="Line 42"/>
          <p:cNvSpPr>
            <a:spLocks noChangeAspect="1" noChangeShapeType="1"/>
          </p:cNvSpPr>
          <p:nvPr/>
        </p:nvSpPr>
        <p:spPr bwMode="auto">
          <a:xfrm>
            <a:off x="5791200" y="3276600"/>
            <a:ext cx="285750" cy="1588"/>
          </a:xfrm>
          <a:prstGeom prst="line">
            <a:avLst/>
          </a:prstGeom>
          <a:noFill/>
          <a:ln w="9525">
            <a:solidFill>
              <a:schemeClr val="tx1"/>
            </a:solidFill>
            <a:round/>
            <a:headEnd/>
            <a:tailEnd type="triangle" w="med" len="med"/>
          </a:ln>
        </p:spPr>
        <p:txBody>
          <a:bodyPr/>
          <a:lstStyle/>
          <a:p>
            <a:endParaRPr lang="en-US"/>
          </a:p>
        </p:txBody>
      </p:sp>
      <p:sp>
        <p:nvSpPr>
          <p:cNvPr id="57386" name="Text Box 43"/>
          <p:cNvSpPr txBox="1">
            <a:spLocks noChangeArrowheads="1"/>
          </p:cNvSpPr>
          <p:nvPr/>
        </p:nvSpPr>
        <p:spPr bwMode="auto">
          <a:xfrm>
            <a:off x="1295400" y="1487488"/>
            <a:ext cx="7839075" cy="457200"/>
          </a:xfrm>
          <a:prstGeom prst="rect">
            <a:avLst/>
          </a:prstGeom>
          <a:noFill/>
          <a:ln w="9525">
            <a:noFill/>
            <a:miter lim="800000"/>
            <a:headEnd/>
            <a:tailEnd/>
          </a:ln>
        </p:spPr>
        <p:txBody>
          <a:bodyPr wrap="none">
            <a:spAutoFit/>
          </a:bodyPr>
          <a:lstStyle/>
          <a:p>
            <a:r>
              <a:rPr lang="en-US" sz="2400" b="1"/>
              <a:t>Na             +              Cl</a:t>
            </a:r>
            <a:r>
              <a:rPr lang="en-US" sz="2400" b="1" baseline="-25000"/>
              <a:t>2</a:t>
            </a:r>
            <a:r>
              <a:rPr lang="en-US" sz="2400" b="1"/>
              <a:t>                                NaCl            </a:t>
            </a:r>
          </a:p>
        </p:txBody>
      </p:sp>
      <p:sp>
        <p:nvSpPr>
          <p:cNvPr id="57387" name="Line 44"/>
          <p:cNvSpPr>
            <a:spLocks noChangeShapeType="1"/>
          </p:cNvSpPr>
          <p:nvPr/>
        </p:nvSpPr>
        <p:spPr bwMode="auto">
          <a:xfrm>
            <a:off x="5486400" y="1752600"/>
            <a:ext cx="762000" cy="0"/>
          </a:xfrm>
          <a:prstGeom prst="line">
            <a:avLst/>
          </a:prstGeom>
          <a:noFill/>
          <a:ln w="19050">
            <a:solidFill>
              <a:schemeClr val="tx1"/>
            </a:solidFill>
            <a:round/>
            <a:headEnd/>
            <a:tailEnd type="triangle" w="med" len="med"/>
          </a:ln>
        </p:spPr>
        <p:txBody>
          <a:bodyPr/>
          <a:lstStyle/>
          <a:p>
            <a:endParaRPr lang="en-US"/>
          </a:p>
        </p:txBody>
      </p:sp>
      <p:sp>
        <p:nvSpPr>
          <p:cNvPr id="57388" name="Text Box 45"/>
          <p:cNvSpPr txBox="1">
            <a:spLocks noChangeArrowheads="1"/>
          </p:cNvSpPr>
          <p:nvPr/>
        </p:nvSpPr>
        <p:spPr bwMode="auto">
          <a:xfrm>
            <a:off x="3267075" y="5029200"/>
            <a:ext cx="1925638" cy="457200"/>
          </a:xfrm>
          <a:prstGeom prst="rect">
            <a:avLst/>
          </a:prstGeom>
          <a:noFill/>
          <a:ln w="9525">
            <a:noFill/>
            <a:miter lim="800000"/>
            <a:headEnd/>
            <a:tailEnd/>
          </a:ln>
        </p:spPr>
        <p:txBody>
          <a:bodyPr wrap="none">
            <a:spAutoFit/>
          </a:bodyPr>
          <a:lstStyle/>
          <a:p>
            <a:r>
              <a:rPr lang="en-US" sz="2400"/>
              <a:t>___ mole Cl</a:t>
            </a:r>
            <a:r>
              <a:rPr lang="en-US" sz="2400" baseline="-25000"/>
              <a:t>2</a:t>
            </a:r>
          </a:p>
        </p:txBody>
      </p:sp>
      <p:sp>
        <p:nvSpPr>
          <p:cNvPr id="57389" name="Text Box 46"/>
          <p:cNvSpPr txBox="1">
            <a:spLocks noChangeArrowheads="1"/>
          </p:cNvSpPr>
          <p:nvPr/>
        </p:nvSpPr>
        <p:spPr bwMode="auto">
          <a:xfrm>
            <a:off x="6619875" y="5029200"/>
            <a:ext cx="2203450" cy="457200"/>
          </a:xfrm>
          <a:prstGeom prst="rect">
            <a:avLst/>
          </a:prstGeom>
          <a:noFill/>
          <a:ln w="9525">
            <a:noFill/>
            <a:miter lim="800000"/>
            <a:headEnd/>
            <a:tailEnd/>
          </a:ln>
        </p:spPr>
        <p:txBody>
          <a:bodyPr wrap="none">
            <a:spAutoFit/>
          </a:bodyPr>
          <a:lstStyle/>
          <a:p>
            <a:r>
              <a:rPr lang="en-US" sz="2400"/>
              <a:t>___ mole NaCl</a:t>
            </a:r>
          </a:p>
        </p:txBody>
      </p:sp>
      <p:sp>
        <p:nvSpPr>
          <p:cNvPr id="57390" name="Text Box 47"/>
          <p:cNvSpPr txBox="1">
            <a:spLocks noChangeArrowheads="1"/>
          </p:cNvSpPr>
          <p:nvPr/>
        </p:nvSpPr>
        <p:spPr bwMode="auto">
          <a:xfrm>
            <a:off x="533400" y="5029200"/>
            <a:ext cx="1914525" cy="457200"/>
          </a:xfrm>
          <a:prstGeom prst="rect">
            <a:avLst/>
          </a:prstGeom>
          <a:noFill/>
          <a:ln w="9525">
            <a:noFill/>
            <a:miter lim="800000"/>
            <a:headEnd/>
            <a:tailEnd/>
          </a:ln>
        </p:spPr>
        <p:txBody>
          <a:bodyPr wrap="none">
            <a:spAutoFit/>
          </a:bodyPr>
          <a:lstStyle/>
          <a:p>
            <a:r>
              <a:rPr lang="en-US" sz="2400"/>
              <a:t>___ mole Na</a:t>
            </a:r>
            <a:endParaRPr lang="en-US" sz="2400" baseline="-25000"/>
          </a:p>
        </p:txBody>
      </p:sp>
      <p:sp>
        <p:nvSpPr>
          <p:cNvPr id="485424" name="Text Box 48"/>
          <p:cNvSpPr txBox="1">
            <a:spLocks noChangeArrowheads="1"/>
          </p:cNvSpPr>
          <p:nvPr/>
        </p:nvSpPr>
        <p:spPr bwMode="auto">
          <a:xfrm>
            <a:off x="1039813" y="1485900"/>
            <a:ext cx="354012" cy="457200"/>
          </a:xfrm>
          <a:prstGeom prst="rect">
            <a:avLst/>
          </a:prstGeom>
          <a:noFill/>
          <a:ln w="9525">
            <a:noFill/>
            <a:miter lim="800000"/>
            <a:headEnd/>
            <a:tailEnd/>
          </a:ln>
        </p:spPr>
        <p:txBody>
          <a:bodyPr wrap="none">
            <a:spAutoFit/>
          </a:bodyPr>
          <a:lstStyle/>
          <a:p>
            <a:r>
              <a:rPr lang="en-US" sz="2400"/>
              <a:t>2</a:t>
            </a:r>
          </a:p>
        </p:txBody>
      </p:sp>
      <p:sp>
        <p:nvSpPr>
          <p:cNvPr id="485425" name="Oval 49"/>
          <p:cNvSpPr>
            <a:spLocks noChangeAspect="1" noChangeArrowheads="1"/>
          </p:cNvSpPr>
          <p:nvPr/>
        </p:nvSpPr>
        <p:spPr bwMode="auto">
          <a:xfrm>
            <a:off x="1573213" y="2274888"/>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485426" name="Oval 50"/>
          <p:cNvSpPr>
            <a:spLocks noChangeAspect="1" noChangeArrowheads="1"/>
          </p:cNvSpPr>
          <p:nvPr/>
        </p:nvSpPr>
        <p:spPr bwMode="auto">
          <a:xfrm>
            <a:off x="758825" y="3790950"/>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485427" name="Oval 51"/>
          <p:cNvSpPr>
            <a:spLocks noChangeAspect="1" noChangeArrowheads="1"/>
          </p:cNvSpPr>
          <p:nvPr/>
        </p:nvSpPr>
        <p:spPr bwMode="auto">
          <a:xfrm>
            <a:off x="2203450" y="3513138"/>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485428" name="Oval 52"/>
          <p:cNvSpPr>
            <a:spLocks noChangeAspect="1" noChangeArrowheads="1"/>
          </p:cNvSpPr>
          <p:nvPr/>
        </p:nvSpPr>
        <p:spPr bwMode="auto">
          <a:xfrm>
            <a:off x="1449388" y="3468688"/>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485429" name="Oval 53"/>
          <p:cNvSpPr>
            <a:spLocks noChangeAspect="1" noChangeArrowheads="1"/>
          </p:cNvSpPr>
          <p:nvPr/>
        </p:nvSpPr>
        <p:spPr bwMode="auto">
          <a:xfrm>
            <a:off x="471488" y="3324225"/>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485430" name="Text Box 54"/>
          <p:cNvSpPr txBox="1">
            <a:spLocks noChangeArrowheads="1"/>
          </p:cNvSpPr>
          <p:nvPr/>
        </p:nvSpPr>
        <p:spPr bwMode="auto">
          <a:xfrm>
            <a:off x="606425" y="5018088"/>
            <a:ext cx="523875" cy="457200"/>
          </a:xfrm>
          <a:prstGeom prst="rect">
            <a:avLst/>
          </a:prstGeom>
          <a:noFill/>
          <a:ln w="9525">
            <a:noFill/>
            <a:miter lim="800000"/>
            <a:headEnd/>
            <a:tailEnd/>
          </a:ln>
        </p:spPr>
        <p:txBody>
          <a:bodyPr wrap="none">
            <a:spAutoFit/>
          </a:bodyPr>
          <a:lstStyle/>
          <a:p>
            <a:r>
              <a:rPr lang="en-US" sz="2400"/>
              <a:t>10</a:t>
            </a:r>
          </a:p>
        </p:txBody>
      </p:sp>
      <p:sp>
        <p:nvSpPr>
          <p:cNvPr id="485431" name="Text Box 55"/>
          <p:cNvSpPr txBox="1">
            <a:spLocks noChangeArrowheads="1"/>
          </p:cNvSpPr>
          <p:nvPr/>
        </p:nvSpPr>
        <p:spPr bwMode="auto">
          <a:xfrm>
            <a:off x="3435350" y="5018088"/>
            <a:ext cx="354013" cy="457200"/>
          </a:xfrm>
          <a:prstGeom prst="rect">
            <a:avLst/>
          </a:prstGeom>
          <a:noFill/>
          <a:ln w="9525">
            <a:noFill/>
            <a:miter lim="800000"/>
            <a:headEnd/>
            <a:tailEnd/>
          </a:ln>
        </p:spPr>
        <p:txBody>
          <a:bodyPr wrap="none">
            <a:spAutoFit/>
          </a:bodyPr>
          <a:lstStyle/>
          <a:p>
            <a:r>
              <a:rPr lang="en-US" sz="2400"/>
              <a:t>5</a:t>
            </a:r>
          </a:p>
        </p:txBody>
      </p:sp>
      <p:sp>
        <p:nvSpPr>
          <p:cNvPr id="485432" name="Text Box 56"/>
          <p:cNvSpPr txBox="1">
            <a:spLocks noChangeArrowheads="1"/>
          </p:cNvSpPr>
          <p:nvPr/>
        </p:nvSpPr>
        <p:spPr bwMode="auto">
          <a:xfrm>
            <a:off x="6702425" y="5018088"/>
            <a:ext cx="523875" cy="457200"/>
          </a:xfrm>
          <a:prstGeom prst="rect">
            <a:avLst/>
          </a:prstGeom>
          <a:noFill/>
          <a:ln w="9525">
            <a:noFill/>
            <a:miter lim="800000"/>
            <a:headEnd/>
            <a:tailEnd/>
          </a:ln>
        </p:spPr>
        <p:txBody>
          <a:bodyPr wrap="none">
            <a:spAutoFit/>
          </a:bodyPr>
          <a:lstStyle/>
          <a:p>
            <a:r>
              <a:rPr lang="en-US" sz="2400"/>
              <a:t>10</a:t>
            </a:r>
          </a:p>
        </p:txBody>
      </p:sp>
      <p:sp>
        <p:nvSpPr>
          <p:cNvPr id="485433" name="Text Box 57"/>
          <p:cNvSpPr txBox="1">
            <a:spLocks noChangeArrowheads="1"/>
          </p:cNvSpPr>
          <p:nvPr/>
        </p:nvSpPr>
        <p:spPr bwMode="auto">
          <a:xfrm>
            <a:off x="6985000" y="1482725"/>
            <a:ext cx="354013" cy="457200"/>
          </a:xfrm>
          <a:prstGeom prst="rect">
            <a:avLst/>
          </a:prstGeom>
          <a:noFill/>
          <a:ln w="9525">
            <a:noFill/>
            <a:miter lim="800000"/>
            <a:headEnd/>
            <a:tailEnd/>
          </a:ln>
        </p:spPr>
        <p:txBody>
          <a:bodyPr wrap="none">
            <a:spAutoFit/>
          </a:bodyPr>
          <a:lstStyle/>
          <a:p>
            <a:r>
              <a:rPr lang="en-US" sz="2400"/>
              <a:t>2</a:t>
            </a:r>
          </a:p>
        </p:txBody>
      </p:sp>
      <p:sp>
        <p:nvSpPr>
          <p:cNvPr id="485434" name="Text Box 58"/>
          <p:cNvSpPr txBox="1">
            <a:spLocks noChangeArrowheads="1"/>
          </p:cNvSpPr>
          <p:nvPr/>
        </p:nvSpPr>
        <p:spPr bwMode="auto">
          <a:xfrm>
            <a:off x="601663" y="5024438"/>
            <a:ext cx="523875" cy="457200"/>
          </a:xfrm>
          <a:prstGeom prst="rect">
            <a:avLst/>
          </a:prstGeom>
          <a:noFill/>
          <a:ln w="9525">
            <a:noFill/>
            <a:miter lim="800000"/>
            <a:headEnd/>
            <a:tailEnd/>
          </a:ln>
        </p:spPr>
        <p:txBody>
          <a:bodyPr wrap="none">
            <a:spAutoFit/>
          </a:bodyPr>
          <a:lstStyle/>
          <a:p>
            <a:r>
              <a:rPr lang="en-US" sz="2400"/>
              <a:t>10</a:t>
            </a:r>
          </a:p>
        </p:txBody>
      </p:sp>
      <p:sp>
        <p:nvSpPr>
          <p:cNvPr id="485435" name="Text Box 59"/>
          <p:cNvSpPr txBox="1">
            <a:spLocks noChangeArrowheads="1"/>
          </p:cNvSpPr>
          <p:nvPr/>
        </p:nvSpPr>
        <p:spPr bwMode="auto">
          <a:xfrm>
            <a:off x="3441700" y="5027613"/>
            <a:ext cx="354013" cy="457200"/>
          </a:xfrm>
          <a:prstGeom prst="rect">
            <a:avLst/>
          </a:prstGeom>
          <a:noFill/>
          <a:ln w="9525">
            <a:noFill/>
            <a:miter lim="800000"/>
            <a:headEnd/>
            <a:tailEnd/>
          </a:ln>
        </p:spPr>
        <p:txBody>
          <a:bodyPr wrap="none">
            <a:spAutoFit/>
          </a:bodyPr>
          <a:lstStyle/>
          <a:p>
            <a:r>
              <a:rPr lang="en-US" sz="2400"/>
              <a:t>5</a:t>
            </a:r>
          </a:p>
        </p:txBody>
      </p:sp>
      <p:sp>
        <p:nvSpPr>
          <p:cNvPr id="485436" name="Text Box 60"/>
          <p:cNvSpPr txBox="1">
            <a:spLocks noChangeArrowheads="1"/>
          </p:cNvSpPr>
          <p:nvPr/>
        </p:nvSpPr>
        <p:spPr bwMode="auto">
          <a:xfrm>
            <a:off x="6694488" y="5018088"/>
            <a:ext cx="523875" cy="457200"/>
          </a:xfrm>
          <a:prstGeom prst="rect">
            <a:avLst/>
          </a:prstGeom>
          <a:noFill/>
          <a:ln w="9525">
            <a:noFill/>
            <a:miter lim="800000"/>
            <a:headEnd/>
            <a:tailEnd/>
          </a:ln>
        </p:spPr>
        <p:txBody>
          <a:bodyPr wrap="none">
            <a:spAutoFit/>
          </a:bodyPr>
          <a:lstStyle/>
          <a:p>
            <a:r>
              <a:rPr lang="en-US" sz="2400"/>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85430"/>
                                        </p:tgtEl>
                                        <p:attrNameLst>
                                          <p:attrName>style.visibility</p:attrName>
                                        </p:attrNameLst>
                                      </p:cBhvr>
                                      <p:to>
                                        <p:strVal val="visible"/>
                                      </p:to>
                                    </p:set>
                                    <p:animEffect transition="in" filter="fade">
                                      <p:cBhvr>
                                        <p:cTn id="7" dur="1000"/>
                                        <p:tgtEl>
                                          <p:spTgt spid="485430"/>
                                        </p:tgtEl>
                                      </p:cBhvr>
                                    </p:animEffect>
                                    <p:anim calcmode="lin" valueType="num">
                                      <p:cBhvr>
                                        <p:cTn id="8" dur="1000" fill="hold"/>
                                        <p:tgtEl>
                                          <p:spTgt spid="485430"/>
                                        </p:tgtEl>
                                        <p:attrNameLst>
                                          <p:attrName>ppt_x</p:attrName>
                                        </p:attrNameLst>
                                      </p:cBhvr>
                                      <p:tavLst>
                                        <p:tav tm="0">
                                          <p:val>
                                            <p:strVal val="#ppt_x"/>
                                          </p:val>
                                        </p:tav>
                                        <p:tav tm="100000">
                                          <p:val>
                                            <p:strVal val="#ppt_x"/>
                                          </p:val>
                                        </p:tav>
                                      </p:tavLst>
                                    </p:anim>
                                    <p:anim calcmode="lin" valueType="num">
                                      <p:cBhvr>
                                        <p:cTn id="9" dur="1000" fill="hold"/>
                                        <p:tgtEl>
                                          <p:spTgt spid="4854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85431"/>
                                        </p:tgtEl>
                                        <p:attrNameLst>
                                          <p:attrName>style.visibility</p:attrName>
                                        </p:attrNameLst>
                                      </p:cBhvr>
                                      <p:to>
                                        <p:strVal val="visible"/>
                                      </p:to>
                                    </p:set>
                                    <p:animEffect transition="in" filter="fade">
                                      <p:cBhvr>
                                        <p:cTn id="14" dur="1000"/>
                                        <p:tgtEl>
                                          <p:spTgt spid="485431"/>
                                        </p:tgtEl>
                                      </p:cBhvr>
                                    </p:animEffect>
                                    <p:anim calcmode="lin" valueType="num">
                                      <p:cBhvr>
                                        <p:cTn id="15" dur="1000" fill="hold"/>
                                        <p:tgtEl>
                                          <p:spTgt spid="485431"/>
                                        </p:tgtEl>
                                        <p:attrNameLst>
                                          <p:attrName>ppt_x</p:attrName>
                                        </p:attrNameLst>
                                      </p:cBhvr>
                                      <p:tavLst>
                                        <p:tav tm="0">
                                          <p:val>
                                            <p:strVal val="#ppt_x"/>
                                          </p:val>
                                        </p:tav>
                                        <p:tav tm="100000">
                                          <p:val>
                                            <p:strVal val="#ppt_x"/>
                                          </p:val>
                                        </p:tav>
                                      </p:tavLst>
                                    </p:anim>
                                    <p:anim calcmode="lin" valueType="num">
                                      <p:cBhvr>
                                        <p:cTn id="16" dur="1000" fill="hold"/>
                                        <p:tgtEl>
                                          <p:spTgt spid="4854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85378"/>
                                        </p:tgtEl>
                                        <p:attrNameLst>
                                          <p:attrName>style.visibility</p:attrName>
                                        </p:attrNameLst>
                                      </p:cBhvr>
                                      <p:to>
                                        <p:strVal val="visible"/>
                                      </p:to>
                                    </p:set>
                                    <p:animEffect transition="in" filter="fade">
                                      <p:cBhvr>
                                        <p:cTn id="21" dur="1000"/>
                                        <p:tgtEl>
                                          <p:spTgt spid="485378"/>
                                        </p:tgtEl>
                                      </p:cBhvr>
                                    </p:animEffect>
                                    <p:anim calcmode="lin" valueType="num">
                                      <p:cBhvr>
                                        <p:cTn id="22" dur="1000" fill="hold"/>
                                        <p:tgtEl>
                                          <p:spTgt spid="485378"/>
                                        </p:tgtEl>
                                        <p:attrNameLst>
                                          <p:attrName>ppt_x</p:attrName>
                                        </p:attrNameLst>
                                      </p:cBhvr>
                                      <p:tavLst>
                                        <p:tav tm="0">
                                          <p:val>
                                            <p:strVal val="#ppt_x"/>
                                          </p:val>
                                        </p:tav>
                                        <p:tav tm="100000">
                                          <p:val>
                                            <p:strVal val="#ppt_x"/>
                                          </p:val>
                                        </p:tav>
                                      </p:tavLst>
                                    </p:anim>
                                    <p:anim calcmode="lin" valueType="num">
                                      <p:cBhvr>
                                        <p:cTn id="23" dur="1000" fill="hold"/>
                                        <p:tgtEl>
                                          <p:spTgt spid="48537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0" nodeType="clickEffect">
                                  <p:stCondLst>
                                    <p:cond delay="0"/>
                                  </p:stCondLst>
                                  <p:childTnLst>
                                    <p:animMotion origin="layout" path="M 2.5E-6 1.85185E-6 C 0.08316 -0.06829 0.16649 -0.13634 0.26146 -0.13056 C 0.35642 -0.12477 0.46302 -0.04514 0.56979 0.03472 " pathEditMode="relative" ptsTypes="aaA">
                                      <p:cBhvr>
                                        <p:cTn id="27" dur="2000" fill="hold"/>
                                        <p:tgtEl>
                                          <p:spTgt spid="485425"/>
                                        </p:tgtEl>
                                        <p:attrNameLst>
                                          <p:attrName>ppt_x</p:attrName>
                                          <p:attrName>ppt_y</p:attrName>
                                        </p:attrNameLst>
                                      </p:cBhvr>
                                    </p:animMotion>
                                  </p:childTnLst>
                                </p:cTn>
                              </p:par>
                              <p:par>
                                <p:cTn id="28" presetID="0" presetClass="path" presetSubtype="0" accel="50000" decel="50000" fill="hold" grpId="0" nodeType="withEffect">
                                  <p:stCondLst>
                                    <p:cond delay="0"/>
                                  </p:stCondLst>
                                  <p:childTnLst>
                                    <p:animMotion origin="layout" path="M 5.27778E-6 -5.18519E-6 C 0.11216 0.03911 0.22431 0.07846 0.28126 0.08194 C 0.3382 0.08541 0.33994 0.053 0.34167 0.02083 " pathEditMode="relative" ptsTypes="aaA">
                                      <p:cBhvr>
                                        <p:cTn id="29" dur="2000" fill="hold"/>
                                        <p:tgtEl>
                                          <p:spTgt spid="485410"/>
                                        </p:tgtEl>
                                        <p:attrNameLst>
                                          <p:attrName>ppt_x</p:attrName>
                                          <p:attrName>ppt_y</p:attrName>
                                        </p:attrNameLst>
                                      </p:cBhvr>
                                    </p:animMotion>
                                  </p:childTnLst>
                                </p:cTn>
                              </p:par>
                            </p:childTnLst>
                          </p:cTn>
                        </p:par>
                        <p:par>
                          <p:cTn id="30" fill="hold">
                            <p:stCondLst>
                              <p:cond delay="2000"/>
                            </p:stCondLst>
                            <p:childTnLst>
                              <p:par>
                                <p:cTn id="31" presetID="0" presetClass="path" presetSubtype="0" accel="50000" decel="50000" fill="hold" grpId="0" nodeType="afterEffect">
                                  <p:stCondLst>
                                    <p:cond delay="3000"/>
                                  </p:stCondLst>
                                  <p:childTnLst>
                                    <p:animMotion origin="layout" path="M 0.00018 -0.00046 C 0.13438 0.06181 0.26875 0.12407 0.38039 0.12593 C 0.49202 0.12778 0.62171 0.02986 0.66997 0.01065 " pathEditMode="relative" ptsTypes="aaA">
                                      <p:cBhvr>
                                        <p:cTn id="32" dur="2000" fill="hold"/>
                                        <p:tgtEl>
                                          <p:spTgt spid="485394"/>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3.88889E-6 -1.11111E-6 C 0.05295 0.09884 0.10156 0.19537 0.16458 0.2375 C 0.2276 0.27963 0.33385 0.24908 0.37847 0.25208 " pathEditMode="relative" rAng="0" ptsTypes="aaa">
                                      <p:cBhvr>
                                        <p:cTn id="34" dur="2000" fill="hold"/>
                                        <p:tgtEl>
                                          <p:spTgt spid="485409"/>
                                        </p:tgtEl>
                                        <p:attrNameLst>
                                          <p:attrName>ppt_x</p:attrName>
                                          <p:attrName>ppt_y</p:attrName>
                                        </p:attrNameLst>
                                      </p:cBhvr>
                                      <p:rCtr x="189" y="140"/>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0 -0.00069 C 0.10139 0.09121 0.20295 0.18334 0.3375 0.15487 C 0.47205 0.12639 0.63958 -0.02268 0.80729 -0.17152 " pathEditMode="relative" ptsTypes="aaA">
                                      <p:cBhvr>
                                        <p:cTn id="38" dur="2000" fill="hold"/>
                                        <p:tgtEl>
                                          <p:spTgt spid="485426"/>
                                        </p:tgtEl>
                                        <p:attrNameLst>
                                          <p:attrName>ppt_x</p:attrName>
                                          <p:attrName>ppt_y</p:attrName>
                                        </p:attrNameLst>
                                      </p:cBhvr>
                                    </p:animMotion>
                                  </p:childTnLst>
                                </p:cTn>
                              </p:par>
                              <p:par>
                                <p:cTn id="39" presetID="0" presetClass="path" presetSubtype="0" accel="50000" decel="50000" fill="hold" grpId="0" nodeType="withEffect">
                                  <p:stCondLst>
                                    <p:cond delay="0"/>
                                  </p:stCondLst>
                                  <p:childTnLst>
                                    <p:animMotion origin="layout" path="M 0.00017 0.00092 C 0.10573 -0.00255 0.21163 -0.00579 0.27083 -0.02686 C 0.33003 -0.04792 0.34253 -0.08681 0.35538 -0.12547 " pathEditMode="relative" rAng="0" ptsTypes="aaA">
                                      <p:cBhvr>
                                        <p:cTn id="40" dur="2000" fill="hold"/>
                                        <p:tgtEl>
                                          <p:spTgt spid="485412"/>
                                        </p:tgtEl>
                                        <p:attrNameLst>
                                          <p:attrName>ppt_x</p:attrName>
                                          <p:attrName>ppt_y</p:attrName>
                                        </p:attrNameLst>
                                      </p:cBhvr>
                                      <p:rCtr x="178" y="-63"/>
                                    </p:animMotion>
                                  </p:childTnLst>
                                </p:cTn>
                              </p:par>
                            </p:childTnLst>
                          </p:cTn>
                        </p:par>
                        <p:par>
                          <p:cTn id="41" fill="hold">
                            <p:stCondLst>
                              <p:cond delay="2000"/>
                            </p:stCondLst>
                            <p:childTnLst>
                              <p:par>
                                <p:cTn id="42" presetID="0" presetClass="path" presetSubtype="0" accel="50000" decel="50000" fill="hold" grpId="0" nodeType="afterEffect">
                                  <p:stCondLst>
                                    <p:cond delay="2000"/>
                                  </p:stCondLst>
                                  <p:childTnLst>
                                    <p:animMotion origin="layout" path="M -0.00122 -0.00047 C 0.04462 -0.04167 0.20573 -0.21898 0.27396 -0.24931 C 0.34219 -0.27963 0.35677 -0.22709 0.40833 -0.18218 C 0.45972 -0.1375 0.52153 -0.05903 0.58333 0.01944 " pathEditMode="relative" rAng="0" ptsTypes="aaaa">
                                      <p:cBhvr>
                                        <p:cTn id="43" dur="2000" fill="hold"/>
                                        <p:tgtEl>
                                          <p:spTgt spid="485393"/>
                                        </p:tgtEl>
                                        <p:attrNameLst>
                                          <p:attrName>ppt_x</p:attrName>
                                          <p:attrName>ppt_y</p:attrName>
                                        </p:attrNameLst>
                                      </p:cBhvr>
                                      <p:rCtr x="292" y="-130"/>
                                    </p:animMotion>
                                  </p:childTnLst>
                                </p:cTn>
                              </p:par>
                              <p:par>
                                <p:cTn id="44" presetID="0" presetClass="path" presetSubtype="0" accel="50000" decel="50000" fill="hold" grpId="0" nodeType="withEffect">
                                  <p:stCondLst>
                                    <p:cond delay="0"/>
                                  </p:stCondLst>
                                  <p:childTnLst>
                                    <p:animMotion origin="layout" path="M -1.11111E-6 -0.00833 C 0.04115 0.03982 0.08247 0.08797 0.11823 0.07362 C 0.15399 0.05949 0.1842 -0.01689 0.21458 -0.09305 " pathEditMode="relative" rAng="0" ptsTypes="aaA">
                                      <p:cBhvr>
                                        <p:cTn id="45" dur="2000" fill="hold"/>
                                        <p:tgtEl>
                                          <p:spTgt spid="485406"/>
                                        </p:tgtEl>
                                        <p:attrNameLst>
                                          <p:attrName>ppt_x</p:attrName>
                                          <p:attrName>ppt_y</p:attrName>
                                        </p:attrNameLst>
                                      </p:cBhvr>
                                      <p:rCtr x="107" y="6"/>
                                    </p:animMotion>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grpId="0" nodeType="clickEffect">
                                  <p:stCondLst>
                                    <p:cond delay="0"/>
                                  </p:stCondLst>
                                  <p:childTnLst>
                                    <p:animMotion origin="layout" path="M 3.88889E-6 4.81481E-6 C 0.10503 0.0993 0.21145 0.19722 0.32395 0.20138 C 0.43645 0.20555 0.60208 0.06134 0.67534 0.02453 " pathEditMode="relative" rAng="0" ptsTypes="aaa">
                                      <p:cBhvr>
                                        <p:cTn id="49" dur="2000" fill="hold"/>
                                        <p:tgtEl>
                                          <p:spTgt spid="485427"/>
                                        </p:tgtEl>
                                        <p:attrNameLst>
                                          <p:attrName>ppt_x</p:attrName>
                                          <p:attrName>ppt_y</p:attrName>
                                        </p:attrNameLst>
                                      </p:cBhvr>
                                      <p:rCtr x="338" y="103"/>
                                    </p:animMotion>
                                  </p:childTnLst>
                                </p:cTn>
                              </p:par>
                              <p:par>
                                <p:cTn id="50" presetID="0" presetClass="path" presetSubtype="0" accel="50000" decel="50000" fill="hold" grpId="0" nodeType="withEffect">
                                  <p:stCondLst>
                                    <p:cond delay="0"/>
                                  </p:stCondLst>
                                  <p:childTnLst>
                                    <p:animMotion origin="layout" path="M -3.33333E-6 -7.40741E-7 C 0.08907 0.01111 0.42309 0.05301 0.53438 0.0669 " pathEditMode="relative" rAng="0" ptsTypes="aa">
                                      <p:cBhvr>
                                        <p:cTn id="51" dur="2000" fill="hold"/>
                                        <p:tgtEl>
                                          <p:spTgt spid="485408"/>
                                        </p:tgtEl>
                                        <p:attrNameLst>
                                          <p:attrName>ppt_x</p:attrName>
                                          <p:attrName>ppt_y</p:attrName>
                                        </p:attrNameLst>
                                      </p:cBhvr>
                                      <p:rCtr x="267" y="33"/>
                                    </p:animMotion>
                                  </p:childTnLst>
                                </p:cTn>
                              </p:par>
                            </p:childTnLst>
                          </p:cTn>
                        </p:par>
                        <p:par>
                          <p:cTn id="52" fill="hold">
                            <p:stCondLst>
                              <p:cond delay="2000"/>
                            </p:stCondLst>
                            <p:childTnLst>
                              <p:par>
                                <p:cTn id="53" presetID="0" presetClass="path" presetSubtype="0" accel="50000" decel="50000" fill="hold" grpId="0" nodeType="afterEffect">
                                  <p:stCondLst>
                                    <p:cond delay="1500"/>
                                  </p:stCondLst>
                                  <p:childTnLst>
                                    <p:animMotion origin="layout" path="M 5.27778E-6 -4.81481E-6 C 0.06685 -0.08241 0.13369 -0.16458 0.23542 -0.19861 C 0.33716 -0.23264 0.53924 -0.22315 0.61025 -0.20417 C 0.6816 -0.18519 0.63751 -0.10995 0.66251 -0.08472 C 0.68751 -0.05949 0.72397 -0.05625 0.76042 -0.05278 " pathEditMode="relative" ptsTypes="aaaaA">
                                      <p:cBhvr>
                                        <p:cTn id="54" dur="2000" fill="hold"/>
                                        <p:tgtEl>
                                          <p:spTgt spid="485391"/>
                                        </p:tgtEl>
                                        <p:attrNameLst>
                                          <p:attrName>ppt_x</p:attrName>
                                          <p:attrName>ppt_y</p:attrName>
                                        </p:attrNameLst>
                                      </p:cBhvr>
                                    </p:animMotion>
                                  </p:childTnLst>
                                </p:cTn>
                              </p:par>
                              <p:par>
                                <p:cTn id="55" presetID="0" presetClass="path" presetSubtype="0" accel="50000" decel="50000" fill="hold" grpId="0" nodeType="withEffect">
                                  <p:stCondLst>
                                    <p:cond delay="0"/>
                                  </p:stCondLst>
                                  <p:childTnLst>
                                    <p:animMotion origin="layout" path="M 3.05556E-6 -3.33333E-6 C -0.04063 0.01042 -0.08108 0.02083 -0.07604 -0.0375 C -0.07101 -0.09583 -0.03733 -0.30671 0.03021 -0.35 C 0.09774 -0.39329 0.27482 -0.32708 0.32916 -0.29722 C 0.3835 -0.26736 0.33368 -0.19722 0.35625 -0.17083 C 0.37882 -0.14445 0.4217 -0.14167 0.46458 -0.13889 " pathEditMode="relative" ptsTypes="aaaaaA">
                                      <p:cBhvr>
                                        <p:cTn id="56" dur="2000" fill="hold"/>
                                        <p:tgtEl>
                                          <p:spTgt spid="485407"/>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grpId="0" nodeType="clickEffect">
                                  <p:stCondLst>
                                    <p:cond delay="0"/>
                                  </p:stCondLst>
                                  <p:childTnLst>
                                    <p:animMotion origin="layout" path="M 0.00035 -0.00093 C 0.05973 -0.07639 0.1191 -0.15186 0.19514 -0.16204 C 0.27119 -0.17223 0.38351 -0.09561 0.45643 -0.06204 C 0.52969 -0.02848 0.5816 0.00532 0.63369 0.03935 " pathEditMode="relative" ptsTypes="aaaA">
                                      <p:cBhvr>
                                        <p:cTn id="60" dur="2000" fill="hold"/>
                                        <p:tgtEl>
                                          <p:spTgt spid="485392"/>
                                        </p:tgtEl>
                                        <p:attrNameLst>
                                          <p:attrName>ppt_x</p:attrName>
                                          <p:attrName>ppt_y</p:attrName>
                                        </p:attrNameLst>
                                      </p:cBhvr>
                                    </p:animMotion>
                                  </p:childTnLst>
                                </p:cTn>
                              </p:par>
                              <p:par>
                                <p:cTn id="61" presetID="0" presetClass="path" presetSubtype="0" accel="50000" decel="50000" fill="hold" grpId="0" nodeType="withEffect">
                                  <p:stCondLst>
                                    <p:cond delay="0"/>
                                  </p:stCondLst>
                                  <p:childTnLst>
                                    <p:animMotion origin="layout" path="M 1.38889E-6 2.96296E-6 C 1.38889E-6 2.96296E-6 0.14167 0.03819 0.28334 0.07639 " pathEditMode="relative" ptsTypes="aA">
                                      <p:cBhvr>
                                        <p:cTn id="62" dur="2000" fill="hold"/>
                                        <p:tgtEl>
                                          <p:spTgt spid="485415"/>
                                        </p:tgtEl>
                                        <p:attrNameLst>
                                          <p:attrName>ppt_x</p:attrName>
                                          <p:attrName>ppt_y</p:attrName>
                                        </p:attrNameLst>
                                      </p:cBhvr>
                                    </p:animMotion>
                                  </p:childTnLst>
                                </p:cTn>
                              </p:par>
                            </p:childTnLst>
                          </p:cTn>
                        </p:par>
                        <p:par>
                          <p:cTn id="63" fill="hold">
                            <p:stCondLst>
                              <p:cond delay="2000"/>
                            </p:stCondLst>
                            <p:childTnLst>
                              <p:par>
                                <p:cTn id="64" presetID="0" presetClass="path" presetSubtype="0" accel="50000" decel="50000" fill="hold" grpId="0" nodeType="afterEffect">
                                  <p:stCondLst>
                                    <p:cond delay="1000"/>
                                  </p:stCondLst>
                                  <p:childTnLst>
                                    <p:animMotion origin="layout" path="M -8.33333E-7 -3.7037E-6 C 0.0967 0.08449 0.1934 0.16922 0.28958 0.19723 C 0.38576 0.22524 0.53038 0.19098 0.57708 0.16806 C 0.62379 0.14514 0.57101 0.08264 0.56927 0.06019 " pathEditMode="relative" rAng="0" ptsTypes="aaaa">
                                      <p:cBhvr>
                                        <p:cTn id="65" dur="2000" fill="hold"/>
                                        <p:tgtEl>
                                          <p:spTgt spid="485428"/>
                                        </p:tgtEl>
                                        <p:attrNameLst>
                                          <p:attrName>ppt_x</p:attrName>
                                          <p:attrName>ppt_y</p:attrName>
                                        </p:attrNameLst>
                                      </p:cBhvr>
                                      <p:rCtr x="312" y="112"/>
                                    </p:animMotion>
                                  </p:childTnLst>
                                </p:cTn>
                              </p:par>
                              <p:par>
                                <p:cTn id="66" presetID="0" presetClass="path" presetSubtype="0" accel="50000" decel="50000" fill="hold" grpId="0" nodeType="withEffect">
                                  <p:stCondLst>
                                    <p:cond delay="0"/>
                                  </p:stCondLst>
                                  <p:childTnLst>
                                    <p:animMotion origin="layout" path="M -1.94444E-6 1.85185E-6 C 0.10816 0.05486 0.2165 0.10972 0.2625 0.125 C 0.30851 0.14028 0.28038 0.09537 0.27604 0.09166 C 0.2717 0.08796 0.24462 0.10092 0.23629 0.10324 " pathEditMode="relative" rAng="0" ptsTypes="aaaa">
                                      <p:cBhvr>
                                        <p:cTn id="67" dur="2000" fill="hold"/>
                                        <p:tgtEl>
                                          <p:spTgt spid="485414"/>
                                        </p:tgtEl>
                                        <p:attrNameLst>
                                          <p:attrName>ppt_x</p:attrName>
                                          <p:attrName>ppt_y</p:attrName>
                                        </p:attrNameLst>
                                      </p:cBhvr>
                                      <p:rCtr x="154" y="70"/>
                                    </p:animMotion>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0" nodeType="clickEffect">
                                  <p:stCondLst>
                                    <p:cond delay="0"/>
                                  </p:stCondLst>
                                  <p:childTnLst>
                                    <p:animMotion origin="layout" path="M 3.61111E-6 1.11111E-6 C 0.14218 0.10555 0.28784 0.20532 0.4125 0.19861 C 0.53715 0.1919 0.67812 0.00903 0.74809 -0.04097 " pathEditMode="relative" rAng="0" ptsTypes="aaa">
                                      <p:cBhvr>
                                        <p:cTn id="71" dur="2000" fill="hold"/>
                                        <p:tgtEl>
                                          <p:spTgt spid="485429"/>
                                        </p:tgtEl>
                                        <p:attrNameLst>
                                          <p:attrName>ppt_x</p:attrName>
                                          <p:attrName>ppt_y</p:attrName>
                                        </p:attrNameLst>
                                      </p:cBhvr>
                                      <p:rCtr x="374" y="82"/>
                                    </p:animMotion>
                                  </p:childTnLst>
                                </p:cTn>
                              </p:par>
                              <p:par>
                                <p:cTn id="72" presetID="0" presetClass="path" presetSubtype="0" accel="50000" decel="50000" fill="hold" grpId="0" nodeType="withEffect">
                                  <p:stCondLst>
                                    <p:cond delay="0"/>
                                  </p:stCondLst>
                                  <p:childTnLst>
                                    <p:animMotion origin="layout" path="M -0.00139 0.00162 C 0.02274 0.02014 0.08385 0.13171 0.1434 0.11134 C 0.20295 0.09097 0.27934 -0.01551 0.3559 -0.1206 " pathEditMode="relative" rAng="0" ptsTypes="aaa">
                                      <p:cBhvr>
                                        <p:cTn id="73" dur="2000" fill="hold"/>
                                        <p:tgtEl>
                                          <p:spTgt spid="485413"/>
                                        </p:tgtEl>
                                        <p:attrNameLst>
                                          <p:attrName>ppt_x</p:attrName>
                                          <p:attrName>ppt_y</p:attrName>
                                        </p:attrNameLst>
                                      </p:cBhvr>
                                      <p:rCtr x="179" y="4"/>
                                    </p:animMotion>
                                  </p:childTnLst>
                                </p:cTn>
                              </p:par>
                            </p:childTnLst>
                          </p:cTn>
                        </p:par>
                        <p:par>
                          <p:cTn id="74" fill="hold">
                            <p:stCondLst>
                              <p:cond delay="2000"/>
                            </p:stCondLst>
                            <p:childTnLst>
                              <p:par>
                                <p:cTn id="75" presetID="0" presetClass="path" presetSubtype="0" accel="50000" decel="50000" fill="hold" grpId="0" nodeType="afterEffect">
                                  <p:stCondLst>
                                    <p:cond delay="0"/>
                                  </p:stCondLst>
                                  <p:childTnLst>
                                    <p:animMotion origin="layout" path="M -0.00052 0.00301 C 0.07708 0.02014 0.35382 0.1162 0.46476 0.10718 C 0.5757 0.09815 0.62344 -0.01829 0.66511 -0.05116 " pathEditMode="relative" rAng="0" ptsTypes="aaa">
                                      <p:cBhvr>
                                        <p:cTn id="76" dur="2000" fill="hold"/>
                                        <p:tgtEl>
                                          <p:spTgt spid="485390"/>
                                        </p:tgtEl>
                                        <p:attrNameLst>
                                          <p:attrName>ppt_x</p:attrName>
                                          <p:attrName>ppt_y</p:attrName>
                                        </p:attrNameLst>
                                      </p:cBhvr>
                                      <p:rCtr x="333" y="29"/>
                                    </p:animMotion>
                                  </p:childTnLst>
                                </p:cTn>
                              </p:par>
                              <p:par>
                                <p:cTn id="77" presetID="0" presetClass="path" presetSubtype="0" accel="50000" decel="50000" fill="hold" grpId="0" nodeType="withEffect">
                                  <p:stCondLst>
                                    <p:cond delay="0"/>
                                  </p:stCondLst>
                                  <p:childTnLst>
                                    <p:animMotion origin="layout" path="M -0.00122 0.00394 C 0.03628 -0.00069 0.16701 -0.03865 0.22447 -0.02338 C 0.28194 -0.0081 0.31875 0.07084 0.34357 0.09561 " pathEditMode="relative" rAng="0" ptsTypes="aaa">
                                      <p:cBhvr>
                                        <p:cTn id="78" dur="2000" fill="hold"/>
                                        <p:tgtEl>
                                          <p:spTgt spid="485411"/>
                                        </p:tgtEl>
                                        <p:attrNameLst>
                                          <p:attrName>ppt_x</p:attrName>
                                          <p:attrName>ppt_y</p:attrName>
                                        </p:attrNameLst>
                                      </p:cBhvr>
                                      <p:rCtr x="172" y="25"/>
                                    </p:animMotion>
                                  </p:childTnLst>
                                </p:cTn>
                              </p:par>
                            </p:childTnLst>
                          </p:cTn>
                        </p:par>
                      </p:childTnLst>
                    </p:cTn>
                  </p:par>
                  <p:par>
                    <p:cTn id="79" fill="hold">
                      <p:stCondLst>
                        <p:cond delay="indefinite"/>
                      </p:stCondLst>
                      <p:childTnLst>
                        <p:par>
                          <p:cTn id="80" fill="hold">
                            <p:stCondLst>
                              <p:cond delay="0"/>
                            </p:stCondLst>
                            <p:childTnLst>
                              <p:par>
                                <p:cTn id="81" presetID="55" presetClass="exit" presetSubtype="0" fill="hold" grpId="1" nodeType="clickEffect">
                                  <p:stCondLst>
                                    <p:cond delay="0"/>
                                  </p:stCondLst>
                                  <p:childTnLst>
                                    <p:anim calcmode="lin" valueType="num">
                                      <p:cBhvr>
                                        <p:cTn id="82" dur="1000"/>
                                        <p:tgtEl>
                                          <p:spTgt spid="485378"/>
                                        </p:tgtEl>
                                        <p:attrNameLst>
                                          <p:attrName>ppt_w</p:attrName>
                                        </p:attrNameLst>
                                      </p:cBhvr>
                                      <p:tavLst>
                                        <p:tav tm="0">
                                          <p:val>
                                            <p:strVal val="ppt_w"/>
                                          </p:val>
                                        </p:tav>
                                        <p:tav tm="100000">
                                          <p:val>
                                            <p:strVal val="ppt_w*0.70"/>
                                          </p:val>
                                        </p:tav>
                                      </p:tavLst>
                                    </p:anim>
                                    <p:anim calcmode="lin" valueType="num">
                                      <p:cBhvr>
                                        <p:cTn id="83" dur="1000"/>
                                        <p:tgtEl>
                                          <p:spTgt spid="485378"/>
                                        </p:tgtEl>
                                        <p:attrNameLst>
                                          <p:attrName>ppt_h</p:attrName>
                                        </p:attrNameLst>
                                      </p:cBhvr>
                                      <p:tavLst>
                                        <p:tav tm="0">
                                          <p:val>
                                            <p:strVal val="ppt_h"/>
                                          </p:val>
                                        </p:tav>
                                        <p:tav tm="100000">
                                          <p:val>
                                            <p:strVal val="ppt_h"/>
                                          </p:val>
                                        </p:tav>
                                      </p:tavLst>
                                    </p:anim>
                                    <p:animEffect transition="out" filter="fade">
                                      <p:cBhvr>
                                        <p:cTn id="84" dur="1000"/>
                                        <p:tgtEl>
                                          <p:spTgt spid="485378"/>
                                        </p:tgtEl>
                                      </p:cBhvr>
                                    </p:animEffect>
                                    <p:set>
                                      <p:cBhvr>
                                        <p:cTn id="85" dur="1" fill="hold">
                                          <p:stCondLst>
                                            <p:cond delay="999"/>
                                          </p:stCondLst>
                                        </p:cTn>
                                        <p:tgtEl>
                                          <p:spTgt spid="485378"/>
                                        </p:tgtEl>
                                        <p:attrNameLst>
                                          <p:attrName>style.visibility</p:attrName>
                                        </p:attrNameLst>
                                      </p:cBhvr>
                                      <p:to>
                                        <p:strVal val="hidden"/>
                                      </p:to>
                                    </p:set>
                                  </p:childTnLst>
                                </p:cTn>
                              </p:par>
                              <p:par>
                                <p:cTn id="86" presetID="9" presetClass="entr" presetSubtype="0" fill="hold" grpId="0" nodeType="withEffect">
                                  <p:stCondLst>
                                    <p:cond delay="0"/>
                                  </p:stCondLst>
                                  <p:childTnLst>
                                    <p:set>
                                      <p:cBhvr>
                                        <p:cTn id="87" dur="1" fill="hold">
                                          <p:stCondLst>
                                            <p:cond delay="0"/>
                                          </p:stCondLst>
                                        </p:cTn>
                                        <p:tgtEl>
                                          <p:spTgt spid="485432"/>
                                        </p:tgtEl>
                                        <p:attrNameLst>
                                          <p:attrName>style.visibility</p:attrName>
                                        </p:attrNameLst>
                                      </p:cBhvr>
                                      <p:to>
                                        <p:strVal val="visible"/>
                                      </p:to>
                                    </p:set>
                                    <p:animEffect transition="in" filter="dissolve">
                                      <p:cBhvr>
                                        <p:cTn id="88" dur="500"/>
                                        <p:tgtEl>
                                          <p:spTgt spid="48543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85434"/>
                                        </p:tgtEl>
                                        <p:attrNameLst>
                                          <p:attrName>style.visibility</p:attrName>
                                        </p:attrNameLst>
                                      </p:cBhvr>
                                      <p:to>
                                        <p:strVal val="visible"/>
                                      </p:to>
                                    </p:set>
                                    <p:animEffect transition="in" filter="fade">
                                      <p:cBhvr>
                                        <p:cTn id="93" dur="2000"/>
                                        <p:tgtEl>
                                          <p:spTgt spid="485434"/>
                                        </p:tgtEl>
                                      </p:cBhvr>
                                    </p:animEffect>
                                  </p:childTnLst>
                                </p:cTn>
                              </p:par>
                              <p:par>
                                <p:cTn id="94" presetID="0" presetClass="path" presetSubtype="0" accel="50000" decel="50000" fill="hold" grpId="1" nodeType="withEffect">
                                  <p:stCondLst>
                                    <p:cond delay="0"/>
                                  </p:stCondLst>
                                  <p:childTnLst>
                                    <p:animMotion origin="layout" path="M -4.44444E-6 -2.22222E-6 L 0.02796 -0.51597 " pathEditMode="relative" rAng="0" ptsTypes="AA">
                                      <p:cBhvr>
                                        <p:cTn id="95" dur="2000" fill="hold"/>
                                        <p:tgtEl>
                                          <p:spTgt spid="485434"/>
                                        </p:tgtEl>
                                        <p:attrNameLst>
                                          <p:attrName>ppt_x</p:attrName>
                                          <p:attrName>ppt_y</p:attrName>
                                        </p:attrNameLst>
                                      </p:cBhvr>
                                      <p:rCtr x="14" y="-258"/>
                                    </p:animMotion>
                                  </p:childTnLst>
                                </p:cTn>
                              </p:par>
                              <p:par>
                                <p:cTn id="96" presetID="10" presetClass="entr" presetSubtype="0" fill="hold" grpId="0" nodeType="withEffect">
                                  <p:stCondLst>
                                    <p:cond delay="0"/>
                                  </p:stCondLst>
                                  <p:childTnLst>
                                    <p:set>
                                      <p:cBhvr>
                                        <p:cTn id="97" dur="1" fill="hold">
                                          <p:stCondLst>
                                            <p:cond delay="0"/>
                                          </p:stCondLst>
                                        </p:cTn>
                                        <p:tgtEl>
                                          <p:spTgt spid="485435"/>
                                        </p:tgtEl>
                                        <p:attrNameLst>
                                          <p:attrName>style.visibility</p:attrName>
                                        </p:attrNameLst>
                                      </p:cBhvr>
                                      <p:to>
                                        <p:strVal val="visible"/>
                                      </p:to>
                                    </p:set>
                                    <p:animEffect transition="in" filter="fade">
                                      <p:cBhvr>
                                        <p:cTn id="98" dur="2000"/>
                                        <p:tgtEl>
                                          <p:spTgt spid="485435"/>
                                        </p:tgtEl>
                                      </p:cBhvr>
                                    </p:animEffect>
                                  </p:childTnLst>
                                </p:cTn>
                              </p:par>
                              <p:par>
                                <p:cTn id="99" presetID="0" presetClass="path" presetSubtype="0" accel="50000" decel="50000" fill="hold" grpId="1" nodeType="withEffect">
                                  <p:stCondLst>
                                    <p:cond delay="0"/>
                                  </p:stCondLst>
                                  <p:childTnLst>
                                    <p:animMotion origin="layout" path="M 2.77778E-7 4.81481E-6 L 0.0474 -0.51644 " pathEditMode="relative" rAng="0" ptsTypes="AA">
                                      <p:cBhvr>
                                        <p:cTn id="100" dur="2000" fill="hold"/>
                                        <p:tgtEl>
                                          <p:spTgt spid="485435"/>
                                        </p:tgtEl>
                                        <p:attrNameLst>
                                          <p:attrName>ppt_x</p:attrName>
                                          <p:attrName>ppt_y</p:attrName>
                                        </p:attrNameLst>
                                      </p:cBhvr>
                                      <p:rCtr x="24" y="-258"/>
                                    </p:animMotion>
                                  </p:childTnLst>
                                </p:cTn>
                              </p:par>
                              <p:par>
                                <p:cTn id="101" presetID="10" presetClass="entr" presetSubtype="0" fill="hold" grpId="0" nodeType="withEffect">
                                  <p:stCondLst>
                                    <p:cond delay="0"/>
                                  </p:stCondLst>
                                  <p:childTnLst>
                                    <p:set>
                                      <p:cBhvr>
                                        <p:cTn id="102" dur="1" fill="hold">
                                          <p:stCondLst>
                                            <p:cond delay="0"/>
                                          </p:stCondLst>
                                        </p:cTn>
                                        <p:tgtEl>
                                          <p:spTgt spid="485436"/>
                                        </p:tgtEl>
                                        <p:attrNameLst>
                                          <p:attrName>style.visibility</p:attrName>
                                        </p:attrNameLst>
                                      </p:cBhvr>
                                      <p:to>
                                        <p:strVal val="visible"/>
                                      </p:to>
                                    </p:set>
                                    <p:animEffect transition="in" filter="fade">
                                      <p:cBhvr>
                                        <p:cTn id="103" dur="2000"/>
                                        <p:tgtEl>
                                          <p:spTgt spid="485436"/>
                                        </p:tgtEl>
                                      </p:cBhvr>
                                    </p:animEffect>
                                  </p:childTnLst>
                                </p:cTn>
                              </p:par>
                              <p:par>
                                <p:cTn id="104" presetID="0" presetClass="path" presetSubtype="0" accel="50000" decel="50000" fill="hold" grpId="1" nodeType="withEffect">
                                  <p:stCondLst>
                                    <p:cond delay="0"/>
                                  </p:stCondLst>
                                  <p:childTnLst>
                                    <p:animMotion origin="layout" path="M -3.88889E-6 3.7037E-6 L 0.01042 -0.51598 " pathEditMode="relative" rAng="0" ptsTypes="AA">
                                      <p:cBhvr>
                                        <p:cTn id="105" dur="2000" fill="hold"/>
                                        <p:tgtEl>
                                          <p:spTgt spid="485436"/>
                                        </p:tgtEl>
                                        <p:attrNameLst>
                                          <p:attrName>ppt_x</p:attrName>
                                          <p:attrName>ppt_y</p:attrName>
                                        </p:attrNameLst>
                                      </p:cBhvr>
                                      <p:rCtr x="5" y="-258"/>
                                    </p:animMotion>
                                  </p:childTnLst>
                                </p:cTn>
                              </p:par>
                            </p:childTnLst>
                          </p:cTn>
                        </p:par>
                      </p:childTnLst>
                    </p:cTn>
                  </p:par>
                  <p:par>
                    <p:cTn id="106" fill="hold">
                      <p:stCondLst>
                        <p:cond delay="indefinite"/>
                      </p:stCondLst>
                      <p:childTnLst>
                        <p:par>
                          <p:cTn id="107" fill="hold">
                            <p:stCondLst>
                              <p:cond delay="0"/>
                            </p:stCondLst>
                            <p:childTnLst>
                              <p:par>
                                <p:cTn id="108" presetID="53" presetClass="exit" presetSubtype="0" fill="hold" grpId="2" nodeType="clickEffect">
                                  <p:stCondLst>
                                    <p:cond delay="0"/>
                                  </p:stCondLst>
                                  <p:childTnLst>
                                    <p:anim calcmode="lin" valueType="num">
                                      <p:cBhvr>
                                        <p:cTn id="109" dur="500"/>
                                        <p:tgtEl>
                                          <p:spTgt spid="485434"/>
                                        </p:tgtEl>
                                        <p:attrNameLst>
                                          <p:attrName>ppt_w</p:attrName>
                                        </p:attrNameLst>
                                      </p:cBhvr>
                                      <p:tavLst>
                                        <p:tav tm="0">
                                          <p:val>
                                            <p:strVal val="ppt_w"/>
                                          </p:val>
                                        </p:tav>
                                        <p:tav tm="100000">
                                          <p:val>
                                            <p:fltVal val="0"/>
                                          </p:val>
                                        </p:tav>
                                      </p:tavLst>
                                    </p:anim>
                                    <p:anim calcmode="lin" valueType="num">
                                      <p:cBhvr>
                                        <p:cTn id="110" dur="500"/>
                                        <p:tgtEl>
                                          <p:spTgt spid="485434"/>
                                        </p:tgtEl>
                                        <p:attrNameLst>
                                          <p:attrName>ppt_h</p:attrName>
                                        </p:attrNameLst>
                                      </p:cBhvr>
                                      <p:tavLst>
                                        <p:tav tm="0">
                                          <p:val>
                                            <p:strVal val="ppt_h"/>
                                          </p:val>
                                        </p:tav>
                                        <p:tav tm="100000">
                                          <p:val>
                                            <p:fltVal val="0"/>
                                          </p:val>
                                        </p:tav>
                                      </p:tavLst>
                                    </p:anim>
                                    <p:animEffect transition="out" filter="fade">
                                      <p:cBhvr>
                                        <p:cTn id="111" dur="500"/>
                                        <p:tgtEl>
                                          <p:spTgt spid="485434"/>
                                        </p:tgtEl>
                                      </p:cBhvr>
                                    </p:animEffect>
                                    <p:set>
                                      <p:cBhvr>
                                        <p:cTn id="112" dur="1" fill="hold">
                                          <p:stCondLst>
                                            <p:cond delay="499"/>
                                          </p:stCondLst>
                                        </p:cTn>
                                        <p:tgtEl>
                                          <p:spTgt spid="485434"/>
                                        </p:tgtEl>
                                        <p:attrNameLst>
                                          <p:attrName>style.visibility</p:attrName>
                                        </p:attrNameLst>
                                      </p:cBhvr>
                                      <p:to>
                                        <p:strVal val="hidden"/>
                                      </p:to>
                                    </p:set>
                                  </p:childTnLst>
                                </p:cTn>
                              </p:par>
                              <p:par>
                                <p:cTn id="113" presetID="53" presetClass="entr" presetSubtype="0" fill="hold" grpId="0" nodeType="withEffect">
                                  <p:stCondLst>
                                    <p:cond delay="0"/>
                                  </p:stCondLst>
                                  <p:childTnLst>
                                    <p:set>
                                      <p:cBhvr>
                                        <p:cTn id="114" dur="1" fill="hold">
                                          <p:stCondLst>
                                            <p:cond delay="0"/>
                                          </p:stCondLst>
                                        </p:cTn>
                                        <p:tgtEl>
                                          <p:spTgt spid="485424"/>
                                        </p:tgtEl>
                                        <p:attrNameLst>
                                          <p:attrName>style.visibility</p:attrName>
                                        </p:attrNameLst>
                                      </p:cBhvr>
                                      <p:to>
                                        <p:strVal val="visible"/>
                                      </p:to>
                                    </p:set>
                                    <p:anim calcmode="lin" valueType="num">
                                      <p:cBhvr>
                                        <p:cTn id="115" dur="500" fill="hold"/>
                                        <p:tgtEl>
                                          <p:spTgt spid="485424"/>
                                        </p:tgtEl>
                                        <p:attrNameLst>
                                          <p:attrName>ppt_w</p:attrName>
                                        </p:attrNameLst>
                                      </p:cBhvr>
                                      <p:tavLst>
                                        <p:tav tm="0">
                                          <p:val>
                                            <p:fltVal val="0"/>
                                          </p:val>
                                        </p:tav>
                                        <p:tav tm="100000">
                                          <p:val>
                                            <p:strVal val="#ppt_w"/>
                                          </p:val>
                                        </p:tav>
                                      </p:tavLst>
                                    </p:anim>
                                    <p:anim calcmode="lin" valueType="num">
                                      <p:cBhvr>
                                        <p:cTn id="116" dur="500" fill="hold"/>
                                        <p:tgtEl>
                                          <p:spTgt spid="485424"/>
                                        </p:tgtEl>
                                        <p:attrNameLst>
                                          <p:attrName>ppt_h</p:attrName>
                                        </p:attrNameLst>
                                      </p:cBhvr>
                                      <p:tavLst>
                                        <p:tav tm="0">
                                          <p:val>
                                            <p:fltVal val="0"/>
                                          </p:val>
                                        </p:tav>
                                        <p:tav tm="100000">
                                          <p:val>
                                            <p:strVal val="#ppt_h"/>
                                          </p:val>
                                        </p:tav>
                                      </p:tavLst>
                                    </p:anim>
                                    <p:animEffect transition="in" filter="fade">
                                      <p:cBhvr>
                                        <p:cTn id="117" dur="500"/>
                                        <p:tgtEl>
                                          <p:spTgt spid="485424"/>
                                        </p:tgtEl>
                                      </p:cBhvr>
                                    </p:animEffect>
                                  </p:childTnLst>
                                </p:cTn>
                              </p:par>
                              <p:par>
                                <p:cTn id="118" presetID="53" presetClass="entr" presetSubtype="0" fill="hold" grpId="2" nodeType="withEffect">
                                  <p:stCondLst>
                                    <p:cond delay="0"/>
                                  </p:stCondLst>
                                  <p:childTnLst>
                                    <p:set>
                                      <p:cBhvr>
                                        <p:cTn id="119" dur="1" fill="hold">
                                          <p:stCondLst>
                                            <p:cond delay="0"/>
                                          </p:stCondLst>
                                        </p:cTn>
                                        <p:tgtEl>
                                          <p:spTgt spid="485435"/>
                                        </p:tgtEl>
                                        <p:attrNameLst>
                                          <p:attrName>style.visibility</p:attrName>
                                        </p:attrNameLst>
                                      </p:cBhvr>
                                      <p:to>
                                        <p:strVal val="visible"/>
                                      </p:to>
                                    </p:set>
                                    <p:anim calcmode="lin" valueType="num">
                                      <p:cBhvr>
                                        <p:cTn id="120" dur="500" fill="hold"/>
                                        <p:tgtEl>
                                          <p:spTgt spid="485435"/>
                                        </p:tgtEl>
                                        <p:attrNameLst>
                                          <p:attrName>ppt_w</p:attrName>
                                        </p:attrNameLst>
                                      </p:cBhvr>
                                      <p:tavLst>
                                        <p:tav tm="0">
                                          <p:val>
                                            <p:fltVal val="0"/>
                                          </p:val>
                                        </p:tav>
                                        <p:tav tm="100000">
                                          <p:val>
                                            <p:strVal val="#ppt_w"/>
                                          </p:val>
                                        </p:tav>
                                      </p:tavLst>
                                    </p:anim>
                                    <p:anim calcmode="lin" valueType="num">
                                      <p:cBhvr>
                                        <p:cTn id="121" dur="500" fill="hold"/>
                                        <p:tgtEl>
                                          <p:spTgt spid="485435"/>
                                        </p:tgtEl>
                                        <p:attrNameLst>
                                          <p:attrName>ppt_h</p:attrName>
                                        </p:attrNameLst>
                                      </p:cBhvr>
                                      <p:tavLst>
                                        <p:tav tm="0">
                                          <p:val>
                                            <p:fltVal val="0"/>
                                          </p:val>
                                        </p:tav>
                                        <p:tav tm="100000">
                                          <p:val>
                                            <p:strVal val="#ppt_h"/>
                                          </p:val>
                                        </p:tav>
                                      </p:tavLst>
                                    </p:anim>
                                    <p:animEffect transition="in" filter="fade">
                                      <p:cBhvr>
                                        <p:cTn id="122" dur="500"/>
                                        <p:tgtEl>
                                          <p:spTgt spid="485435"/>
                                        </p:tgtEl>
                                      </p:cBhvr>
                                    </p:animEffect>
                                  </p:childTnLst>
                                </p:cTn>
                              </p:par>
                              <p:par>
                                <p:cTn id="123" presetID="53" presetClass="exit" presetSubtype="0" fill="hold" grpId="2" nodeType="withEffect">
                                  <p:stCondLst>
                                    <p:cond delay="0"/>
                                  </p:stCondLst>
                                  <p:childTnLst>
                                    <p:anim calcmode="lin" valueType="num">
                                      <p:cBhvr>
                                        <p:cTn id="124" dur="500"/>
                                        <p:tgtEl>
                                          <p:spTgt spid="485436"/>
                                        </p:tgtEl>
                                        <p:attrNameLst>
                                          <p:attrName>ppt_w</p:attrName>
                                        </p:attrNameLst>
                                      </p:cBhvr>
                                      <p:tavLst>
                                        <p:tav tm="0">
                                          <p:val>
                                            <p:strVal val="ppt_w"/>
                                          </p:val>
                                        </p:tav>
                                        <p:tav tm="100000">
                                          <p:val>
                                            <p:fltVal val="0"/>
                                          </p:val>
                                        </p:tav>
                                      </p:tavLst>
                                    </p:anim>
                                    <p:anim calcmode="lin" valueType="num">
                                      <p:cBhvr>
                                        <p:cTn id="125" dur="500"/>
                                        <p:tgtEl>
                                          <p:spTgt spid="485436"/>
                                        </p:tgtEl>
                                        <p:attrNameLst>
                                          <p:attrName>ppt_h</p:attrName>
                                        </p:attrNameLst>
                                      </p:cBhvr>
                                      <p:tavLst>
                                        <p:tav tm="0">
                                          <p:val>
                                            <p:strVal val="ppt_h"/>
                                          </p:val>
                                        </p:tav>
                                        <p:tav tm="100000">
                                          <p:val>
                                            <p:fltVal val="0"/>
                                          </p:val>
                                        </p:tav>
                                      </p:tavLst>
                                    </p:anim>
                                    <p:animEffect transition="out" filter="fade">
                                      <p:cBhvr>
                                        <p:cTn id="126" dur="500"/>
                                        <p:tgtEl>
                                          <p:spTgt spid="485436"/>
                                        </p:tgtEl>
                                      </p:cBhvr>
                                    </p:animEffect>
                                    <p:set>
                                      <p:cBhvr>
                                        <p:cTn id="127" dur="1" fill="hold">
                                          <p:stCondLst>
                                            <p:cond delay="499"/>
                                          </p:stCondLst>
                                        </p:cTn>
                                        <p:tgtEl>
                                          <p:spTgt spid="485436"/>
                                        </p:tgtEl>
                                        <p:attrNameLst>
                                          <p:attrName>style.visibility</p:attrName>
                                        </p:attrNameLst>
                                      </p:cBhvr>
                                      <p:to>
                                        <p:strVal val="hidden"/>
                                      </p:to>
                                    </p:set>
                                  </p:childTnLst>
                                </p:cTn>
                              </p:par>
                              <p:par>
                                <p:cTn id="128" presetID="53" presetClass="entr" presetSubtype="0" fill="hold" grpId="0" nodeType="withEffect">
                                  <p:stCondLst>
                                    <p:cond delay="0"/>
                                  </p:stCondLst>
                                  <p:childTnLst>
                                    <p:set>
                                      <p:cBhvr>
                                        <p:cTn id="129" dur="1" fill="hold">
                                          <p:stCondLst>
                                            <p:cond delay="0"/>
                                          </p:stCondLst>
                                        </p:cTn>
                                        <p:tgtEl>
                                          <p:spTgt spid="485433"/>
                                        </p:tgtEl>
                                        <p:attrNameLst>
                                          <p:attrName>style.visibility</p:attrName>
                                        </p:attrNameLst>
                                      </p:cBhvr>
                                      <p:to>
                                        <p:strVal val="visible"/>
                                      </p:to>
                                    </p:set>
                                    <p:anim calcmode="lin" valueType="num">
                                      <p:cBhvr>
                                        <p:cTn id="130" dur="500" fill="hold"/>
                                        <p:tgtEl>
                                          <p:spTgt spid="485433"/>
                                        </p:tgtEl>
                                        <p:attrNameLst>
                                          <p:attrName>ppt_w</p:attrName>
                                        </p:attrNameLst>
                                      </p:cBhvr>
                                      <p:tavLst>
                                        <p:tav tm="0">
                                          <p:val>
                                            <p:fltVal val="0"/>
                                          </p:val>
                                        </p:tav>
                                        <p:tav tm="100000">
                                          <p:val>
                                            <p:strVal val="#ppt_w"/>
                                          </p:val>
                                        </p:tav>
                                      </p:tavLst>
                                    </p:anim>
                                    <p:anim calcmode="lin" valueType="num">
                                      <p:cBhvr>
                                        <p:cTn id="131" dur="500" fill="hold"/>
                                        <p:tgtEl>
                                          <p:spTgt spid="485433"/>
                                        </p:tgtEl>
                                        <p:attrNameLst>
                                          <p:attrName>ppt_h</p:attrName>
                                        </p:attrNameLst>
                                      </p:cBhvr>
                                      <p:tavLst>
                                        <p:tav tm="0">
                                          <p:val>
                                            <p:fltVal val="0"/>
                                          </p:val>
                                        </p:tav>
                                        <p:tav tm="100000">
                                          <p:val>
                                            <p:strVal val="#ppt_h"/>
                                          </p:val>
                                        </p:tav>
                                      </p:tavLst>
                                    </p:anim>
                                    <p:animEffect transition="in" filter="fade">
                                      <p:cBhvr>
                                        <p:cTn id="132" dur="500"/>
                                        <p:tgtEl>
                                          <p:spTgt spid="485433"/>
                                        </p:tgtEl>
                                      </p:cBhvr>
                                    </p:animEffect>
                                  </p:childTnLst>
                                </p:cTn>
                              </p:par>
                              <p:par>
                                <p:cTn id="133" presetID="9" presetClass="exit" presetSubtype="0" fill="hold" grpId="3" nodeType="withEffect">
                                  <p:stCondLst>
                                    <p:cond delay="0"/>
                                  </p:stCondLst>
                                  <p:childTnLst>
                                    <p:animEffect transition="out" filter="dissolve">
                                      <p:cBhvr>
                                        <p:cTn id="134" dur="500"/>
                                        <p:tgtEl>
                                          <p:spTgt spid="485435"/>
                                        </p:tgtEl>
                                      </p:cBhvr>
                                    </p:animEffect>
                                    <p:set>
                                      <p:cBhvr>
                                        <p:cTn id="135" dur="1" fill="hold">
                                          <p:stCondLst>
                                            <p:cond delay="499"/>
                                          </p:stCondLst>
                                        </p:cTn>
                                        <p:tgtEl>
                                          <p:spTgt spid="4854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8" grpId="0"/>
      <p:bldP spid="485378" grpId="1"/>
      <p:bldP spid="485390" grpId="0" animBg="1"/>
      <p:bldP spid="485391" grpId="0" animBg="1"/>
      <p:bldP spid="485392" grpId="0" animBg="1"/>
      <p:bldP spid="485393" grpId="0" animBg="1"/>
      <p:bldP spid="485394" grpId="0" animBg="1"/>
      <p:bldP spid="485406" grpId="0" animBg="1"/>
      <p:bldP spid="485407" grpId="0" animBg="1"/>
      <p:bldP spid="485408" grpId="0" animBg="1"/>
      <p:bldP spid="485409" grpId="0" animBg="1"/>
      <p:bldP spid="485410" grpId="0" animBg="1"/>
      <p:bldP spid="485411" grpId="0" animBg="1"/>
      <p:bldP spid="485412" grpId="0" animBg="1"/>
      <p:bldP spid="485413" grpId="0" animBg="1"/>
      <p:bldP spid="485414" grpId="0" animBg="1"/>
      <p:bldP spid="485415" grpId="0" animBg="1"/>
      <p:bldP spid="485424" grpId="0"/>
      <p:bldP spid="485425" grpId="0" animBg="1"/>
      <p:bldP spid="485426" grpId="0" animBg="1"/>
      <p:bldP spid="485427" grpId="0" animBg="1"/>
      <p:bldP spid="485428" grpId="0" animBg="1"/>
      <p:bldP spid="485429" grpId="0" animBg="1"/>
      <p:bldP spid="485430" grpId="0"/>
      <p:bldP spid="485431" grpId="0"/>
      <p:bldP spid="485432" grpId="0"/>
      <p:bldP spid="485433" grpId="0"/>
      <p:bldP spid="485434" grpId="0"/>
      <p:bldP spid="485434" grpId="1"/>
      <p:bldP spid="485434" grpId="2"/>
      <p:bldP spid="485435" grpId="0"/>
      <p:bldP spid="485435" grpId="1"/>
      <p:bldP spid="485435" grpId="2"/>
      <p:bldP spid="485435" grpId="3"/>
      <p:bldP spid="485436" grpId="0"/>
      <p:bldP spid="485436" grpId="1"/>
      <p:bldP spid="485436"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6619875" y="5029200"/>
            <a:ext cx="2203450" cy="457200"/>
          </a:xfrm>
          <a:prstGeom prst="rect">
            <a:avLst/>
          </a:prstGeom>
          <a:noFill/>
          <a:ln w="9525">
            <a:noFill/>
            <a:miter lim="800000"/>
            <a:headEnd/>
            <a:tailEnd/>
          </a:ln>
        </p:spPr>
        <p:txBody>
          <a:bodyPr wrap="none">
            <a:spAutoFit/>
          </a:bodyPr>
          <a:lstStyle/>
          <a:p>
            <a:r>
              <a:rPr lang="en-US" sz="2400"/>
              <a:t>___ mole NaCl</a:t>
            </a:r>
          </a:p>
        </p:txBody>
      </p:sp>
      <p:sp>
        <p:nvSpPr>
          <p:cNvPr id="59394" name="Text Box 3"/>
          <p:cNvSpPr txBox="1">
            <a:spLocks noChangeArrowheads="1"/>
          </p:cNvSpPr>
          <p:nvPr/>
        </p:nvSpPr>
        <p:spPr bwMode="auto">
          <a:xfrm>
            <a:off x="6702425" y="5018088"/>
            <a:ext cx="523875" cy="457200"/>
          </a:xfrm>
          <a:prstGeom prst="rect">
            <a:avLst/>
          </a:prstGeom>
          <a:noFill/>
          <a:ln w="9525">
            <a:noFill/>
            <a:miter lim="800000"/>
            <a:headEnd/>
            <a:tailEnd/>
          </a:ln>
        </p:spPr>
        <p:txBody>
          <a:bodyPr wrap="none">
            <a:spAutoFit/>
          </a:bodyPr>
          <a:lstStyle/>
          <a:p>
            <a:r>
              <a:rPr lang="en-US" sz="2400"/>
              <a:t>10</a:t>
            </a:r>
          </a:p>
        </p:txBody>
      </p:sp>
      <p:sp>
        <p:nvSpPr>
          <p:cNvPr id="59395" name="Oval 4"/>
          <p:cNvSpPr>
            <a:spLocks noChangeArrowheads="1"/>
          </p:cNvSpPr>
          <p:nvPr/>
        </p:nvSpPr>
        <p:spPr bwMode="auto">
          <a:xfrm>
            <a:off x="228600" y="2133600"/>
            <a:ext cx="2514600" cy="2514600"/>
          </a:xfrm>
          <a:prstGeom prst="ellipse">
            <a:avLst/>
          </a:prstGeom>
          <a:noFill/>
          <a:ln w="9525">
            <a:solidFill>
              <a:schemeClr val="tx1"/>
            </a:solidFill>
            <a:round/>
            <a:headEnd/>
            <a:tailEnd/>
          </a:ln>
        </p:spPr>
        <p:txBody>
          <a:bodyPr wrap="none" anchor="ctr"/>
          <a:lstStyle/>
          <a:p>
            <a:endParaRPr lang="en-US"/>
          </a:p>
        </p:txBody>
      </p:sp>
      <p:sp>
        <p:nvSpPr>
          <p:cNvPr id="59396" name="Oval 5"/>
          <p:cNvSpPr>
            <a:spLocks noChangeArrowheads="1"/>
          </p:cNvSpPr>
          <p:nvPr/>
        </p:nvSpPr>
        <p:spPr bwMode="auto">
          <a:xfrm>
            <a:off x="1277938" y="4205288"/>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9397" name="Oval 6"/>
          <p:cNvSpPr>
            <a:spLocks noChangeArrowheads="1"/>
          </p:cNvSpPr>
          <p:nvPr/>
        </p:nvSpPr>
        <p:spPr bwMode="auto">
          <a:xfrm>
            <a:off x="1573213" y="2276475"/>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9398" name="Oval 7"/>
          <p:cNvSpPr>
            <a:spLocks noChangeArrowheads="1"/>
          </p:cNvSpPr>
          <p:nvPr/>
        </p:nvSpPr>
        <p:spPr bwMode="auto">
          <a:xfrm>
            <a:off x="693738" y="2571750"/>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9399" name="Oval 8"/>
          <p:cNvSpPr>
            <a:spLocks noChangeArrowheads="1"/>
          </p:cNvSpPr>
          <p:nvPr/>
        </p:nvSpPr>
        <p:spPr bwMode="auto">
          <a:xfrm>
            <a:off x="471488" y="3325813"/>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9400" name="Oval 9"/>
          <p:cNvSpPr>
            <a:spLocks noChangeArrowheads="1"/>
          </p:cNvSpPr>
          <p:nvPr/>
        </p:nvSpPr>
        <p:spPr bwMode="auto">
          <a:xfrm>
            <a:off x="2022475" y="2851150"/>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9401" name="Oval 10"/>
          <p:cNvSpPr>
            <a:spLocks noChangeArrowheads="1"/>
          </p:cNvSpPr>
          <p:nvPr/>
        </p:nvSpPr>
        <p:spPr bwMode="auto">
          <a:xfrm>
            <a:off x="758825" y="3792538"/>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9402" name="Oval 11"/>
          <p:cNvSpPr>
            <a:spLocks noChangeArrowheads="1"/>
          </p:cNvSpPr>
          <p:nvPr/>
        </p:nvSpPr>
        <p:spPr bwMode="auto">
          <a:xfrm>
            <a:off x="2203450" y="3514725"/>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9403" name="Oval 12"/>
          <p:cNvSpPr>
            <a:spLocks noChangeArrowheads="1"/>
          </p:cNvSpPr>
          <p:nvPr/>
        </p:nvSpPr>
        <p:spPr bwMode="auto">
          <a:xfrm>
            <a:off x="1189038" y="2895600"/>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9404" name="Oval 13"/>
          <p:cNvSpPr>
            <a:spLocks noChangeArrowheads="1"/>
          </p:cNvSpPr>
          <p:nvPr/>
        </p:nvSpPr>
        <p:spPr bwMode="auto">
          <a:xfrm>
            <a:off x="1890713" y="3990975"/>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9405" name="Oval 14"/>
          <p:cNvSpPr>
            <a:spLocks noChangeArrowheads="1"/>
          </p:cNvSpPr>
          <p:nvPr/>
        </p:nvSpPr>
        <p:spPr bwMode="auto">
          <a:xfrm>
            <a:off x="1449388" y="3470275"/>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9406" name="Oval 15"/>
          <p:cNvSpPr>
            <a:spLocks noChangeAspect="1" noChangeArrowheads="1"/>
          </p:cNvSpPr>
          <p:nvPr/>
        </p:nvSpPr>
        <p:spPr bwMode="auto">
          <a:xfrm>
            <a:off x="693738" y="2570163"/>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59407" name="Oval 16"/>
          <p:cNvSpPr>
            <a:spLocks noChangeAspect="1" noChangeArrowheads="1"/>
          </p:cNvSpPr>
          <p:nvPr/>
        </p:nvSpPr>
        <p:spPr bwMode="auto">
          <a:xfrm>
            <a:off x="6878638" y="2644775"/>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59408" name="Oval 17"/>
          <p:cNvSpPr>
            <a:spLocks noChangeAspect="1" noChangeArrowheads="1"/>
          </p:cNvSpPr>
          <p:nvPr/>
        </p:nvSpPr>
        <p:spPr bwMode="auto">
          <a:xfrm>
            <a:off x="1189038" y="2894013"/>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59409" name="Oval 18"/>
          <p:cNvSpPr>
            <a:spLocks noChangeArrowheads="1"/>
          </p:cNvSpPr>
          <p:nvPr/>
        </p:nvSpPr>
        <p:spPr bwMode="auto">
          <a:xfrm>
            <a:off x="3200400" y="2057400"/>
            <a:ext cx="2514600" cy="2514600"/>
          </a:xfrm>
          <a:prstGeom prst="ellipse">
            <a:avLst/>
          </a:prstGeom>
          <a:noFill/>
          <a:ln w="9525">
            <a:solidFill>
              <a:schemeClr val="tx1"/>
            </a:solidFill>
            <a:round/>
            <a:headEnd/>
            <a:tailEnd/>
          </a:ln>
        </p:spPr>
        <p:txBody>
          <a:bodyPr wrap="none" anchor="ctr"/>
          <a:lstStyle/>
          <a:p>
            <a:endParaRPr lang="en-US"/>
          </a:p>
        </p:txBody>
      </p:sp>
      <p:sp>
        <p:nvSpPr>
          <p:cNvPr id="59410" name="Oval 19"/>
          <p:cNvSpPr>
            <a:spLocks noChangeAspect="1" noChangeArrowheads="1"/>
          </p:cNvSpPr>
          <p:nvPr/>
        </p:nvSpPr>
        <p:spPr bwMode="auto">
          <a:xfrm>
            <a:off x="4502150" y="3836988"/>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9411" name="Oval 20"/>
          <p:cNvSpPr>
            <a:spLocks noChangeAspect="1" noChangeArrowheads="1"/>
          </p:cNvSpPr>
          <p:nvPr/>
        </p:nvSpPr>
        <p:spPr bwMode="auto">
          <a:xfrm>
            <a:off x="3313113" y="3290888"/>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9412" name="Oval 21"/>
          <p:cNvSpPr>
            <a:spLocks noChangeAspect="1" noChangeArrowheads="1"/>
          </p:cNvSpPr>
          <p:nvPr/>
        </p:nvSpPr>
        <p:spPr bwMode="auto">
          <a:xfrm>
            <a:off x="3276600" y="2922588"/>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9413" name="Oval 22"/>
          <p:cNvSpPr>
            <a:spLocks noChangeAspect="1" noChangeArrowheads="1"/>
          </p:cNvSpPr>
          <p:nvPr/>
        </p:nvSpPr>
        <p:spPr bwMode="auto">
          <a:xfrm>
            <a:off x="4244975" y="2376488"/>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9414" name="Oval 23"/>
          <p:cNvSpPr>
            <a:spLocks noChangeAspect="1" noChangeArrowheads="1"/>
          </p:cNvSpPr>
          <p:nvPr/>
        </p:nvSpPr>
        <p:spPr bwMode="auto">
          <a:xfrm>
            <a:off x="3859213" y="2178050"/>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9415" name="Oval 24"/>
          <p:cNvSpPr>
            <a:spLocks noChangeAspect="1" noChangeArrowheads="1"/>
          </p:cNvSpPr>
          <p:nvPr/>
        </p:nvSpPr>
        <p:spPr bwMode="auto">
          <a:xfrm>
            <a:off x="4011613" y="3354388"/>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9416" name="Oval 25"/>
          <p:cNvSpPr>
            <a:spLocks noChangeAspect="1" noChangeArrowheads="1"/>
          </p:cNvSpPr>
          <p:nvPr/>
        </p:nvSpPr>
        <p:spPr bwMode="auto">
          <a:xfrm>
            <a:off x="4846638" y="3613150"/>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9417" name="Oval 26"/>
          <p:cNvSpPr>
            <a:spLocks noChangeAspect="1" noChangeArrowheads="1"/>
          </p:cNvSpPr>
          <p:nvPr/>
        </p:nvSpPr>
        <p:spPr bwMode="auto">
          <a:xfrm>
            <a:off x="3832225" y="3694113"/>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9418" name="Oval 27"/>
          <p:cNvSpPr>
            <a:spLocks noChangeAspect="1" noChangeArrowheads="1"/>
          </p:cNvSpPr>
          <p:nvPr/>
        </p:nvSpPr>
        <p:spPr bwMode="auto">
          <a:xfrm>
            <a:off x="4621213" y="2930525"/>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9419" name="Oval 28"/>
          <p:cNvSpPr>
            <a:spLocks noChangeAspect="1" noChangeArrowheads="1"/>
          </p:cNvSpPr>
          <p:nvPr/>
        </p:nvSpPr>
        <p:spPr bwMode="auto">
          <a:xfrm>
            <a:off x="4989513" y="2698750"/>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9420" name="Oval 29"/>
          <p:cNvSpPr>
            <a:spLocks noChangeAspect="1" noChangeArrowheads="1"/>
          </p:cNvSpPr>
          <p:nvPr/>
        </p:nvSpPr>
        <p:spPr bwMode="auto">
          <a:xfrm>
            <a:off x="6902450" y="2389188"/>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59421" name="Oval 30"/>
          <p:cNvSpPr>
            <a:spLocks noChangeAspect="1" noChangeArrowheads="1"/>
          </p:cNvSpPr>
          <p:nvPr/>
        </p:nvSpPr>
        <p:spPr bwMode="auto">
          <a:xfrm>
            <a:off x="4011613" y="3352800"/>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59422" name="Oval 31"/>
          <p:cNvSpPr>
            <a:spLocks noChangeAspect="1" noChangeArrowheads="1"/>
          </p:cNvSpPr>
          <p:nvPr/>
        </p:nvSpPr>
        <p:spPr bwMode="auto">
          <a:xfrm>
            <a:off x="3832225" y="3692525"/>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59423" name="Oval 32"/>
          <p:cNvSpPr>
            <a:spLocks noChangeAspect="1" noChangeArrowheads="1"/>
          </p:cNvSpPr>
          <p:nvPr/>
        </p:nvSpPr>
        <p:spPr bwMode="auto">
          <a:xfrm>
            <a:off x="6477000" y="2970213"/>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59424" name="Rectangle 33"/>
          <p:cNvSpPr>
            <a:spLocks noGrp="1" noChangeArrowheads="1"/>
          </p:cNvSpPr>
          <p:nvPr>
            <p:ph type="title"/>
          </p:nvPr>
        </p:nvSpPr>
        <p:spPr/>
        <p:txBody>
          <a:bodyPr/>
          <a:lstStyle/>
          <a:p>
            <a:pPr eaLnBrk="1" hangingPunct="1"/>
            <a:r>
              <a:rPr lang="en-US" sz="3600" i="1" smtClean="0"/>
              <a:t>Visualizing a Chemical Reaction</a:t>
            </a:r>
          </a:p>
        </p:txBody>
      </p:sp>
      <p:sp>
        <p:nvSpPr>
          <p:cNvPr id="59425" name="Oval 34"/>
          <p:cNvSpPr>
            <a:spLocks noChangeArrowheads="1"/>
          </p:cNvSpPr>
          <p:nvPr/>
        </p:nvSpPr>
        <p:spPr bwMode="auto">
          <a:xfrm>
            <a:off x="6324600" y="2133600"/>
            <a:ext cx="2514600" cy="2514600"/>
          </a:xfrm>
          <a:prstGeom prst="ellipse">
            <a:avLst/>
          </a:prstGeom>
          <a:noFill/>
          <a:ln w="9525">
            <a:solidFill>
              <a:schemeClr val="tx1"/>
            </a:solidFill>
            <a:round/>
            <a:headEnd/>
            <a:tailEnd/>
          </a:ln>
        </p:spPr>
        <p:txBody>
          <a:bodyPr wrap="none" anchor="ctr"/>
          <a:lstStyle/>
          <a:p>
            <a:endParaRPr lang="en-US"/>
          </a:p>
        </p:txBody>
      </p:sp>
      <p:sp>
        <p:nvSpPr>
          <p:cNvPr id="59426" name="Line 35"/>
          <p:cNvSpPr>
            <a:spLocks noChangeAspect="1" noChangeShapeType="1"/>
          </p:cNvSpPr>
          <p:nvPr/>
        </p:nvSpPr>
        <p:spPr bwMode="auto">
          <a:xfrm>
            <a:off x="5791200" y="3276600"/>
            <a:ext cx="285750" cy="1588"/>
          </a:xfrm>
          <a:prstGeom prst="line">
            <a:avLst/>
          </a:prstGeom>
          <a:noFill/>
          <a:ln w="9525">
            <a:solidFill>
              <a:schemeClr val="tx1"/>
            </a:solidFill>
            <a:round/>
            <a:headEnd/>
            <a:tailEnd type="triangle" w="med" len="med"/>
          </a:ln>
        </p:spPr>
        <p:txBody>
          <a:bodyPr/>
          <a:lstStyle/>
          <a:p>
            <a:endParaRPr lang="en-US"/>
          </a:p>
        </p:txBody>
      </p:sp>
      <p:sp>
        <p:nvSpPr>
          <p:cNvPr id="59427" name="Text Box 36"/>
          <p:cNvSpPr txBox="1">
            <a:spLocks noChangeArrowheads="1"/>
          </p:cNvSpPr>
          <p:nvPr/>
        </p:nvSpPr>
        <p:spPr bwMode="auto">
          <a:xfrm>
            <a:off x="1295400" y="1487488"/>
            <a:ext cx="7839075" cy="457200"/>
          </a:xfrm>
          <a:prstGeom prst="rect">
            <a:avLst/>
          </a:prstGeom>
          <a:noFill/>
          <a:ln w="9525">
            <a:noFill/>
            <a:miter lim="800000"/>
            <a:headEnd/>
            <a:tailEnd/>
          </a:ln>
        </p:spPr>
        <p:txBody>
          <a:bodyPr wrap="none">
            <a:spAutoFit/>
          </a:bodyPr>
          <a:lstStyle/>
          <a:p>
            <a:r>
              <a:rPr lang="en-US" sz="2400" b="1"/>
              <a:t>Na             +              Cl</a:t>
            </a:r>
            <a:r>
              <a:rPr lang="en-US" sz="2400" b="1" baseline="-25000"/>
              <a:t>2</a:t>
            </a:r>
            <a:r>
              <a:rPr lang="en-US" sz="2400" b="1"/>
              <a:t>                                NaCl            </a:t>
            </a:r>
          </a:p>
        </p:txBody>
      </p:sp>
      <p:sp>
        <p:nvSpPr>
          <p:cNvPr id="59428" name="Line 37"/>
          <p:cNvSpPr>
            <a:spLocks noChangeShapeType="1"/>
          </p:cNvSpPr>
          <p:nvPr/>
        </p:nvSpPr>
        <p:spPr bwMode="auto">
          <a:xfrm>
            <a:off x="5486400" y="1752600"/>
            <a:ext cx="762000" cy="0"/>
          </a:xfrm>
          <a:prstGeom prst="line">
            <a:avLst/>
          </a:prstGeom>
          <a:noFill/>
          <a:ln w="19050">
            <a:solidFill>
              <a:schemeClr val="tx1"/>
            </a:solidFill>
            <a:round/>
            <a:headEnd/>
            <a:tailEnd type="triangle" w="med" len="med"/>
          </a:ln>
        </p:spPr>
        <p:txBody>
          <a:bodyPr/>
          <a:lstStyle/>
          <a:p>
            <a:endParaRPr lang="en-US"/>
          </a:p>
        </p:txBody>
      </p:sp>
      <p:sp>
        <p:nvSpPr>
          <p:cNvPr id="59429" name="Text Box 38"/>
          <p:cNvSpPr txBox="1">
            <a:spLocks noChangeArrowheads="1"/>
          </p:cNvSpPr>
          <p:nvPr/>
        </p:nvSpPr>
        <p:spPr bwMode="auto">
          <a:xfrm>
            <a:off x="3267075" y="5029200"/>
            <a:ext cx="1925638" cy="457200"/>
          </a:xfrm>
          <a:prstGeom prst="rect">
            <a:avLst/>
          </a:prstGeom>
          <a:noFill/>
          <a:ln w="9525">
            <a:noFill/>
            <a:miter lim="800000"/>
            <a:headEnd/>
            <a:tailEnd/>
          </a:ln>
        </p:spPr>
        <p:txBody>
          <a:bodyPr wrap="none">
            <a:spAutoFit/>
          </a:bodyPr>
          <a:lstStyle/>
          <a:p>
            <a:r>
              <a:rPr lang="en-US" sz="2400"/>
              <a:t>___ mole Cl</a:t>
            </a:r>
            <a:r>
              <a:rPr lang="en-US" sz="2400" baseline="-25000"/>
              <a:t>2</a:t>
            </a:r>
          </a:p>
        </p:txBody>
      </p:sp>
      <p:sp>
        <p:nvSpPr>
          <p:cNvPr id="59430" name="Text Box 39"/>
          <p:cNvSpPr txBox="1">
            <a:spLocks noChangeArrowheads="1"/>
          </p:cNvSpPr>
          <p:nvPr/>
        </p:nvSpPr>
        <p:spPr bwMode="auto">
          <a:xfrm>
            <a:off x="533400" y="5029200"/>
            <a:ext cx="1914525" cy="457200"/>
          </a:xfrm>
          <a:prstGeom prst="rect">
            <a:avLst/>
          </a:prstGeom>
          <a:noFill/>
          <a:ln w="9525">
            <a:noFill/>
            <a:miter lim="800000"/>
            <a:headEnd/>
            <a:tailEnd/>
          </a:ln>
        </p:spPr>
        <p:txBody>
          <a:bodyPr wrap="none">
            <a:spAutoFit/>
          </a:bodyPr>
          <a:lstStyle/>
          <a:p>
            <a:r>
              <a:rPr lang="en-US" sz="2400"/>
              <a:t>___ mole Na</a:t>
            </a:r>
            <a:endParaRPr lang="en-US" sz="2400" baseline="-25000"/>
          </a:p>
        </p:txBody>
      </p:sp>
      <p:sp>
        <p:nvSpPr>
          <p:cNvPr id="59431" name="Text Box 40"/>
          <p:cNvSpPr txBox="1">
            <a:spLocks noChangeArrowheads="1"/>
          </p:cNvSpPr>
          <p:nvPr/>
        </p:nvSpPr>
        <p:spPr bwMode="auto">
          <a:xfrm>
            <a:off x="1039813" y="1485900"/>
            <a:ext cx="354012" cy="457200"/>
          </a:xfrm>
          <a:prstGeom prst="rect">
            <a:avLst/>
          </a:prstGeom>
          <a:noFill/>
          <a:ln w="9525">
            <a:noFill/>
            <a:miter lim="800000"/>
            <a:headEnd/>
            <a:tailEnd/>
          </a:ln>
        </p:spPr>
        <p:txBody>
          <a:bodyPr wrap="none">
            <a:spAutoFit/>
          </a:bodyPr>
          <a:lstStyle/>
          <a:p>
            <a:r>
              <a:rPr lang="en-US" sz="2400"/>
              <a:t>2</a:t>
            </a:r>
          </a:p>
        </p:txBody>
      </p:sp>
      <p:sp>
        <p:nvSpPr>
          <p:cNvPr id="59432" name="Oval 41"/>
          <p:cNvSpPr>
            <a:spLocks noChangeAspect="1" noChangeArrowheads="1"/>
          </p:cNvSpPr>
          <p:nvPr/>
        </p:nvSpPr>
        <p:spPr bwMode="auto">
          <a:xfrm>
            <a:off x="6626225" y="3324225"/>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59433" name="Text Box 42"/>
          <p:cNvSpPr txBox="1">
            <a:spLocks noChangeArrowheads="1"/>
          </p:cNvSpPr>
          <p:nvPr/>
        </p:nvSpPr>
        <p:spPr bwMode="auto">
          <a:xfrm>
            <a:off x="606425" y="5018088"/>
            <a:ext cx="523875" cy="457200"/>
          </a:xfrm>
          <a:prstGeom prst="rect">
            <a:avLst/>
          </a:prstGeom>
          <a:noFill/>
          <a:ln w="9525">
            <a:noFill/>
            <a:miter lim="800000"/>
            <a:headEnd/>
            <a:tailEnd/>
          </a:ln>
        </p:spPr>
        <p:txBody>
          <a:bodyPr wrap="none">
            <a:spAutoFit/>
          </a:bodyPr>
          <a:lstStyle/>
          <a:p>
            <a:r>
              <a:rPr lang="en-US" sz="2400"/>
              <a:t>10</a:t>
            </a:r>
          </a:p>
        </p:txBody>
      </p:sp>
      <p:sp>
        <p:nvSpPr>
          <p:cNvPr id="59434" name="Text Box 43"/>
          <p:cNvSpPr txBox="1">
            <a:spLocks noChangeArrowheads="1"/>
          </p:cNvSpPr>
          <p:nvPr/>
        </p:nvSpPr>
        <p:spPr bwMode="auto">
          <a:xfrm>
            <a:off x="3435350" y="5018088"/>
            <a:ext cx="354013" cy="457200"/>
          </a:xfrm>
          <a:prstGeom prst="rect">
            <a:avLst/>
          </a:prstGeom>
          <a:noFill/>
          <a:ln w="9525">
            <a:noFill/>
            <a:miter lim="800000"/>
            <a:headEnd/>
            <a:tailEnd/>
          </a:ln>
        </p:spPr>
        <p:txBody>
          <a:bodyPr wrap="none">
            <a:spAutoFit/>
          </a:bodyPr>
          <a:lstStyle/>
          <a:p>
            <a:r>
              <a:rPr lang="en-US" sz="2400"/>
              <a:t>5</a:t>
            </a:r>
          </a:p>
        </p:txBody>
      </p:sp>
      <p:sp>
        <p:nvSpPr>
          <p:cNvPr id="59435" name="Text Box 44"/>
          <p:cNvSpPr txBox="1">
            <a:spLocks noChangeArrowheads="1"/>
          </p:cNvSpPr>
          <p:nvPr/>
        </p:nvSpPr>
        <p:spPr bwMode="auto">
          <a:xfrm>
            <a:off x="6985000" y="1482725"/>
            <a:ext cx="354013" cy="457200"/>
          </a:xfrm>
          <a:prstGeom prst="rect">
            <a:avLst/>
          </a:prstGeom>
          <a:noFill/>
          <a:ln w="9525">
            <a:noFill/>
            <a:miter lim="800000"/>
            <a:headEnd/>
            <a:tailEnd/>
          </a:ln>
        </p:spPr>
        <p:txBody>
          <a:bodyPr wrap="none">
            <a:spAutoFit/>
          </a:bodyPr>
          <a:lstStyle/>
          <a:p>
            <a:r>
              <a:rPr lang="en-US" sz="2400"/>
              <a:t>2</a:t>
            </a:r>
          </a:p>
        </p:txBody>
      </p:sp>
      <p:sp>
        <p:nvSpPr>
          <p:cNvPr id="59436" name="Oval 45"/>
          <p:cNvSpPr>
            <a:spLocks noChangeArrowheads="1"/>
          </p:cNvSpPr>
          <p:nvPr/>
        </p:nvSpPr>
        <p:spPr bwMode="auto">
          <a:xfrm>
            <a:off x="7394575" y="3646488"/>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9437" name="Oval 46"/>
          <p:cNvSpPr>
            <a:spLocks noChangeArrowheads="1"/>
          </p:cNvSpPr>
          <p:nvPr/>
        </p:nvSpPr>
        <p:spPr bwMode="auto">
          <a:xfrm>
            <a:off x="6692900" y="3778250"/>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9438" name="Oval 47"/>
          <p:cNvSpPr>
            <a:spLocks noChangeArrowheads="1"/>
          </p:cNvSpPr>
          <p:nvPr/>
        </p:nvSpPr>
        <p:spPr bwMode="auto">
          <a:xfrm>
            <a:off x="7843838" y="2822575"/>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9439" name="Oval 48"/>
          <p:cNvSpPr>
            <a:spLocks noChangeArrowheads="1"/>
          </p:cNvSpPr>
          <p:nvPr/>
        </p:nvSpPr>
        <p:spPr bwMode="auto">
          <a:xfrm>
            <a:off x="7646988" y="4243388"/>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9440" name="Oval 49"/>
          <p:cNvSpPr>
            <a:spLocks noChangeArrowheads="1"/>
          </p:cNvSpPr>
          <p:nvPr/>
        </p:nvSpPr>
        <p:spPr bwMode="auto">
          <a:xfrm>
            <a:off x="7748588" y="2209800"/>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9441" name="Oval 50"/>
          <p:cNvSpPr>
            <a:spLocks noChangeArrowheads="1"/>
          </p:cNvSpPr>
          <p:nvPr/>
        </p:nvSpPr>
        <p:spPr bwMode="auto">
          <a:xfrm>
            <a:off x="8061325" y="3514725"/>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9442" name="Oval 51"/>
          <p:cNvSpPr>
            <a:spLocks noChangeArrowheads="1"/>
          </p:cNvSpPr>
          <p:nvPr/>
        </p:nvSpPr>
        <p:spPr bwMode="auto">
          <a:xfrm>
            <a:off x="8443913" y="3200400"/>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9443" name="Oval 52"/>
          <p:cNvSpPr>
            <a:spLocks noChangeArrowheads="1"/>
          </p:cNvSpPr>
          <p:nvPr/>
        </p:nvSpPr>
        <p:spPr bwMode="auto">
          <a:xfrm>
            <a:off x="7224713" y="3143250"/>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59444" name="Oval 53"/>
          <p:cNvSpPr>
            <a:spLocks noChangeAspect="1" noChangeArrowheads="1"/>
          </p:cNvSpPr>
          <p:nvPr/>
        </p:nvSpPr>
        <p:spPr bwMode="auto">
          <a:xfrm>
            <a:off x="7412038" y="2187575"/>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9445" name="Oval 54"/>
          <p:cNvSpPr>
            <a:spLocks noChangeAspect="1" noChangeArrowheads="1"/>
          </p:cNvSpPr>
          <p:nvPr/>
        </p:nvSpPr>
        <p:spPr bwMode="auto">
          <a:xfrm>
            <a:off x="7288213" y="2854325"/>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9446" name="Oval 55"/>
          <p:cNvSpPr>
            <a:spLocks noChangeAspect="1" noChangeArrowheads="1"/>
          </p:cNvSpPr>
          <p:nvPr/>
        </p:nvSpPr>
        <p:spPr bwMode="auto">
          <a:xfrm>
            <a:off x="7566025" y="3467100"/>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9447" name="Oval 56"/>
          <p:cNvSpPr>
            <a:spLocks noChangeAspect="1" noChangeArrowheads="1"/>
          </p:cNvSpPr>
          <p:nvPr/>
        </p:nvSpPr>
        <p:spPr bwMode="auto">
          <a:xfrm>
            <a:off x="8177213" y="2978150"/>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9448" name="Oval 57"/>
          <p:cNvSpPr>
            <a:spLocks noChangeAspect="1" noChangeArrowheads="1"/>
          </p:cNvSpPr>
          <p:nvPr/>
        </p:nvSpPr>
        <p:spPr bwMode="auto">
          <a:xfrm>
            <a:off x="7862888" y="2520950"/>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9449" name="Oval 58"/>
          <p:cNvSpPr>
            <a:spLocks noChangeAspect="1" noChangeArrowheads="1"/>
          </p:cNvSpPr>
          <p:nvPr/>
        </p:nvSpPr>
        <p:spPr bwMode="auto">
          <a:xfrm>
            <a:off x="8110538" y="3695700"/>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9450" name="Oval 59"/>
          <p:cNvSpPr>
            <a:spLocks noChangeAspect="1" noChangeArrowheads="1"/>
          </p:cNvSpPr>
          <p:nvPr/>
        </p:nvSpPr>
        <p:spPr bwMode="auto">
          <a:xfrm>
            <a:off x="6862763" y="3722688"/>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59451" name="Oval 60"/>
          <p:cNvSpPr>
            <a:spLocks noChangeAspect="1" noChangeArrowheads="1"/>
          </p:cNvSpPr>
          <p:nvPr/>
        </p:nvSpPr>
        <p:spPr bwMode="auto">
          <a:xfrm>
            <a:off x="7351713" y="4078288"/>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2578" name="Rectangle 18"/>
          <p:cNvSpPr>
            <a:spLocks noChangeArrowheads="1"/>
          </p:cNvSpPr>
          <p:nvPr/>
        </p:nvSpPr>
        <p:spPr bwMode="auto">
          <a:xfrm>
            <a:off x="1344613" y="1376363"/>
            <a:ext cx="6918325" cy="2182812"/>
          </a:xfrm>
          <a:prstGeom prst="rect">
            <a:avLst/>
          </a:prstGeom>
          <a:gradFill rotWithShape="1">
            <a:gsLst>
              <a:gs pos="0">
                <a:srgbClr val="F8F8F8">
                  <a:gamma/>
                  <a:tint val="22353"/>
                  <a:invGamma/>
                </a:srgbClr>
              </a:gs>
              <a:gs pos="50000">
                <a:srgbClr val="F8F8F8">
                  <a:alpha val="9000"/>
                </a:srgbClr>
              </a:gs>
              <a:gs pos="100000">
                <a:srgbClr val="F8F8F8">
                  <a:gamma/>
                  <a:tint val="22353"/>
                  <a:invGamma/>
                </a:srgbClr>
              </a:gs>
            </a:gsLst>
            <a:lin ang="5400000" scaled="1"/>
          </a:gradFill>
          <a:ln w="9525">
            <a:solidFill>
              <a:schemeClr val="tx1"/>
            </a:solidFill>
            <a:miter lim="800000"/>
            <a:headEnd/>
            <a:tailEnd/>
          </a:ln>
          <a:effectLst/>
        </p:spPr>
        <p:txBody>
          <a:bodyPr wrap="none" anchor="ctr"/>
          <a:lstStyle/>
          <a:p>
            <a:pPr>
              <a:defRPr/>
            </a:pPr>
            <a:endParaRPr lang="en-US"/>
          </a:p>
        </p:txBody>
      </p:sp>
      <p:sp>
        <p:nvSpPr>
          <p:cNvPr id="61444" name="Rectangle 2"/>
          <p:cNvSpPr>
            <a:spLocks noGrp="1" noChangeArrowheads="1"/>
          </p:cNvSpPr>
          <p:nvPr>
            <p:ph type="title"/>
          </p:nvPr>
        </p:nvSpPr>
        <p:spPr/>
        <p:txBody>
          <a:bodyPr/>
          <a:lstStyle/>
          <a:p>
            <a:pPr eaLnBrk="1" hangingPunct="1"/>
            <a:r>
              <a:rPr lang="en-US" smtClean="0"/>
              <a:t>Proportional Relationships</a:t>
            </a:r>
          </a:p>
        </p:txBody>
      </p:sp>
      <p:sp>
        <p:nvSpPr>
          <p:cNvPr id="322563" name="Rectangle 3"/>
          <p:cNvSpPr>
            <a:spLocks noGrp="1" noChangeArrowheads="1"/>
          </p:cNvSpPr>
          <p:nvPr>
            <p:ph type="body" idx="1"/>
          </p:nvPr>
        </p:nvSpPr>
        <p:spPr>
          <a:xfrm>
            <a:off x="831850" y="4219575"/>
            <a:ext cx="7843838" cy="1133475"/>
          </a:xfrm>
        </p:spPr>
        <p:txBody>
          <a:bodyPr/>
          <a:lstStyle/>
          <a:p>
            <a:pPr marL="339725" indent="-339725" eaLnBrk="1" hangingPunct="1">
              <a:lnSpc>
                <a:spcPct val="90000"/>
              </a:lnSpc>
              <a:spcBef>
                <a:spcPct val="0"/>
              </a:spcBef>
              <a:buFontTx/>
              <a:buNone/>
            </a:pPr>
            <a:r>
              <a:rPr lang="en-US" sz="2800" smtClean="0"/>
              <a:t>I have 5 eggs.  How many cookies can I make?</a:t>
            </a:r>
          </a:p>
        </p:txBody>
      </p:sp>
      <p:sp>
        <p:nvSpPr>
          <p:cNvPr id="61446" name="Rectangle 4"/>
          <p:cNvSpPr>
            <a:spLocks noChangeArrowheads="1"/>
          </p:cNvSpPr>
          <p:nvPr/>
        </p:nvSpPr>
        <p:spPr bwMode="auto">
          <a:xfrm>
            <a:off x="4776788" y="1447800"/>
            <a:ext cx="4278312" cy="2489200"/>
          </a:xfrm>
          <a:prstGeom prst="rect">
            <a:avLst/>
          </a:prstGeom>
          <a:noFill/>
          <a:ln w="9525">
            <a:noFill/>
            <a:miter lim="800000"/>
            <a:headEnd/>
            <a:tailEnd/>
          </a:ln>
        </p:spPr>
        <p:txBody>
          <a:bodyPr/>
          <a:lstStyle/>
          <a:p>
            <a:pPr marL="342900" indent="-342900"/>
            <a:r>
              <a:rPr lang="en-US" sz="2400"/>
              <a:t>3/4 c. brown sugar</a:t>
            </a:r>
          </a:p>
          <a:p>
            <a:pPr marL="342900" indent="-342900"/>
            <a:r>
              <a:rPr lang="en-US" sz="2400"/>
              <a:t>1 tsp vanilla extract</a:t>
            </a:r>
          </a:p>
          <a:p>
            <a:pPr marL="342900" indent="-342900"/>
            <a:r>
              <a:rPr lang="en-US" sz="2400"/>
              <a:t>2 eggs</a:t>
            </a:r>
          </a:p>
          <a:p>
            <a:pPr marL="342900" indent="-342900"/>
            <a:r>
              <a:rPr lang="en-US" sz="2400"/>
              <a:t>2 c. chocolate chips</a:t>
            </a:r>
          </a:p>
          <a:p>
            <a:pPr marL="342900" indent="-342900"/>
            <a:r>
              <a:rPr lang="en-US" sz="2400"/>
              <a:t>Makes 5 dozen cookies.</a:t>
            </a:r>
          </a:p>
        </p:txBody>
      </p:sp>
      <p:sp>
        <p:nvSpPr>
          <p:cNvPr id="61447" name="Rectangle 5"/>
          <p:cNvSpPr>
            <a:spLocks noChangeArrowheads="1"/>
          </p:cNvSpPr>
          <p:nvPr/>
        </p:nvSpPr>
        <p:spPr bwMode="auto">
          <a:xfrm>
            <a:off x="1371600" y="1447800"/>
            <a:ext cx="3430588" cy="2528888"/>
          </a:xfrm>
          <a:prstGeom prst="rect">
            <a:avLst/>
          </a:prstGeom>
          <a:noFill/>
          <a:ln w="9525">
            <a:noFill/>
            <a:miter lim="800000"/>
            <a:headEnd/>
            <a:tailEnd/>
          </a:ln>
        </p:spPr>
        <p:txBody>
          <a:bodyPr/>
          <a:lstStyle/>
          <a:p>
            <a:pPr marL="342900" indent="-342900"/>
            <a:r>
              <a:rPr lang="en-US" sz="2400"/>
              <a:t>2 1/4 c. flour</a:t>
            </a:r>
          </a:p>
          <a:p>
            <a:pPr marL="342900" indent="-342900"/>
            <a:r>
              <a:rPr lang="en-US" sz="2400"/>
              <a:t>1 tsp. baking soda</a:t>
            </a:r>
          </a:p>
          <a:p>
            <a:pPr marL="342900" indent="-342900"/>
            <a:r>
              <a:rPr lang="en-US" sz="2400"/>
              <a:t>1 tsp. salt</a:t>
            </a:r>
          </a:p>
          <a:p>
            <a:pPr marL="342900" indent="-342900"/>
            <a:r>
              <a:rPr lang="en-US" sz="2400"/>
              <a:t>1 c. butter</a:t>
            </a:r>
          </a:p>
          <a:p>
            <a:pPr marL="342900" indent="-342900"/>
            <a:r>
              <a:rPr lang="en-US" sz="2400"/>
              <a:t>3/4 c. sugar</a:t>
            </a:r>
          </a:p>
        </p:txBody>
      </p:sp>
      <p:sp>
        <p:nvSpPr>
          <p:cNvPr id="322566" name="Rectangle 6"/>
          <p:cNvSpPr>
            <a:spLocks noChangeArrowheads="1"/>
          </p:cNvSpPr>
          <p:nvPr/>
        </p:nvSpPr>
        <p:spPr bwMode="auto">
          <a:xfrm>
            <a:off x="1374775" y="5413375"/>
            <a:ext cx="2079625" cy="790575"/>
          </a:xfrm>
          <a:prstGeom prst="rect">
            <a:avLst/>
          </a:prstGeom>
          <a:noFill/>
          <a:ln w="9525">
            <a:noFill/>
            <a:miter lim="800000"/>
            <a:headEnd/>
            <a:tailEnd/>
          </a:ln>
        </p:spPr>
        <p:txBody>
          <a:bodyPr/>
          <a:lstStyle/>
          <a:p>
            <a:pPr marL="342900" indent="-342900"/>
            <a:r>
              <a:rPr lang="en-US" sz="2800"/>
              <a:t>5 eggs</a:t>
            </a:r>
          </a:p>
        </p:txBody>
      </p:sp>
      <p:sp>
        <p:nvSpPr>
          <p:cNvPr id="322567" name="Line 7"/>
          <p:cNvSpPr>
            <a:spLocks noChangeShapeType="1"/>
          </p:cNvSpPr>
          <p:nvPr/>
        </p:nvSpPr>
        <p:spPr bwMode="auto">
          <a:xfrm flipV="1">
            <a:off x="1460500" y="5965825"/>
            <a:ext cx="3168650" cy="3175"/>
          </a:xfrm>
          <a:prstGeom prst="line">
            <a:avLst/>
          </a:prstGeom>
          <a:noFill/>
          <a:ln w="38100">
            <a:solidFill>
              <a:schemeClr val="tx1"/>
            </a:solidFill>
            <a:round/>
            <a:headEnd/>
            <a:tailEnd/>
          </a:ln>
        </p:spPr>
        <p:txBody>
          <a:bodyPr wrap="none" anchor="ctr"/>
          <a:lstStyle/>
          <a:p>
            <a:endParaRPr lang="en-US"/>
          </a:p>
        </p:txBody>
      </p:sp>
      <p:sp>
        <p:nvSpPr>
          <p:cNvPr id="322568" name="Line 8"/>
          <p:cNvSpPr>
            <a:spLocks noChangeShapeType="1"/>
          </p:cNvSpPr>
          <p:nvPr/>
        </p:nvSpPr>
        <p:spPr bwMode="auto">
          <a:xfrm>
            <a:off x="3006725" y="5297488"/>
            <a:ext cx="0" cy="1452562"/>
          </a:xfrm>
          <a:prstGeom prst="line">
            <a:avLst/>
          </a:prstGeom>
          <a:noFill/>
          <a:ln w="38100">
            <a:solidFill>
              <a:schemeClr val="tx1"/>
            </a:solidFill>
            <a:round/>
            <a:headEnd/>
            <a:tailEnd/>
          </a:ln>
        </p:spPr>
        <p:txBody>
          <a:bodyPr wrap="none" anchor="ctr"/>
          <a:lstStyle/>
          <a:p>
            <a:endParaRPr lang="en-US"/>
          </a:p>
        </p:txBody>
      </p:sp>
      <p:sp>
        <p:nvSpPr>
          <p:cNvPr id="322569" name="Rectangle 9"/>
          <p:cNvSpPr>
            <a:spLocks noChangeArrowheads="1"/>
          </p:cNvSpPr>
          <p:nvPr/>
        </p:nvSpPr>
        <p:spPr bwMode="auto">
          <a:xfrm>
            <a:off x="3057525" y="5413375"/>
            <a:ext cx="1582738" cy="1306513"/>
          </a:xfrm>
          <a:prstGeom prst="rect">
            <a:avLst/>
          </a:prstGeom>
          <a:noFill/>
          <a:ln w="9525">
            <a:noFill/>
            <a:miter lim="800000"/>
            <a:headEnd/>
            <a:tailEnd/>
          </a:ln>
        </p:spPr>
        <p:txBody>
          <a:bodyPr/>
          <a:lstStyle/>
          <a:p>
            <a:pPr marL="342900" indent="-342900"/>
            <a:r>
              <a:rPr lang="en-US" sz="2800"/>
              <a:t>5 doz.</a:t>
            </a:r>
          </a:p>
          <a:p>
            <a:pPr marL="342900" indent="-342900">
              <a:spcBef>
                <a:spcPct val="30000"/>
              </a:spcBef>
            </a:pPr>
            <a:r>
              <a:rPr lang="en-US" sz="2800"/>
              <a:t>2 eggs</a:t>
            </a:r>
          </a:p>
        </p:txBody>
      </p:sp>
      <p:sp>
        <p:nvSpPr>
          <p:cNvPr id="322570" name="Rectangle 10"/>
          <p:cNvSpPr>
            <a:spLocks noChangeArrowheads="1"/>
          </p:cNvSpPr>
          <p:nvPr/>
        </p:nvSpPr>
        <p:spPr bwMode="auto">
          <a:xfrm>
            <a:off x="4662488" y="5708650"/>
            <a:ext cx="4481512" cy="733425"/>
          </a:xfrm>
          <a:prstGeom prst="rect">
            <a:avLst/>
          </a:prstGeom>
          <a:noFill/>
          <a:ln w="9525">
            <a:noFill/>
            <a:miter lim="800000"/>
            <a:headEnd/>
            <a:tailEnd/>
          </a:ln>
        </p:spPr>
        <p:txBody>
          <a:bodyPr/>
          <a:lstStyle/>
          <a:p>
            <a:pPr marL="342900" indent="-342900"/>
            <a:r>
              <a:rPr lang="en-US" sz="2800"/>
              <a:t>= 12.5 dozen cookies</a:t>
            </a:r>
          </a:p>
        </p:txBody>
      </p:sp>
      <p:sp>
        <p:nvSpPr>
          <p:cNvPr id="322572" name="Line 12"/>
          <p:cNvSpPr>
            <a:spLocks noChangeShapeType="1"/>
          </p:cNvSpPr>
          <p:nvPr/>
        </p:nvSpPr>
        <p:spPr bwMode="auto">
          <a:xfrm flipH="1">
            <a:off x="1704975" y="5565775"/>
            <a:ext cx="785813" cy="282575"/>
          </a:xfrm>
          <a:prstGeom prst="line">
            <a:avLst/>
          </a:prstGeom>
          <a:noFill/>
          <a:ln w="38100">
            <a:solidFill>
              <a:srgbClr val="FF0000"/>
            </a:solidFill>
            <a:round/>
            <a:headEnd/>
            <a:tailEnd/>
          </a:ln>
        </p:spPr>
        <p:txBody>
          <a:bodyPr wrap="none" anchor="ctr"/>
          <a:lstStyle/>
          <a:p>
            <a:endParaRPr lang="en-US"/>
          </a:p>
        </p:txBody>
      </p:sp>
      <p:sp>
        <p:nvSpPr>
          <p:cNvPr id="322573" name="Line 13"/>
          <p:cNvSpPr>
            <a:spLocks noChangeShapeType="1"/>
          </p:cNvSpPr>
          <p:nvPr/>
        </p:nvSpPr>
        <p:spPr bwMode="auto">
          <a:xfrm flipH="1">
            <a:off x="3411538" y="6153150"/>
            <a:ext cx="785812" cy="282575"/>
          </a:xfrm>
          <a:prstGeom prst="line">
            <a:avLst/>
          </a:prstGeom>
          <a:noFill/>
          <a:ln w="38100">
            <a:solidFill>
              <a:srgbClr val="FF0000"/>
            </a:solidFill>
            <a:round/>
            <a:headEnd/>
            <a:tailEnd/>
          </a:ln>
        </p:spPr>
        <p:txBody>
          <a:bodyPr wrap="none" anchor="ctr"/>
          <a:lstStyle/>
          <a:p>
            <a:endParaRPr lang="en-US"/>
          </a:p>
        </p:txBody>
      </p:sp>
      <p:grpSp>
        <p:nvGrpSpPr>
          <p:cNvPr id="2" name="Group 14"/>
          <p:cNvGrpSpPr>
            <a:grpSpLocks/>
          </p:cNvGrpSpPr>
          <p:nvPr/>
        </p:nvGrpSpPr>
        <p:grpSpPr bwMode="auto">
          <a:xfrm>
            <a:off x="4524375" y="5106988"/>
            <a:ext cx="4141788" cy="681037"/>
            <a:chOff x="3526" y="3031"/>
            <a:chExt cx="2609" cy="429"/>
          </a:xfrm>
        </p:grpSpPr>
        <p:sp>
          <p:nvSpPr>
            <p:cNvPr id="61458" name="Line 15"/>
            <p:cNvSpPr>
              <a:spLocks noChangeShapeType="1"/>
            </p:cNvSpPr>
            <p:nvPr/>
          </p:nvSpPr>
          <p:spPr bwMode="auto">
            <a:xfrm flipH="1">
              <a:off x="3526" y="3213"/>
              <a:ext cx="435" cy="247"/>
            </a:xfrm>
            <a:prstGeom prst="line">
              <a:avLst/>
            </a:prstGeom>
            <a:noFill/>
            <a:ln w="57150">
              <a:solidFill>
                <a:schemeClr val="accent2"/>
              </a:solidFill>
              <a:round/>
              <a:headEnd/>
              <a:tailEnd type="stealth" w="med" len="sm"/>
            </a:ln>
          </p:spPr>
          <p:txBody>
            <a:bodyPr wrap="none" anchor="ctr"/>
            <a:lstStyle/>
            <a:p>
              <a:endParaRPr lang="en-US"/>
            </a:p>
          </p:txBody>
        </p:sp>
        <p:sp>
          <p:nvSpPr>
            <p:cNvPr id="61459" name="Text Box 16"/>
            <p:cNvSpPr txBox="1">
              <a:spLocks noChangeArrowheads="1"/>
            </p:cNvSpPr>
            <p:nvPr/>
          </p:nvSpPr>
          <p:spPr bwMode="auto">
            <a:xfrm>
              <a:off x="3969" y="3031"/>
              <a:ext cx="2166" cy="288"/>
            </a:xfrm>
            <a:prstGeom prst="rect">
              <a:avLst/>
            </a:prstGeom>
            <a:noFill/>
            <a:ln w="9525">
              <a:noFill/>
              <a:miter lim="800000"/>
              <a:headEnd/>
              <a:tailEnd/>
            </a:ln>
          </p:spPr>
          <p:txBody>
            <a:bodyPr wrap="none">
              <a:spAutoFit/>
            </a:bodyPr>
            <a:lstStyle/>
            <a:p>
              <a:pPr eaLnBrk="0" hangingPunct="0"/>
              <a:r>
                <a:rPr lang="en-US" sz="2400">
                  <a:solidFill>
                    <a:schemeClr val="accent2"/>
                  </a:solidFill>
                </a:rPr>
                <a:t>Ratio of eggs to cookies</a:t>
              </a:r>
            </a:p>
          </p:txBody>
        </p:sp>
      </p:grpSp>
      <p:sp>
        <p:nvSpPr>
          <p:cNvPr id="61456" name="Rectangle 17"/>
          <p:cNvSpPr>
            <a:spLocks noChangeArrowheads="1"/>
          </p:cNvSpPr>
          <p:nvPr/>
        </p:nvSpPr>
        <p:spPr bwMode="auto">
          <a:xfrm>
            <a:off x="5375275"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
        <p:nvSpPr>
          <p:cNvPr id="322579" name="Text Box 19"/>
          <p:cNvSpPr txBox="1">
            <a:spLocks noChangeArrowheads="1"/>
          </p:cNvSpPr>
          <p:nvPr/>
        </p:nvSpPr>
        <p:spPr bwMode="auto">
          <a:xfrm>
            <a:off x="5068888" y="5707063"/>
            <a:ext cx="3335337" cy="519112"/>
          </a:xfrm>
          <a:prstGeom prst="rect">
            <a:avLst/>
          </a:prstGeom>
          <a:solidFill>
            <a:schemeClr val="bg1"/>
          </a:solidFill>
          <a:ln w="9525">
            <a:noFill/>
            <a:miter lim="800000"/>
            <a:headEnd/>
            <a:tailEnd/>
          </a:ln>
        </p:spPr>
        <p:txBody>
          <a:bodyPr>
            <a:spAutoFit/>
          </a:bodyPr>
          <a:lstStyle/>
          <a:p>
            <a:r>
              <a:rPr lang="en-US" sz="2800"/>
              <a:t>150 cookies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2563">
                                            <p:txEl>
                                              <p:pRg st="0" end="0"/>
                                            </p:txEl>
                                          </p:spTgt>
                                        </p:tgtEl>
                                        <p:attrNameLst>
                                          <p:attrName>style.visibility</p:attrName>
                                        </p:attrNameLst>
                                      </p:cBhvr>
                                      <p:to>
                                        <p:strVal val="visible"/>
                                      </p:to>
                                    </p:set>
                                    <p:animEffect transition="in" filter="wipe(left)">
                                      <p:cBhvr>
                                        <p:cTn id="7" dur="500"/>
                                        <p:tgtEl>
                                          <p:spTgt spid="322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22566"/>
                                        </p:tgtEl>
                                        <p:attrNameLst>
                                          <p:attrName>style.visibility</p:attrName>
                                        </p:attrNameLst>
                                      </p:cBhvr>
                                      <p:to>
                                        <p:strVal val="visible"/>
                                      </p:to>
                                    </p:set>
                                    <p:anim calcmode="lin" valueType="num">
                                      <p:cBhvr additive="base">
                                        <p:cTn id="12" dur="500" fill="hold"/>
                                        <p:tgtEl>
                                          <p:spTgt spid="322566"/>
                                        </p:tgtEl>
                                        <p:attrNameLst>
                                          <p:attrName>ppt_x</p:attrName>
                                        </p:attrNameLst>
                                      </p:cBhvr>
                                      <p:tavLst>
                                        <p:tav tm="0">
                                          <p:val>
                                            <p:strVal val="0-#ppt_w/2"/>
                                          </p:val>
                                        </p:tav>
                                        <p:tav tm="100000">
                                          <p:val>
                                            <p:strVal val="#ppt_x"/>
                                          </p:val>
                                        </p:tav>
                                      </p:tavLst>
                                    </p:anim>
                                    <p:anim calcmode="lin" valueType="num">
                                      <p:cBhvr additive="base">
                                        <p:cTn id="13" dur="500" fill="hold"/>
                                        <p:tgtEl>
                                          <p:spTgt spid="32256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22567"/>
                                        </p:tgtEl>
                                        <p:attrNameLst>
                                          <p:attrName>style.visibility</p:attrName>
                                        </p:attrNameLst>
                                      </p:cBhvr>
                                      <p:to>
                                        <p:strVal val="visible"/>
                                      </p:to>
                                    </p:set>
                                    <p:animEffect transition="in" filter="wipe(left)">
                                      <p:cBhvr>
                                        <p:cTn id="17" dur="500"/>
                                        <p:tgtEl>
                                          <p:spTgt spid="322567"/>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22568"/>
                                        </p:tgtEl>
                                        <p:attrNameLst>
                                          <p:attrName>style.visibility</p:attrName>
                                        </p:attrNameLst>
                                      </p:cBhvr>
                                      <p:to>
                                        <p:strVal val="visible"/>
                                      </p:to>
                                    </p:set>
                                    <p:animEffect transition="in" filter="wipe(up)">
                                      <p:cBhvr>
                                        <p:cTn id="21" dur="500"/>
                                        <p:tgtEl>
                                          <p:spTgt spid="32256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22569"/>
                                        </p:tgtEl>
                                        <p:attrNameLst>
                                          <p:attrName>style.visibility</p:attrName>
                                        </p:attrNameLst>
                                      </p:cBhvr>
                                      <p:to>
                                        <p:strVal val="visible"/>
                                      </p:to>
                                    </p:set>
                                    <p:animEffect transition="in" filter="wipe(down)">
                                      <p:cBhvr>
                                        <p:cTn id="26" dur="500"/>
                                        <p:tgtEl>
                                          <p:spTgt spid="32256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22572"/>
                                        </p:tgtEl>
                                        <p:attrNameLst>
                                          <p:attrName>style.visibility</p:attrName>
                                        </p:attrNameLst>
                                      </p:cBhvr>
                                      <p:to>
                                        <p:strVal val="visible"/>
                                      </p:to>
                                    </p:set>
                                    <p:animEffect transition="in" filter="wipe(down)">
                                      <p:cBhvr>
                                        <p:cTn id="31" dur="500"/>
                                        <p:tgtEl>
                                          <p:spTgt spid="322572"/>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322573"/>
                                        </p:tgtEl>
                                        <p:attrNameLst>
                                          <p:attrName>style.visibility</p:attrName>
                                        </p:attrNameLst>
                                      </p:cBhvr>
                                      <p:to>
                                        <p:strVal val="visible"/>
                                      </p:to>
                                    </p:set>
                                    <p:animEffect transition="in" filter="wipe(down)">
                                      <p:cBhvr>
                                        <p:cTn id="35" dur="500"/>
                                        <p:tgtEl>
                                          <p:spTgt spid="32257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22570"/>
                                        </p:tgtEl>
                                        <p:attrNameLst>
                                          <p:attrName>style.visibility</p:attrName>
                                        </p:attrNameLst>
                                      </p:cBhvr>
                                      <p:to>
                                        <p:strVal val="visible"/>
                                      </p:to>
                                    </p:set>
                                    <p:animEffect transition="in" filter="wipe(left)">
                                      <p:cBhvr>
                                        <p:cTn id="40" dur="500"/>
                                        <p:tgtEl>
                                          <p:spTgt spid="3225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22579"/>
                                        </p:tgtEl>
                                        <p:attrNameLst>
                                          <p:attrName>style.visibility</p:attrName>
                                        </p:attrNameLst>
                                      </p:cBhvr>
                                      <p:to>
                                        <p:strVal val="visible"/>
                                      </p:to>
                                    </p:set>
                                    <p:animEffect transition="in" filter="dissolve">
                                      <p:cBhvr>
                                        <p:cTn id="50" dur="500"/>
                                        <p:tgtEl>
                                          <p:spTgt spid="322579"/>
                                        </p:tgtEl>
                                      </p:cBhvr>
                                    </p:animEffec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grpId="1" nodeType="clickEffect">
                                  <p:stCondLst>
                                    <p:cond delay="0"/>
                                  </p:stCondLst>
                                  <p:childTnLst>
                                    <p:animMotion origin="layout" path="M 0 0 L -0.15451 -0.15892 " pathEditMode="relative" ptsTypes="AA">
                                      <p:cBhvr>
                                        <p:cTn id="54" dur="2000" fill="hold"/>
                                        <p:tgtEl>
                                          <p:spTgt spid="32257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3" grpId="0" build="p" autoUpdateAnimBg="0"/>
      <p:bldP spid="322566" grpId="0" autoUpdateAnimBg="0"/>
      <p:bldP spid="322567" grpId="0" animBg="1"/>
      <p:bldP spid="322568" grpId="0" animBg="1"/>
      <p:bldP spid="322569" grpId="0" autoUpdateAnimBg="0"/>
      <p:bldP spid="322570" grpId="0" autoUpdateAnimBg="0"/>
      <p:bldP spid="322572" grpId="0" animBg="1"/>
      <p:bldP spid="322573" grpId="0" animBg="1"/>
      <p:bldP spid="322579" grpId="0" animBg="1"/>
      <p:bldP spid="322579"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smtClean="0"/>
              <a:t>Proportional Relationships</a:t>
            </a:r>
          </a:p>
        </p:txBody>
      </p:sp>
      <p:sp>
        <p:nvSpPr>
          <p:cNvPr id="324611" name="Rectangle 3"/>
          <p:cNvSpPr>
            <a:spLocks noGrp="1" noChangeArrowheads="1"/>
          </p:cNvSpPr>
          <p:nvPr>
            <p:ph type="body" idx="1"/>
          </p:nvPr>
        </p:nvSpPr>
        <p:spPr/>
        <p:txBody>
          <a:bodyPr/>
          <a:lstStyle/>
          <a:p>
            <a:pPr eaLnBrk="1" hangingPunct="1">
              <a:lnSpc>
                <a:spcPct val="90000"/>
              </a:lnSpc>
              <a:defRPr/>
            </a:pPr>
            <a:r>
              <a:rPr lang="en-US" sz="2800" b="1" smtClean="0">
                <a:effectLst>
                  <a:outerShdw blurRad="38100" dist="38100" dir="2700000" algn="tl">
                    <a:srgbClr val="C0C0C0"/>
                  </a:outerShdw>
                </a:effectLst>
              </a:rPr>
              <a:t>Stoichiometry</a:t>
            </a:r>
            <a:endParaRPr lang="en-US" sz="2800" smtClean="0"/>
          </a:p>
          <a:p>
            <a:pPr lvl="1" eaLnBrk="1" hangingPunct="1">
              <a:lnSpc>
                <a:spcPct val="90000"/>
              </a:lnSpc>
              <a:defRPr/>
            </a:pPr>
            <a:r>
              <a:rPr lang="en-US" sz="2400" smtClean="0"/>
              <a:t>mass relationships between substances in a chemical reaction</a:t>
            </a:r>
          </a:p>
          <a:p>
            <a:pPr lvl="1" eaLnBrk="1" hangingPunct="1">
              <a:lnSpc>
                <a:spcPct val="90000"/>
              </a:lnSpc>
              <a:defRPr/>
            </a:pPr>
            <a:r>
              <a:rPr lang="en-US" sz="2400" smtClean="0"/>
              <a:t>based on the mole ratio</a:t>
            </a:r>
          </a:p>
          <a:p>
            <a:pPr eaLnBrk="1" hangingPunct="1">
              <a:lnSpc>
                <a:spcPct val="90000"/>
              </a:lnSpc>
              <a:spcBef>
                <a:spcPct val="100000"/>
              </a:spcBef>
              <a:defRPr/>
            </a:pPr>
            <a:r>
              <a:rPr lang="en-US" sz="2800" b="1" smtClean="0">
                <a:effectLst>
                  <a:outerShdw blurRad="38100" dist="38100" dir="2700000" algn="tl">
                    <a:srgbClr val="C0C0C0"/>
                  </a:outerShdw>
                </a:effectLst>
              </a:rPr>
              <a:t>Mole Ratio</a:t>
            </a:r>
            <a:endParaRPr lang="en-US" sz="2800" smtClean="0"/>
          </a:p>
          <a:p>
            <a:pPr lvl="1" eaLnBrk="1" hangingPunct="1">
              <a:lnSpc>
                <a:spcPct val="90000"/>
              </a:lnSpc>
              <a:defRPr/>
            </a:pPr>
            <a:r>
              <a:rPr lang="en-US" sz="2400" smtClean="0"/>
              <a:t>indicated by coefficients in a balanced equation</a:t>
            </a:r>
          </a:p>
        </p:txBody>
      </p:sp>
      <p:sp>
        <p:nvSpPr>
          <p:cNvPr id="324612" name="Rectangle 4"/>
          <p:cNvSpPr>
            <a:spLocks noChangeArrowheads="1"/>
          </p:cNvSpPr>
          <p:nvPr/>
        </p:nvSpPr>
        <p:spPr bwMode="auto">
          <a:xfrm>
            <a:off x="1473200" y="4962525"/>
            <a:ext cx="6469063" cy="914400"/>
          </a:xfrm>
          <a:prstGeom prst="rect">
            <a:avLst/>
          </a:prstGeom>
          <a:noFill/>
          <a:ln w="9525">
            <a:noFill/>
            <a:miter lim="800000"/>
            <a:headEnd/>
            <a:tailEnd/>
          </a:ln>
          <a:effectLst/>
        </p:spPr>
        <p:txBody>
          <a:bodyPr wrap="none">
            <a:spAutoFit/>
          </a:bodyPr>
          <a:lstStyle/>
          <a:p>
            <a:pPr eaLnBrk="0" hangingPunct="0">
              <a:defRPr/>
            </a:pPr>
            <a:r>
              <a:rPr lang="en-US" sz="5400" b="1">
                <a:solidFill>
                  <a:schemeClr val="accent2"/>
                </a:solidFill>
                <a:effectLst>
                  <a:outerShdw blurRad="38100" dist="38100" dir="2700000" algn="tl">
                    <a:srgbClr val="C0C0C0"/>
                  </a:outerShdw>
                </a:effectLst>
              </a:rPr>
              <a:t>2 Mg + O</a:t>
            </a:r>
            <a:r>
              <a:rPr lang="en-US" sz="5400" b="1" baseline="-25000">
                <a:solidFill>
                  <a:schemeClr val="accent2"/>
                </a:solidFill>
                <a:effectLst>
                  <a:outerShdw blurRad="38100" dist="38100" dir="2700000" algn="tl">
                    <a:srgbClr val="C0C0C0"/>
                  </a:outerShdw>
                </a:effectLst>
              </a:rPr>
              <a:t>2</a:t>
            </a:r>
            <a:r>
              <a:rPr lang="en-US" sz="5400" b="1">
                <a:solidFill>
                  <a:schemeClr val="accent2"/>
                </a:solidFill>
                <a:effectLst>
                  <a:outerShdw blurRad="38100" dist="38100" dir="2700000" algn="tl">
                    <a:srgbClr val="C0C0C0"/>
                  </a:outerShdw>
                </a:effectLst>
              </a:rPr>
              <a:t> </a:t>
            </a:r>
            <a:r>
              <a:rPr lang="en-US" sz="5400" b="1">
                <a:solidFill>
                  <a:schemeClr val="accent2"/>
                </a:solidFill>
                <a:effectLst>
                  <a:outerShdw blurRad="38100" dist="38100" dir="2700000" algn="tl">
                    <a:srgbClr val="C0C0C0"/>
                  </a:outerShdw>
                </a:effectLst>
                <a:sym typeface="Symbol" pitchFamily="18" charset="2"/>
              </a:rPr>
              <a:t> 2 MgO</a:t>
            </a:r>
          </a:p>
        </p:txBody>
      </p:sp>
      <p:sp>
        <p:nvSpPr>
          <p:cNvPr id="63492" name="Rectangle 5"/>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animEffect transition="in" filter="wipe(left)">
                                      <p:cBhvr>
                                        <p:cTn id="7" dur="500"/>
                                        <p:tgtEl>
                                          <p:spTgt spid="32461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4611">
                                            <p:txEl>
                                              <p:pRg st="1" end="1"/>
                                            </p:txEl>
                                          </p:spTgt>
                                        </p:tgtEl>
                                        <p:attrNameLst>
                                          <p:attrName>style.visibility</p:attrName>
                                        </p:attrNameLst>
                                      </p:cBhvr>
                                      <p:to>
                                        <p:strVal val="visible"/>
                                      </p:to>
                                    </p:set>
                                    <p:animEffect transition="in" filter="wipe(left)">
                                      <p:cBhvr>
                                        <p:cTn id="10" dur="500"/>
                                        <p:tgtEl>
                                          <p:spTgt spid="32461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24611">
                                            <p:txEl>
                                              <p:pRg st="2" end="2"/>
                                            </p:txEl>
                                          </p:spTgt>
                                        </p:tgtEl>
                                        <p:attrNameLst>
                                          <p:attrName>style.visibility</p:attrName>
                                        </p:attrNameLst>
                                      </p:cBhvr>
                                      <p:to>
                                        <p:strVal val="visible"/>
                                      </p:to>
                                    </p:set>
                                    <p:animEffect transition="in" filter="wipe(left)">
                                      <p:cBhvr>
                                        <p:cTn id="13" dur="500"/>
                                        <p:tgtEl>
                                          <p:spTgt spid="3246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24611">
                                            <p:txEl>
                                              <p:pRg st="3" end="3"/>
                                            </p:txEl>
                                          </p:spTgt>
                                        </p:tgtEl>
                                        <p:attrNameLst>
                                          <p:attrName>style.visibility</p:attrName>
                                        </p:attrNameLst>
                                      </p:cBhvr>
                                      <p:to>
                                        <p:strVal val="visible"/>
                                      </p:to>
                                    </p:set>
                                    <p:animEffect transition="in" filter="wipe(left)">
                                      <p:cBhvr>
                                        <p:cTn id="18" dur="500"/>
                                        <p:tgtEl>
                                          <p:spTgt spid="32461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24611">
                                            <p:txEl>
                                              <p:pRg st="4" end="4"/>
                                            </p:txEl>
                                          </p:spTgt>
                                        </p:tgtEl>
                                        <p:attrNameLst>
                                          <p:attrName>style.visibility</p:attrName>
                                        </p:attrNameLst>
                                      </p:cBhvr>
                                      <p:to>
                                        <p:strVal val="visible"/>
                                      </p:to>
                                    </p:set>
                                    <p:animEffect transition="in" filter="wipe(left)">
                                      <p:cBhvr>
                                        <p:cTn id="21" dur="500"/>
                                        <p:tgtEl>
                                          <p:spTgt spid="324611">
                                            <p:txEl>
                                              <p:pRg st="4" end="4"/>
                                            </p:txEl>
                                          </p:spTgt>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324612"/>
                                        </p:tgtEl>
                                        <p:attrNameLst>
                                          <p:attrName>style.visibility</p:attrName>
                                        </p:attrNameLst>
                                      </p:cBhvr>
                                      <p:to>
                                        <p:strVal val="visible"/>
                                      </p:to>
                                    </p:set>
                                    <p:animEffect transition="in" filter="dissolve">
                                      <p:cBhvr>
                                        <p:cTn id="25" dur="500"/>
                                        <p:tgtEl>
                                          <p:spTgt spid="324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autoUpdateAnimBg="0"/>
      <p:bldP spid="32461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smtClean="0"/>
              <a:t>Guiding Questions</a:t>
            </a:r>
          </a:p>
        </p:txBody>
      </p:sp>
      <p:sp>
        <p:nvSpPr>
          <p:cNvPr id="523267" name="Text Box 3"/>
          <p:cNvSpPr txBox="1">
            <a:spLocks noChangeArrowheads="1"/>
          </p:cNvSpPr>
          <p:nvPr/>
        </p:nvSpPr>
        <p:spPr bwMode="auto">
          <a:xfrm>
            <a:off x="796925" y="1752600"/>
            <a:ext cx="7878763" cy="4291013"/>
          </a:xfrm>
          <a:prstGeom prst="rect">
            <a:avLst/>
          </a:prstGeom>
          <a:noFill/>
          <a:ln w="9525">
            <a:noFill/>
            <a:miter lim="800000"/>
            <a:headEnd/>
            <a:tailEnd/>
          </a:ln>
        </p:spPr>
        <p:txBody>
          <a:bodyPr wrap="none">
            <a:spAutoFit/>
          </a:bodyPr>
          <a:lstStyle/>
          <a:p>
            <a:r>
              <a:rPr lang="en-US" sz="2400">
                <a:solidFill>
                  <a:schemeClr val="accent2"/>
                </a:solidFill>
              </a:rPr>
              <a:t>How are dosages determined? </a:t>
            </a:r>
          </a:p>
          <a:p>
            <a:endParaRPr lang="en-US" sz="2400">
              <a:solidFill>
                <a:schemeClr val="accent2"/>
              </a:solidFill>
            </a:endParaRPr>
          </a:p>
          <a:p>
            <a:endParaRPr lang="en-US" sz="2400">
              <a:solidFill>
                <a:schemeClr val="accent2"/>
              </a:solidFill>
            </a:endParaRPr>
          </a:p>
          <a:p>
            <a:r>
              <a:rPr lang="en-US" sz="2400">
                <a:solidFill>
                  <a:schemeClr val="accent2"/>
                </a:solidFill>
              </a:rPr>
              <a:t>How are toxins measured and controlled?</a:t>
            </a:r>
          </a:p>
          <a:p>
            <a:r>
              <a:rPr lang="en-US" sz="2400">
                <a:solidFill>
                  <a:schemeClr val="accent2"/>
                </a:solidFill>
              </a:rPr>
              <a:t> </a:t>
            </a:r>
          </a:p>
          <a:p>
            <a:endParaRPr lang="en-US" sz="2400">
              <a:solidFill>
                <a:schemeClr val="accent2"/>
              </a:solidFill>
            </a:endParaRPr>
          </a:p>
          <a:p>
            <a:endParaRPr lang="en-US" sz="2400">
              <a:solidFill>
                <a:schemeClr val="accent2"/>
              </a:solidFill>
            </a:endParaRPr>
          </a:p>
          <a:p>
            <a:endParaRPr lang="en-US" sz="2400">
              <a:solidFill>
                <a:schemeClr val="accent2"/>
              </a:solidFill>
            </a:endParaRPr>
          </a:p>
          <a:p>
            <a:endParaRPr lang="en-US" sz="1200">
              <a:solidFill>
                <a:schemeClr val="accent2"/>
              </a:solidFill>
            </a:endParaRPr>
          </a:p>
          <a:p>
            <a:r>
              <a:rPr lang="en-US" sz="2400">
                <a:solidFill>
                  <a:schemeClr val="accent2"/>
                </a:solidFill>
              </a:rPr>
              <a:t>Which is better: eating beans and rice at separate meals </a:t>
            </a:r>
          </a:p>
          <a:p>
            <a:r>
              <a:rPr lang="en-US" sz="2400">
                <a:solidFill>
                  <a:schemeClr val="accent2"/>
                </a:solidFill>
              </a:rPr>
              <a:t>or together?</a:t>
            </a:r>
            <a:r>
              <a:rPr lang="en-US">
                <a:solidFill>
                  <a:schemeClr val="accent2"/>
                </a:solidFill>
              </a:rPr>
              <a:t> </a:t>
            </a:r>
          </a:p>
          <a:p>
            <a:endParaRPr lang="en-US" sz="2400">
              <a:solidFill>
                <a:schemeClr val="accent2"/>
              </a:solidFill>
            </a:endParaRPr>
          </a:p>
        </p:txBody>
      </p:sp>
      <p:pic>
        <p:nvPicPr>
          <p:cNvPr id="523269" name="Picture 5" descr="capsules2"/>
          <p:cNvPicPr>
            <a:picLocks noChangeAspect="1" noChangeArrowheads="1"/>
          </p:cNvPicPr>
          <p:nvPr/>
        </p:nvPicPr>
        <p:blipFill>
          <a:blip r:embed="rId3"/>
          <a:srcRect/>
          <a:stretch>
            <a:fillRect/>
          </a:stretch>
        </p:blipFill>
        <p:spPr bwMode="auto">
          <a:xfrm>
            <a:off x="5407025" y="1465263"/>
            <a:ext cx="1581150" cy="1058862"/>
          </a:xfrm>
          <a:prstGeom prst="rect">
            <a:avLst/>
          </a:prstGeom>
          <a:noFill/>
          <a:ln w="9525">
            <a:noFill/>
            <a:miter lim="800000"/>
            <a:headEnd/>
            <a:tailEnd/>
          </a:ln>
        </p:spPr>
      </p:pic>
      <p:pic>
        <p:nvPicPr>
          <p:cNvPr id="523272" name="Picture 8" descr="snake"/>
          <p:cNvPicPr>
            <a:picLocks noChangeAspect="1" noChangeArrowheads="1"/>
          </p:cNvPicPr>
          <p:nvPr/>
        </p:nvPicPr>
        <p:blipFill>
          <a:blip r:embed="rId4"/>
          <a:srcRect/>
          <a:stretch>
            <a:fillRect/>
          </a:stretch>
        </p:blipFill>
        <p:spPr bwMode="auto">
          <a:xfrm>
            <a:off x="6835775" y="3486150"/>
            <a:ext cx="1508125" cy="1063625"/>
          </a:xfrm>
          <a:prstGeom prst="rect">
            <a:avLst/>
          </a:prstGeom>
          <a:noFill/>
          <a:ln w="9525">
            <a:noFill/>
            <a:miter lim="800000"/>
            <a:headEnd/>
            <a:tailEnd/>
          </a:ln>
        </p:spPr>
      </p:pic>
      <p:pic>
        <p:nvPicPr>
          <p:cNvPr id="523273" name="Picture 9" descr="fungi"/>
          <p:cNvPicPr>
            <a:picLocks noChangeAspect="1" noChangeArrowheads="1"/>
          </p:cNvPicPr>
          <p:nvPr/>
        </p:nvPicPr>
        <p:blipFill>
          <a:blip r:embed="rId5"/>
          <a:srcRect/>
          <a:stretch>
            <a:fillRect/>
          </a:stretch>
        </p:blipFill>
        <p:spPr bwMode="auto">
          <a:xfrm>
            <a:off x="5337175" y="3475038"/>
            <a:ext cx="1508125" cy="1074737"/>
          </a:xfrm>
          <a:prstGeom prst="rect">
            <a:avLst/>
          </a:prstGeom>
          <a:noFill/>
          <a:ln w="9525">
            <a:noFill/>
            <a:miter lim="800000"/>
            <a:headEnd/>
            <a:tailEnd/>
          </a:ln>
        </p:spPr>
      </p:pic>
      <p:pic>
        <p:nvPicPr>
          <p:cNvPr id="523274" name="Picture 10" descr="corn"/>
          <p:cNvPicPr>
            <a:picLocks noChangeAspect="1" noChangeArrowheads="1"/>
          </p:cNvPicPr>
          <p:nvPr/>
        </p:nvPicPr>
        <p:blipFill>
          <a:blip r:embed="rId6"/>
          <a:srcRect/>
          <a:stretch>
            <a:fillRect/>
          </a:stretch>
        </p:blipFill>
        <p:spPr bwMode="auto">
          <a:xfrm>
            <a:off x="3771900" y="3475038"/>
            <a:ext cx="1565275" cy="1074737"/>
          </a:xfrm>
          <a:prstGeom prst="rect">
            <a:avLst/>
          </a:prstGeom>
          <a:noFill/>
          <a:ln w="9525">
            <a:noFill/>
            <a:miter lim="800000"/>
            <a:headEnd/>
            <a:tailEnd/>
          </a:ln>
        </p:spPr>
      </p:pic>
      <p:pic>
        <p:nvPicPr>
          <p:cNvPr id="523275" name="Picture 11" descr="puffer fish"/>
          <p:cNvPicPr>
            <a:picLocks noChangeAspect="1" noChangeArrowheads="1"/>
          </p:cNvPicPr>
          <p:nvPr/>
        </p:nvPicPr>
        <p:blipFill>
          <a:blip r:embed="rId7"/>
          <a:srcRect/>
          <a:stretch>
            <a:fillRect/>
          </a:stretch>
        </p:blipFill>
        <p:spPr bwMode="auto">
          <a:xfrm>
            <a:off x="2297113" y="3475038"/>
            <a:ext cx="1474787" cy="1050925"/>
          </a:xfrm>
          <a:prstGeom prst="rect">
            <a:avLst/>
          </a:prstGeom>
          <a:noFill/>
          <a:ln w="9525">
            <a:noFill/>
            <a:miter lim="800000"/>
            <a:headEnd/>
            <a:tailEnd/>
          </a:ln>
        </p:spPr>
      </p:pic>
      <p:pic>
        <p:nvPicPr>
          <p:cNvPr id="523271" name="Picture 7" descr="bacteria"/>
          <p:cNvPicPr>
            <a:picLocks noChangeAspect="1" noChangeArrowheads="1"/>
          </p:cNvPicPr>
          <p:nvPr/>
        </p:nvPicPr>
        <p:blipFill>
          <a:blip r:embed="rId8"/>
          <a:srcRect/>
          <a:stretch>
            <a:fillRect/>
          </a:stretch>
        </p:blipFill>
        <p:spPr bwMode="auto">
          <a:xfrm>
            <a:off x="925513" y="3475038"/>
            <a:ext cx="1371600" cy="1063625"/>
          </a:xfrm>
          <a:prstGeom prst="rect">
            <a:avLst/>
          </a:prstGeom>
          <a:noFill/>
          <a:ln w="9525">
            <a:noFill/>
            <a:miter lim="800000"/>
            <a:headEnd/>
            <a:tailEnd/>
          </a:ln>
        </p:spPr>
      </p:pic>
      <p:pic>
        <p:nvPicPr>
          <p:cNvPr id="523277" name="Picture 13" descr="Red%20Beans%20and%20Rice"/>
          <p:cNvPicPr>
            <a:picLocks noChangeAspect="1" noChangeArrowheads="1"/>
          </p:cNvPicPr>
          <p:nvPr/>
        </p:nvPicPr>
        <p:blipFill>
          <a:blip r:embed="rId9"/>
          <a:srcRect/>
          <a:stretch>
            <a:fillRect/>
          </a:stretch>
        </p:blipFill>
        <p:spPr bwMode="auto">
          <a:xfrm>
            <a:off x="6419850" y="5424488"/>
            <a:ext cx="1644650" cy="1096962"/>
          </a:xfrm>
          <a:prstGeom prst="rect">
            <a:avLst/>
          </a:prstGeom>
          <a:noFill/>
          <a:ln w="9525">
            <a:noFill/>
            <a:miter lim="800000"/>
            <a:headEnd/>
            <a:tailEnd/>
          </a:ln>
        </p:spPr>
      </p:pic>
      <p:pic>
        <p:nvPicPr>
          <p:cNvPr id="523279" name="Picture 15" descr="baked-beans"/>
          <p:cNvPicPr>
            <a:picLocks noChangeAspect="1" noChangeArrowheads="1"/>
          </p:cNvPicPr>
          <p:nvPr/>
        </p:nvPicPr>
        <p:blipFill>
          <a:blip r:embed="rId10"/>
          <a:srcRect/>
          <a:stretch>
            <a:fillRect/>
          </a:stretch>
        </p:blipFill>
        <p:spPr bwMode="auto">
          <a:xfrm>
            <a:off x="3179763" y="5426075"/>
            <a:ext cx="1462087" cy="1098550"/>
          </a:xfrm>
          <a:prstGeom prst="rect">
            <a:avLst/>
          </a:prstGeom>
          <a:noFill/>
          <a:ln w="9525">
            <a:noFill/>
            <a:miter lim="800000"/>
            <a:headEnd/>
            <a:tailEnd/>
          </a:ln>
        </p:spPr>
      </p:pic>
      <p:pic>
        <p:nvPicPr>
          <p:cNvPr id="523281" name="Picture 17" descr="baked-rice"/>
          <p:cNvPicPr>
            <a:picLocks noChangeAspect="1" noChangeArrowheads="1"/>
          </p:cNvPicPr>
          <p:nvPr/>
        </p:nvPicPr>
        <p:blipFill>
          <a:blip r:embed="rId11"/>
          <a:srcRect t="9200"/>
          <a:stretch>
            <a:fillRect/>
          </a:stretch>
        </p:blipFill>
        <p:spPr bwMode="auto">
          <a:xfrm>
            <a:off x="4721225" y="5437188"/>
            <a:ext cx="1608138" cy="1095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23267">
                                            <p:txEl>
                                              <p:pRg st="0" end="0"/>
                                            </p:txEl>
                                          </p:spTgt>
                                        </p:tgtEl>
                                        <p:attrNameLst>
                                          <p:attrName>style.visibility</p:attrName>
                                        </p:attrNameLst>
                                      </p:cBhvr>
                                      <p:to>
                                        <p:strVal val="visible"/>
                                      </p:to>
                                    </p:set>
                                    <p:animEffect transition="in" filter="wipe(down)">
                                      <p:cBhvr>
                                        <p:cTn id="7" dur="500"/>
                                        <p:tgtEl>
                                          <p:spTgt spid="523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23269"/>
                                        </p:tgtEl>
                                        <p:attrNameLst>
                                          <p:attrName>style.visibility</p:attrName>
                                        </p:attrNameLst>
                                      </p:cBhvr>
                                      <p:to>
                                        <p:strVal val="visible"/>
                                      </p:to>
                                    </p:set>
                                    <p:animEffect transition="in" filter="dissolve">
                                      <p:cBhvr>
                                        <p:cTn id="12" dur="500"/>
                                        <p:tgtEl>
                                          <p:spTgt spid="5232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23267">
                                            <p:txEl>
                                              <p:pRg st="3" end="3"/>
                                            </p:txEl>
                                          </p:spTgt>
                                        </p:tgtEl>
                                        <p:attrNameLst>
                                          <p:attrName>style.visibility</p:attrName>
                                        </p:attrNameLst>
                                      </p:cBhvr>
                                      <p:to>
                                        <p:strVal val="visible"/>
                                      </p:to>
                                    </p:set>
                                    <p:animEffect transition="in" filter="wipe(down)">
                                      <p:cBhvr>
                                        <p:cTn id="17" dur="500"/>
                                        <p:tgtEl>
                                          <p:spTgt spid="523267">
                                            <p:txEl>
                                              <p:pRg st="3" end="3"/>
                                            </p:txEl>
                                          </p:spTgt>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23269"/>
                                        </p:tgtEl>
                                        <p:attrNameLst>
                                          <p:attrName>style.opacity</p:attrName>
                                        </p:attrNameLst>
                                      </p:cBhvr>
                                      <p:to>
                                        <p:strVal val="0.5"/>
                                      </p:to>
                                    </p:set>
                                    <p:animEffect filter="image" prLst="opacity: 0.5">
                                      <p:cBhvr rctx="IE">
                                        <p:cTn id="21" dur="indefinite"/>
                                        <p:tgtEl>
                                          <p:spTgt spid="52326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23271"/>
                                        </p:tgtEl>
                                        <p:attrNameLst>
                                          <p:attrName>style.visibility</p:attrName>
                                        </p:attrNameLst>
                                      </p:cBhvr>
                                      <p:to>
                                        <p:strVal val="visible"/>
                                      </p:to>
                                    </p:set>
                                    <p:animEffect transition="in" filter="dissolve">
                                      <p:cBhvr>
                                        <p:cTn id="26" dur="500"/>
                                        <p:tgtEl>
                                          <p:spTgt spid="523271"/>
                                        </p:tgtEl>
                                      </p:cBhvr>
                                    </p:animEffect>
                                  </p:childTnLst>
                                </p:cTn>
                              </p:par>
                            </p:childTnLst>
                          </p:cTn>
                        </p:par>
                        <p:par>
                          <p:cTn id="27" fill="hold">
                            <p:stCondLst>
                              <p:cond delay="500"/>
                            </p:stCondLst>
                            <p:childTnLst>
                              <p:par>
                                <p:cTn id="28" presetID="9" presetClass="entr" presetSubtype="0" fill="hold" nodeType="afterEffect">
                                  <p:stCondLst>
                                    <p:cond delay="0"/>
                                  </p:stCondLst>
                                  <p:childTnLst>
                                    <p:set>
                                      <p:cBhvr>
                                        <p:cTn id="29" dur="1" fill="hold">
                                          <p:stCondLst>
                                            <p:cond delay="0"/>
                                          </p:stCondLst>
                                        </p:cTn>
                                        <p:tgtEl>
                                          <p:spTgt spid="523275"/>
                                        </p:tgtEl>
                                        <p:attrNameLst>
                                          <p:attrName>style.visibility</p:attrName>
                                        </p:attrNameLst>
                                      </p:cBhvr>
                                      <p:to>
                                        <p:strVal val="visible"/>
                                      </p:to>
                                    </p:set>
                                    <p:animEffect transition="in" filter="dissolve">
                                      <p:cBhvr>
                                        <p:cTn id="30" dur="500"/>
                                        <p:tgtEl>
                                          <p:spTgt spid="523275"/>
                                        </p:tgtEl>
                                      </p:cBhvr>
                                    </p:animEffect>
                                  </p:childTnLst>
                                </p:cTn>
                              </p:par>
                            </p:childTnLst>
                          </p:cTn>
                        </p:par>
                        <p:par>
                          <p:cTn id="31" fill="hold">
                            <p:stCondLst>
                              <p:cond delay="1000"/>
                            </p:stCondLst>
                            <p:childTnLst>
                              <p:par>
                                <p:cTn id="32" presetID="9" presetClass="entr" presetSubtype="0" fill="hold" nodeType="afterEffect">
                                  <p:stCondLst>
                                    <p:cond delay="0"/>
                                  </p:stCondLst>
                                  <p:childTnLst>
                                    <p:set>
                                      <p:cBhvr>
                                        <p:cTn id="33" dur="1" fill="hold">
                                          <p:stCondLst>
                                            <p:cond delay="0"/>
                                          </p:stCondLst>
                                        </p:cTn>
                                        <p:tgtEl>
                                          <p:spTgt spid="523274"/>
                                        </p:tgtEl>
                                        <p:attrNameLst>
                                          <p:attrName>style.visibility</p:attrName>
                                        </p:attrNameLst>
                                      </p:cBhvr>
                                      <p:to>
                                        <p:strVal val="visible"/>
                                      </p:to>
                                    </p:set>
                                    <p:animEffect transition="in" filter="dissolve">
                                      <p:cBhvr>
                                        <p:cTn id="34" dur="500"/>
                                        <p:tgtEl>
                                          <p:spTgt spid="523274"/>
                                        </p:tgtEl>
                                      </p:cBhvr>
                                    </p:animEffect>
                                  </p:childTnLst>
                                </p:cTn>
                              </p:par>
                            </p:childTnLst>
                          </p:cTn>
                        </p:par>
                        <p:par>
                          <p:cTn id="35" fill="hold">
                            <p:stCondLst>
                              <p:cond delay="1500"/>
                            </p:stCondLst>
                            <p:childTnLst>
                              <p:par>
                                <p:cTn id="36" presetID="9" presetClass="entr" presetSubtype="0" fill="hold" nodeType="afterEffect">
                                  <p:stCondLst>
                                    <p:cond delay="0"/>
                                  </p:stCondLst>
                                  <p:childTnLst>
                                    <p:set>
                                      <p:cBhvr>
                                        <p:cTn id="37" dur="1" fill="hold">
                                          <p:stCondLst>
                                            <p:cond delay="0"/>
                                          </p:stCondLst>
                                        </p:cTn>
                                        <p:tgtEl>
                                          <p:spTgt spid="523273"/>
                                        </p:tgtEl>
                                        <p:attrNameLst>
                                          <p:attrName>style.visibility</p:attrName>
                                        </p:attrNameLst>
                                      </p:cBhvr>
                                      <p:to>
                                        <p:strVal val="visible"/>
                                      </p:to>
                                    </p:set>
                                    <p:animEffect transition="in" filter="dissolve">
                                      <p:cBhvr>
                                        <p:cTn id="38" dur="500"/>
                                        <p:tgtEl>
                                          <p:spTgt spid="523273"/>
                                        </p:tgtEl>
                                      </p:cBhvr>
                                    </p:animEffect>
                                  </p:childTnLst>
                                </p:cTn>
                              </p:par>
                            </p:childTnLst>
                          </p:cTn>
                        </p:par>
                        <p:par>
                          <p:cTn id="39" fill="hold">
                            <p:stCondLst>
                              <p:cond delay="2000"/>
                            </p:stCondLst>
                            <p:childTnLst>
                              <p:par>
                                <p:cTn id="40" presetID="9" presetClass="entr" presetSubtype="0" fill="hold" nodeType="afterEffect">
                                  <p:stCondLst>
                                    <p:cond delay="0"/>
                                  </p:stCondLst>
                                  <p:childTnLst>
                                    <p:set>
                                      <p:cBhvr>
                                        <p:cTn id="41" dur="1" fill="hold">
                                          <p:stCondLst>
                                            <p:cond delay="0"/>
                                          </p:stCondLst>
                                        </p:cTn>
                                        <p:tgtEl>
                                          <p:spTgt spid="523272"/>
                                        </p:tgtEl>
                                        <p:attrNameLst>
                                          <p:attrName>style.visibility</p:attrName>
                                        </p:attrNameLst>
                                      </p:cBhvr>
                                      <p:to>
                                        <p:strVal val="visible"/>
                                      </p:to>
                                    </p:set>
                                    <p:animEffect transition="in" filter="dissolve">
                                      <p:cBhvr>
                                        <p:cTn id="42" dur="500"/>
                                        <p:tgtEl>
                                          <p:spTgt spid="52327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23267">
                                            <p:txEl>
                                              <p:pRg st="9" end="9"/>
                                            </p:txEl>
                                          </p:spTgt>
                                        </p:tgtEl>
                                        <p:attrNameLst>
                                          <p:attrName>style.visibility</p:attrName>
                                        </p:attrNameLst>
                                      </p:cBhvr>
                                      <p:to>
                                        <p:strVal val="visible"/>
                                      </p:to>
                                    </p:set>
                                    <p:animEffect transition="in" filter="wipe(down)">
                                      <p:cBhvr>
                                        <p:cTn id="47" dur="500"/>
                                        <p:tgtEl>
                                          <p:spTgt spid="523267">
                                            <p:txEl>
                                              <p:pRg st="9" end="9"/>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523267">
                                            <p:txEl>
                                              <p:pRg st="10" end="10"/>
                                            </p:txEl>
                                          </p:spTgt>
                                        </p:tgtEl>
                                        <p:attrNameLst>
                                          <p:attrName>style.visibility</p:attrName>
                                        </p:attrNameLst>
                                      </p:cBhvr>
                                      <p:to>
                                        <p:strVal val="visible"/>
                                      </p:to>
                                    </p:set>
                                    <p:animEffect transition="in" filter="wipe(down)">
                                      <p:cBhvr>
                                        <p:cTn id="50" dur="500"/>
                                        <p:tgtEl>
                                          <p:spTgt spid="523267">
                                            <p:txEl>
                                              <p:pRg st="10" end="10"/>
                                            </p:txEl>
                                          </p:spTgt>
                                        </p:tgtEl>
                                      </p:cBhvr>
                                    </p:animEffect>
                                  </p:childTnLst>
                                </p:cTn>
                              </p:par>
                            </p:childTnLst>
                          </p:cTn>
                        </p:par>
                        <p:par>
                          <p:cTn id="51" fill="hold">
                            <p:stCondLst>
                              <p:cond delay="500"/>
                            </p:stCondLst>
                            <p:childTnLst>
                              <p:par>
                                <p:cTn id="52" presetID="9" presetClass="emph" presetSubtype="0" nodeType="afterEffect">
                                  <p:stCondLst>
                                    <p:cond delay="0"/>
                                  </p:stCondLst>
                                  <p:childTnLst>
                                    <p:set>
                                      <p:cBhvr rctx="PPT">
                                        <p:cTn id="53" dur="indefinite"/>
                                        <p:tgtEl>
                                          <p:spTgt spid="523271"/>
                                        </p:tgtEl>
                                        <p:attrNameLst>
                                          <p:attrName>style.opacity</p:attrName>
                                        </p:attrNameLst>
                                      </p:cBhvr>
                                      <p:to>
                                        <p:strVal val="0.5"/>
                                      </p:to>
                                    </p:set>
                                    <p:animEffect filter="image" prLst="opacity: 0.5">
                                      <p:cBhvr rctx="IE">
                                        <p:cTn id="54" dur="indefinite"/>
                                        <p:tgtEl>
                                          <p:spTgt spid="523271"/>
                                        </p:tgtEl>
                                      </p:cBhvr>
                                    </p:animEffect>
                                  </p:childTnLst>
                                </p:cTn>
                              </p:par>
                              <p:par>
                                <p:cTn id="55" presetID="9" presetClass="emph" presetSubtype="0" nodeType="withEffect">
                                  <p:stCondLst>
                                    <p:cond delay="0"/>
                                  </p:stCondLst>
                                  <p:childTnLst>
                                    <p:set>
                                      <p:cBhvr rctx="PPT">
                                        <p:cTn id="56" dur="indefinite"/>
                                        <p:tgtEl>
                                          <p:spTgt spid="523275"/>
                                        </p:tgtEl>
                                        <p:attrNameLst>
                                          <p:attrName>style.opacity</p:attrName>
                                        </p:attrNameLst>
                                      </p:cBhvr>
                                      <p:to>
                                        <p:strVal val="0.5"/>
                                      </p:to>
                                    </p:set>
                                    <p:animEffect filter="image" prLst="opacity: 0.5">
                                      <p:cBhvr rctx="IE">
                                        <p:cTn id="57" dur="indefinite"/>
                                        <p:tgtEl>
                                          <p:spTgt spid="523275"/>
                                        </p:tgtEl>
                                      </p:cBhvr>
                                    </p:animEffect>
                                  </p:childTnLst>
                                </p:cTn>
                              </p:par>
                              <p:par>
                                <p:cTn id="58" presetID="9" presetClass="emph" presetSubtype="0" nodeType="withEffect">
                                  <p:stCondLst>
                                    <p:cond delay="0"/>
                                  </p:stCondLst>
                                  <p:childTnLst>
                                    <p:set>
                                      <p:cBhvr rctx="PPT">
                                        <p:cTn id="59" dur="indefinite"/>
                                        <p:tgtEl>
                                          <p:spTgt spid="523274"/>
                                        </p:tgtEl>
                                        <p:attrNameLst>
                                          <p:attrName>style.opacity</p:attrName>
                                        </p:attrNameLst>
                                      </p:cBhvr>
                                      <p:to>
                                        <p:strVal val="0.5"/>
                                      </p:to>
                                    </p:set>
                                    <p:animEffect filter="image" prLst="opacity: 0.5">
                                      <p:cBhvr rctx="IE">
                                        <p:cTn id="60" dur="indefinite"/>
                                        <p:tgtEl>
                                          <p:spTgt spid="523274"/>
                                        </p:tgtEl>
                                      </p:cBhvr>
                                    </p:animEffect>
                                  </p:childTnLst>
                                </p:cTn>
                              </p:par>
                              <p:par>
                                <p:cTn id="61" presetID="9" presetClass="emph" presetSubtype="0" nodeType="withEffect">
                                  <p:stCondLst>
                                    <p:cond delay="0"/>
                                  </p:stCondLst>
                                  <p:childTnLst>
                                    <p:set>
                                      <p:cBhvr rctx="PPT">
                                        <p:cTn id="62" dur="indefinite"/>
                                        <p:tgtEl>
                                          <p:spTgt spid="523273"/>
                                        </p:tgtEl>
                                        <p:attrNameLst>
                                          <p:attrName>style.opacity</p:attrName>
                                        </p:attrNameLst>
                                      </p:cBhvr>
                                      <p:to>
                                        <p:strVal val="0.5"/>
                                      </p:to>
                                    </p:set>
                                    <p:animEffect filter="image" prLst="opacity: 0.5">
                                      <p:cBhvr rctx="IE">
                                        <p:cTn id="63" dur="indefinite"/>
                                        <p:tgtEl>
                                          <p:spTgt spid="523273"/>
                                        </p:tgtEl>
                                      </p:cBhvr>
                                    </p:animEffect>
                                  </p:childTnLst>
                                </p:cTn>
                              </p:par>
                              <p:par>
                                <p:cTn id="64" presetID="9" presetClass="emph" presetSubtype="0" nodeType="withEffect">
                                  <p:stCondLst>
                                    <p:cond delay="0"/>
                                  </p:stCondLst>
                                  <p:childTnLst>
                                    <p:set>
                                      <p:cBhvr rctx="PPT">
                                        <p:cTn id="65" dur="indefinite"/>
                                        <p:tgtEl>
                                          <p:spTgt spid="523272"/>
                                        </p:tgtEl>
                                        <p:attrNameLst>
                                          <p:attrName>style.opacity</p:attrName>
                                        </p:attrNameLst>
                                      </p:cBhvr>
                                      <p:to>
                                        <p:strVal val="0.5"/>
                                      </p:to>
                                    </p:set>
                                    <p:animEffect filter="image" prLst="opacity: 0.5">
                                      <p:cBhvr rctx="IE">
                                        <p:cTn id="66" dur="indefinite"/>
                                        <p:tgtEl>
                                          <p:spTgt spid="523272"/>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523279"/>
                                        </p:tgtEl>
                                        <p:attrNameLst>
                                          <p:attrName>style.visibility</p:attrName>
                                        </p:attrNameLst>
                                      </p:cBhvr>
                                      <p:to>
                                        <p:strVal val="visible"/>
                                      </p:to>
                                    </p:set>
                                    <p:animEffect transition="in" filter="dissolve">
                                      <p:cBhvr>
                                        <p:cTn id="71" dur="500"/>
                                        <p:tgtEl>
                                          <p:spTgt spid="523279"/>
                                        </p:tgtEl>
                                      </p:cBhvr>
                                    </p:animEffect>
                                  </p:childTnLst>
                                </p:cTn>
                              </p:par>
                            </p:childTnLst>
                          </p:cTn>
                        </p:par>
                        <p:par>
                          <p:cTn id="72" fill="hold">
                            <p:stCondLst>
                              <p:cond delay="500"/>
                            </p:stCondLst>
                            <p:childTnLst>
                              <p:par>
                                <p:cTn id="73" presetID="9" presetClass="entr" presetSubtype="0" fill="hold" nodeType="afterEffect">
                                  <p:stCondLst>
                                    <p:cond delay="0"/>
                                  </p:stCondLst>
                                  <p:childTnLst>
                                    <p:set>
                                      <p:cBhvr>
                                        <p:cTn id="74" dur="1" fill="hold">
                                          <p:stCondLst>
                                            <p:cond delay="0"/>
                                          </p:stCondLst>
                                        </p:cTn>
                                        <p:tgtEl>
                                          <p:spTgt spid="523281"/>
                                        </p:tgtEl>
                                        <p:attrNameLst>
                                          <p:attrName>style.visibility</p:attrName>
                                        </p:attrNameLst>
                                      </p:cBhvr>
                                      <p:to>
                                        <p:strVal val="visible"/>
                                      </p:to>
                                    </p:set>
                                    <p:animEffect transition="in" filter="dissolve">
                                      <p:cBhvr>
                                        <p:cTn id="75" dur="500"/>
                                        <p:tgtEl>
                                          <p:spTgt spid="523281"/>
                                        </p:tgtEl>
                                      </p:cBhvr>
                                    </p:animEffect>
                                  </p:childTnLst>
                                </p:cTn>
                              </p:par>
                            </p:childTnLst>
                          </p:cTn>
                        </p:par>
                        <p:par>
                          <p:cTn id="76" fill="hold">
                            <p:stCondLst>
                              <p:cond delay="1000"/>
                            </p:stCondLst>
                            <p:childTnLst>
                              <p:par>
                                <p:cTn id="77" presetID="9" presetClass="entr" presetSubtype="0" fill="hold" nodeType="afterEffect">
                                  <p:stCondLst>
                                    <p:cond delay="0"/>
                                  </p:stCondLst>
                                  <p:childTnLst>
                                    <p:set>
                                      <p:cBhvr>
                                        <p:cTn id="78" dur="1" fill="hold">
                                          <p:stCondLst>
                                            <p:cond delay="0"/>
                                          </p:stCondLst>
                                        </p:cTn>
                                        <p:tgtEl>
                                          <p:spTgt spid="523277"/>
                                        </p:tgtEl>
                                        <p:attrNameLst>
                                          <p:attrName>style.visibility</p:attrName>
                                        </p:attrNameLst>
                                      </p:cBhvr>
                                      <p:to>
                                        <p:strVal val="visible"/>
                                      </p:to>
                                    </p:set>
                                    <p:animEffect transition="in" filter="dissolve">
                                      <p:cBhvr>
                                        <p:cTn id="79" dur="500"/>
                                        <p:tgtEl>
                                          <p:spTgt spid="523277"/>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mph" presetSubtype="0" nodeType="clickEffect">
                                  <p:stCondLst>
                                    <p:cond delay="0"/>
                                  </p:stCondLst>
                                  <p:childTnLst>
                                    <p:set>
                                      <p:cBhvr rctx="PPT">
                                        <p:cTn id="83" dur="indefinite"/>
                                        <p:tgtEl>
                                          <p:spTgt spid="523279"/>
                                        </p:tgtEl>
                                        <p:attrNameLst>
                                          <p:attrName>style.opacity</p:attrName>
                                        </p:attrNameLst>
                                      </p:cBhvr>
                                      <p:to>
                                        <p:strVal val="0.5"/>
                                      </p:to>
                                    </p:set>
                                    <p:animEffect filter="image" prLst="opacity: 0.5">
                                      <p:cBhvr rctx="IE">
                                        <p:cTn id="84" dur="indefinite"/>
                                        <p:tgtEl>
                                          <p:spTgt spid="523279"/>
                                        </p:tgtEl>
                                      </p:cBhvr>
                                    </p:animEffect>
                                  </p:childTnLst>
                                </p:cTn>
                              </p:par>
                              <p:par>
                                <p:cTn id="85" presetID="9" presetClass="emph" presetSubtype="0" nodeType="withEffect">
                                  <p:stCondLst>
                                    <p:cond delay="0"/>
                                  </p:stCondLst>
                                  <p:childTnLst>
                                    <p:set>
                                      <p:cBhvr rctx="PPT">
                                        <p:cTn id="86" dur="indefinite"/>
                                        <p:tgtEl>
                                          <p:spTgt spid="523281"/>
                                        </p:tgtEl>
                                        <p:attrNameLst>
                                          <p:attrName>style.opacity</p:attrName>
                                        </p:attrNameLst>
                                      </p:cBhvr>
                                      <p:to>
                                        <p:strVal val="0.5"/>
                                      </p:to>
                                    </p:set>
                                    <p:animEffect filter="image" prLst="opacity: 0.5">
                                      <p:cBhvr rctx="IE">
                                        <p:cTn id="87" dur="indefinite"/>
                                        <p:tgtEl>
                                          <p:spTgt spid="523281"/>
                                        </p:tgtEl>
                                      </p:cBhvr>
                                    </p:animEffect>
                                  </p:childTnLst>
                                </p:cTn>
                              </p:par>
                              <p:par>
                                <p:cTn id="88" presetID="9" presetClass="emph" presetSubtype="0" nodeType="withEffect">
                                  <p:stCondLst>
                                    <p:cond delay="0"/>
                                  </p:stCondLst>
                                  <p:childTnLst>
                                    <p:set>
                                      <p:cBhvr rctx="PPT">
                                        <p:cTn id="89" dur="indefinite"/>
                                        <p:tgtEl>
                                          <p:spTgt spid="523277"/>
                                        </p:tgtEl>
                                        <p:attrNameLst>
                                          <p:attrName>style.opacity</p:attrName>
                                        </p:attrNameLst>
                                      </p:cBhvr>
                                      <p:to>
                                        <p:strVal val="0.5"/>
                                      </p:to>
                                    </p:set>
                                    <p:animEffect filter="image" prLst="opacity: 0.5">
                                      <p:cBhvr rctx="IE">
                                        <p:cTn id="90" dur="indefinite"/>
                                        <p:tgtEl>
                                          <p:spTgt spid="523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76200"/>
            <a:ext cx="8229600" cy="1143000"/>
          </a:xfrm>
        </p:spPr>
        <p:txBody>
          <a:bodyPr/>
          <a:lstStyle/>
          <a:p>
            <a:pPr eaLnBrk="1" hangingPunct="1"/>
            <a:r>
              <a:rPr lang="en-US" smtClean="0"/>
              <a:t>Stoichiometry Steps</a:t>
            </a:r>
          </a:p>
        </p:txBody>
      </p:sp>
      <p:sp>
        <p:nvSpPr>
          <p:cNvPr id="326659" name="Rectangle 3"/>
          <p:cNvSpPr>
            <a:spLocks noGrp="1" noChangeArrowheads="1"/>
          </p:cNvSpPr>
          <p:nvPr>
            <p:ph type="body" idx="1"/>
          </p:nvPr>
        </p:nvSpPr>
        <p:spPr>
          <a:xfrm>
            <a:off x="1249363" y="1270000"/>
            <a:ext cx="7696200" cy="914400"/>
          </a:xfrm>
        </p:spPr>
        <p:txBody>
          <a:bodyPr/>
          <a:lstStyle/>
          <a:p>
            <a:pPr eaLnBrk="1" hangingPunct="1">
              <a:lnSpc>
                <a:spcPct val="90000"/>
              </a:lnSpc>
              <a:buFontTx/>
              <a:buNone/>
              <a:tabLst>
                <a:tab pos="3717925" algn="l"/>
              </a:tabLst>
            </a:pPr>
            <a:r>
              <a:rPr lang="en-US" sz="2800" smtClean="0"/>
              <a:t>1. Write a balanced equation.</a:t>
            </a:r>
          </a:p>
          <a:p>
            <a:pPr eaLnBrk="1" hangingPunct="1">
              <a:lnSpc>
                <a:spcPct val="90000"/>
              </a:lnSpc>
              <a:buFontTx/>
              <a:buNone/>
              <a:tabLst>
                <a:tab pos="3717925" algn="l"/>
              </a:tabLst>
            </a:pPr>
            <a:r>
              <a:rPr lang="en-US" sz="2800" smtClean="0"/>
              <a:t>2. Identify known &amp; unknown.</a:t>
            </a:r>
          </a:p>
          <a:p>
            <a:pPr eaLnBrk="1" hangingPunct="1">
              <a:lnSpc>
                <a:spcPct val="90000"/>
              </a:lnSpc>
              <a:buFontTx/>
              <a:buNone/>
              <a:tabLst>
                <a:tab pos="3717925" algn="l"/>
              </a:tabLst>
            </a:pPr>
            <a:r>
              <a:rPr lang="en-US" sz="2800" smtClean="0"/>
              <a:t>3. Line up conversion factors.</a:t>
            </a:r>
          </a:p>
          <a:p>
            <a:pPr lvl="1" eaLnBrk="1" hangingPunct="1">
              <a:lnSpc>
                <a:spcPct val="90000"/>
              </a:lnSpc>
              <a:tabLst>
                <a:tab pos="3717925" algn="l"/>
              </a:tabLst>
            </a:pPr>
            <a:r>
              <a:rPr lang="en-US" sz="2400" smtClean="0"/>
              <a:t>Mole ratio - 	moles </a:t>
            </a:r>
            <a:r>
              <a:rPr lang="en-US" sz="2400" smtClean="0">
                <a:sym typeface="Symbol" pitchFamily="18" charset="2"/>
              </a:rPr>
              <a:t> moles</a:t>
            </a:r>
          </a:p>
          <a:p>
            <a:pPr lvl="1" eaLnBrk="1" hangingPunct="1">
              <a:lnSpc>
                <a:spcPct val="90000"/>
              </a:lnSpc>
              <a:tabLst>
                <a:tab pos="3717925" algn="l"/>
              </a:tabLst>
            </a:pPr>
            <a:r>
              <a:rPr lang="en-US" sz="2400" smtClean="0">
                <a:sym typeface="Symbol" pitchFamily="18" charset="2"/>
              </a:rPr>
              <a:t>Molar mass -	moles  grams</a:t>
            </a:r>
          </a:p>
          <a:p>
            <a:pPr lvl="1" eaLnBrk="1" hangingPunct="1">
              <a:lnSpc>
                <a:spcPct val="90000"/>
              </a:lnSpc>
              <a:tabLst>
                <a:tab pos="3717925" algn="l"/>
              </a:tabLst>
            </a:pPr>
            <a:r>
              <a:rPr lang="en-US" sz="2400" smtClean="0">
                <a:sym typeface="Symbol" pitchFamily="18" charset="2"/>
              </a:rPr>
              <a:t>Molarity - 	moles  liters soln</a:t>
            </a:r>
          </a:p>
          <a:p>
            <a:pPr lvl="1" eaLnBrk="1" hangingPunct="1">
              <a:lnSpc>
                <a:spcPct val="90000"/>
              </a:lnSpc>
              <a:tabLst>
                <a:tab pos="3717925" algn="l"/>
              </a:tabLst>
            </a:pPr>
            <a:r>
              <a:rPr lang="en-US" sz="2400" smtClean="0">
                <a:sym typeface="Symbol" pitchFamily="18" charset="2"/>
              </a:rPr>
              <a:t>Molar volume -	moles  liters gas</a:t>
            </a:r>
          </a:p>
        </p:txBody>
      </p:sp>
      <p:sp>
        <p:nvSpPr>
          <p:cNvPr id="326660" name="Text Box 4"/>
          <p:cNvSpPr txBox="1">
            <a:spLocks noChangeArrowheads="1"/>
          </p:cNvSpPr>
          <p:nvPr/>
        </p:nvSpPr>
        <p:spPr bwMode="auto">
          <a:xfrm>
            <a:off x="1903413" y="5319713"/>
            <a:ext cx="6951662" cy="549275"/>
          </a:xfrm>
          <a:prstGeom prst="rect">
            <a:avLst/>
          </a:prstGeom>
          <a:noFill/>
          <a:ln w="9525">
            <a:noFill/>
            <a:miter lim="800000"/>
            <a:headEnd/>
            <a:tailEnd/>
          </a:ln>
        </p:spPr>
        <p:txBody>
          <a:bodyPr wrap="none">
            <a:spAutoFit/>
          </a:bodyPr>
          <a:lstStyle/>
          <a:p>
            <a:pPr eaLnBrk="0" hangingPunct="0"/>
            <a:r>
              <a:rPr lang="en-US" sz="3000">
                <a:solidFill>
                  <a:schemeClr val="accent2"/>
                </a:solidFill>
              </a:rPr>
              <a:t>Core step in all stoichiometry problems!!</a:t>
            </a:r>
          </a:p>
        </p:txBody>
      </p:sp>
      <p:sp>
        <p:nvSpPr>
          <p:cNvPr id="326661" name="Rectangle 5"/>
          <p:cNvSpPr>
            <a:spLocks noChangeArrowheads="1"/>
          </p:cNvSpPr>
          <p:nvPr/>
        </p:nvSpPr>
        <p:spPr bwMode="auto">
          <a:xfrm>
            <a:off x="1247775" y="3108325"/>
            <a:ext cx="7696200" cy="625475"/>
          </a:xfrm>
          <a:prstGeom prst="rect">
            <a:avLst/>
          </a:prstGeom>
          <a:solidFill>
            <a:schemeClr val="accent1"/>
          </a:solidFill>
          <a:ln w="9525">
            <a:noFill/>
            <a:miter lim="800000"/>
            <a:headEnd/>
            <a:tailEnd/>
          </a:ln>
        </p:spPr>
        <p:txBody>
          <a:bodyPr/>
          <a:lstStyle/>
          <a:p>
            <a:pPr marL="742950" lvl="1" indent="-285750">
              <a:spcBef>
                <a:spcPct val="20000"/>
              </a:spcBef>
              <a:buClr>
                <a:schemeClr val="accent1"/>
              </a:buClr>
              <a:buFontTx/>
              <a:buChar char="–"/>
              <a:tabLst>
                <a:tab pos="3432175" algn="l"/>
              </a:tabLst>
            </a:pPr>
            <a:r>
              <a:rPr lang="en-US" sz="2400"/>
              <a:t>Mole ratio - 	moles </a:t>
            </a:r>
            <a:r>
              <a:rPr lang="en-US" sz="2400">
                <a:sym typeface="Symbol" pitchFamily="18" charset="2"/>
              </a:rPr>
              <a:t> moles</a:t>
            </a:r>
          </a:p>
        </p:txBody>
      </p:sp>
      <p:sp>
        <p:nvSpPr>
          <p:cNvPr id="326662" name="Rectangle 6"/>
          <p:cNvSpPr>
            <a:spLocks noChangeArrowheads="1"/>
          </p:cNvSpPr>
          <p:nvPr/>
        </p:nvSpPr>
        <p:spPr bwMode="auto">
          <a:xfrm>
            <a:off x="1249363" y="5837238"/>
            <a:ext cx="7696200" cy="654050"/>
          </a:xfrm>
          <a:prstGeom prst="rect">
            <a:avLst/>
          </a:prstGeom>
          <a:noFill/>
          <a:ln w="9525">
            <a:noFill/>
            <a:miter lim="800000"/>
            <a:headEnd/>
            <a:tailEnd/>
          </a:ln>
        </p:spPr>
        <p:txBody>
          <a:bodyPr/>
          <a:lstStyle/>
          <a:p>
            <a:pPr marL="342900" indent="-342900"/>
            <a:r>
              <a:rPr lang="en-US" sz="2800"/>
              <a:t>4. Check answer.</a:t>
            </a:r>
          </a:p>
        </p:txBody>
      </p:sp>
      <p:sp>
        <p:nvSpPr>
          <p:cNvPr id="326663" name="Freeform 7"/>
          <p:cNvSpPr>
            <a:spLocks/>
          </p:cNvSpPr>
          <p:nvPr/>
        </p:nvSpPr>
        <p:spPr bwMode="auto">
          <a:xfrm>
            <a:off x="1219200" y="3371850"/>
            <a:ext cx="646113" cy="2257425"/>
          </a:xfrm>
          <a:custGeom>
            <a:avLst/>
            <a:gdLst>
              <a:gd name="T0" fmla="*/ 2147483647 w 407"/>
              <a:gd name="T1" fmla="*/ 0 h 1233"/>
              <a:gd name="T2" fmla="*/ 2147483647 w 407"/>
              <a:gd name="T3" fmla="*/ 2147483647 h 1233"/>
              <a:gd name="T4" fmla="*/ 2147483647 w 407"/>
              <a:gd name="T5" fmla="*/ 2147483647 h 1233"/>
              <a:gd name="T6" fmla="*/ 2147483647 w 407"/>
              <a:gd name="T7" fmla="*/ 2147483647 h 1233"/>
              <a:gd name="T8" fmla="*/ 2147483647 w 407"/>
              <a:gd name="T9" fmla="*/ 2147483647 h 1233"/>
              <a:gd name="T10" fmla="*/ 0 60000 65536"/>
              <a:gd name="T11" fmla="*/ 0 60000 65536"/>
              <a:gd name="T12" fmla="*/ 0 60000 65536"/>
              <a:gd name="T13" fmla="*/ 0 60000 65536"/>
              <a:gd name="T14" fmla="*/ 0 60000 65536"/>
              <a:gd name="T15" fmla="*/ 0 w 407"/>
              <a:gd name="T16" fmla="*/ 0 h 1233"/>
              <a:gd name="T17" fmla="*/ 407 w 407"/>
              <a:gd name="T18" fmla="*/ 1233 h 1233"/>
            </a:gdLst>
            <a:ahLst/>
            <a:cxnLst>
              <a:cxn ang="T10">
                <a:pos x="T0" y="T1"/>
              </a:cxn>
              <a:cxn ang="T11">
                <a:pos x="T2" y="T3"/>
              </a:cxn>
              <a:cxn ang="T12">
                <a:pos x="T4" y="T5"/>
              </a:cxn>
              <a:cxn ang="T13">
                <a:pos x="T6" y="T7"/>
              </a:cxn>
              <a:cxn ang="T14">
                <a:pos x="T8" y="T9"/>
              </a:cxn>
            </a:cxnLst>
            <a:rect l="T15" t="T16" r="T17" b="T18"/>
            <a:pathLst>
              <a:path w="407" h="1233">
                <a:moveTo>
                  <a:pt x="290" y="0"/>
                </a:moveTo>
                <a:cubicBezTo>
                  <a:pt x="258" y="44"/>
                  <a:pt x="147" y="151"/>
                  <a:pt x="101" y="263"/>
                </a:cubicBezTo>
                <a:cubicBezTo>
                  <a:pt x="55" y="375"/>
                  <a:pt x="0" y="548"/>
                  <a:pt x="11" y="674"/>
                </a:cubicBezTo>
                <a:cubicBezTo>
                  <a:pt x="22" y="800"/>
                  <a:pt x="101" y="926"/>
                  <a:pt x="167" y="1019"/>
                </a:cubicBezTo>
                <a:cubicBezTo>
                  <a:pt x="233" y="1112"/>
                  <a:pt x="357" y="1189"/>
                  <a:pt x="407" y="1233"/>
                </a:cubicBezTo>
              </a:path>
            </a:pathLst>
          </a:custGeom>
          <a:noFill/>
          <a:ln w="38100">
            <a:solidFill>
              <a:schemeClr val="accent2"/>
            </a:solidFill>
            <a:round/>
            <a:headEnd type="stealth" w="lg" len="lg"/>
            <a:tailEnd/>
          </a:ln>
        </p:spPr>
        <p:txBody>
          <a:bodyPr wrap="none" anchor="ctr"/>
          <a:lstStyle/>
          <a:p>
            <a:endParaRPr lang="en-US"/>
          </a:p>
        </p:txBody>
      </p:sp>
      <p:sp>
        <p:nvSpPr>
          <p:cNvPr id="2057" name="Rectangle 8"/>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graphicFrame>
        <p:nvGraphicFramePr>
          <p:cNvPr id="2050" name="Object 9"/>
          <p:cNvGraphicFramePr>
            <a:graphicFrameLocks noChangeAspect="1"/>
          </p:cNvGraphicFramePr>
          <p:nvPr/>
        </p:nvGraphicFramePr>
        <p:xfrm>
          <a:off x="6705600" y="381000"/>
          <a:ext cx="2044700" cy="2057400"/>
        </p:xfrm>
        <a:graphic>
          <a:graphicData uri="http://schemas.openxmlformats.org/presentationml/2006/ole">
            <p:oleObj spid="_x0000_s2050" name="Clip" r:id="rId4" imgW="1746360" imgH="175716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6659">
                                            <p:txEl>
                                              <p:pRg st="0" end="0"/>
                                            </p:txEl>
                                          </p:spTgt>
                                        </p:tgtEl>
                                        <p:attrNameLst>
                                          <p:attrName>style.visibility</p:attrName>
                                        </p:attrNameLst>
                                      </p:cBhvr>
                                      <p:to>
                                        <p:strVal val="visible"/>
                                      </p:to>
                                    </p:set>
                                    <p:animEffect transition="in" filter="wipe(left)">
                                      <p:cBhvr>
                                        <p:cTn id="7" dur="500"/>
                                        <p:tgtEl>
                                          <p:spTgt spid="326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6659">
                                            <p:txEl>
                                              <p:pRg st="1" end="1"/>
                                            </p:txEl>
                                          </p:spTgt>
                                        </p:tgtEl>
                                        <p:attrNameLst>
                                          <p:attrName>style.visibility</p:attrName>
                                        </p:attrNameLst>
                                      </p:cBhvr>
                                      <p:to>
                                        <p:strVal val="visible"/>
                                      </p:to>
                                    </p:set>
                                    <p:animEffect transition="in" filter="wipe(left)">
                                      <p:cBhvr>
                                        <p:cTn id="12" dur="500"/>
                                        <p:tgtEl>
                                          <p:spTgt spid="326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6659">
                                            <p:txEl>
                                              <p:pRg st="2" end="2"/>
                                            </p:txEl>
                                          </p:spTgt>
                                        </p:tgtEl>
                                        <p:attrNameLst>
                                          <p:attrName>style.visibility</p:attrName>
                                        </p:attrNameLst>
                                      </p:cBhvr>
                                      <p:to>
                                        <p:strVal val="visible"/>
                                      </p:to>
                                    </p:set>
                                    <p:animEffect transition="in" filter="wipe(left)">
                                      <p:cBhvr>
                                        <p:cTn id="17" dur="500"/>
                                        <p:tgtEl>
                                          <p:spTgt spid="326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6659">
                                            <p:txEl>
                                              <p:pRg st="3" end="3"/>
                                            </p:txEl>
                                          </p:spTgt>
                                        </p:tgtEl>
                                        <p:attrNameLst>
                                          <p:attrName>style.visibility</p:attrName>
                                        </p:attrNameLst>
                                      </p:cBhvr>
                                      <p:to>
                                        <p:strVal val="visible"/>
                                      </p:to>
                                    </p:set>
                                    <p:animEffect transition="in" filter="wipe(left)">
                                      <p:cBhvr>
                                        <p:cTn id="22" dur="500"/>
                                        <p:tgtEl>
                                          <p:spTgt spid="3266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6659">
                                            <p:txEl>
                                              <p:pRg st="4" end="4"/>
                                            </p:txEl>
                                          </p:spTgt>
                                        </p:tgtEl>
                                        <p:attrNameLst>
                                          <p:attrName>style.visibility</p:attrName>
                                        </p:attrNameLst>
                                      </p:cBhvr>
                                      <p:to>
                                        <p:strVal val="visible"/>
                                      </p:to>
                                    </p:set>
                                    <p:animEffect transition="in" filter="wipe(left)">
                                      <p:cBhvr>
                                        <p:cTn id="27" dur="500"/>
                                        <p:tgtEl>
                                          <p:spTgt spid="3266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6659">
                                            <p:txEl>
                                              <p:pRg st="5" end="5"/>
                                            </p:txEl>
                                          </p:spTgt>
                                        </p:tgtEl>
                                        <p:attrNameLst>
                                          <p:attrName>style.visibility</p:attrName>
                                        </p:attrNameLst>
                                      </p:cBhvr>
                                      <p:to>
                                        <p:strVal val="visible"/>
                                      </p:to>
                                    </p:set>
                                    <p:animEffect transition="in" filter="wipe(left)">
                                      <p:cBhvr>
                                        <p:cTn id="32" dur="500"/>
                                        <p:tgtEl>
                                          <p:spTgt spid="3266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6659">
                                            <p:txEl>
                                              <p:pRg st="6" end="6"/>
                                            </p:txEl>
                                          </p:spTgt>
                                        </p:tgtEl>
                                        <p:attrNameLst>
                                          <p:attrName>style.visibility</p:attrName>
                                        </p:attrNameLst>
                                      </p:cBhvr>
                                      <p:to>
                                        <p:strVal val="visible"/>
                                      </p:to>
                                    </p:set>
                                    <p:animEffect transition="in" filter="wipe(left)">
                                      <p:cBhvr>
                                        <p:cTn id="37" dur="500"/>
                                        <p:tgtEl>
                                          <p:spTgt spid="3266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26660"/>
                                        </p:tgtEl>
                                        <p:attrNameLst>
                                          <p:attrName>style.visibility</p:attrName>
                                        </p:attrNameLst>
                                      </p:cBhvr>
                                      <p:to>
                                        <p:strVal val="visible"/>
                                      </p:to>
                                    </p:set>
                                    <p:animEffect transition="in" filter="wipe(left)">
                                      <p:cBhvr>
                                        <p:cTn id="42" dur="500"/>
                                        <p:tgtEl>
                                          <p:spTgt spid="326660"/>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326663"/>
                                        </p:tgtEl>
                                        <p:attrNameLst>
                                          <p:attrName>style.visibility</p:attrName>
                                        </p:attrNameLst>
                                      </p:cBhvr>
                                      <p:to>
                                        <p:strVal val="visible"/>
                                      </p:to>
                                    </p:set>
                                    <p:animEffect transition="in" filter="wipe(down)">
                                      <p:cBhvr>
                                        <p:cTn id="46" dur="500"/>
                                        <p:tgtEl>
                                          <p:spTgt spid="326663"/>
                                        </p:tgtEl>
                                      </p:cBhvr>
                                    </p:animEffec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499"/>
                                          </p:stCondLst>
                                        </p:cTn>
                                        <p:tgtEl>
                                          <p:spTgt spid="32666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26662"/>
                                        </p:tgtEl>
                                        <p:attrNameLst>
                                          <p:attrName>style.visibility</p:attrName>
                                        </p:attrNameLst>
                                      </p:cBhvr>
                                      <p:to>
                                        <p:strVal val="visible"/>
                                      </p:to>
                                    </p:set>
                                    <p:animEffect transition="in" filter="wipe(left)">
                                      <p:cBhvr>
                                        <p:cTn id="54" dur="500"/>
                                        <p:tgtEl>
                                          <p:spTgt spid="326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bldLvl="2" autoUpdateAnimBg="0"/>
      <p:bldP spid="326660" grpId="0" autoUpdateAnimBg="0"/>
      <p:bldP spid="326661" grpId="0" animBg="1" autoUpdateAnimBg="0"/>
      <p:bldP spid="326662" grpId="0" autoUpdateAnimBg="0"/>
      <p:bldP spid="3266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AutoShape 2"/>
          <p:cNvSpPr>
            <a:spLocks noChangeArrowheads="1"/>
          </p:cNvSpPr>
          <p:nvPr/>
        </p:nvSpPr>
        <p:spPr bwMode="auto">
          <a:xfrm>
            <a:off x="1163638" y="1122363"/>
            <a:ext cx="7780337" cy="3605212"/>
          </a:xfrm>
          <a:prstGeom prst="star24">
            <a:avLst>
              <a:gd name="adj" fmla="val 45491"/>
            </a:avLst>
          </a:prstGeom>
          <a:solidFill>
            <a:srgbClr val="3366FF"/>
          </a:solidFill>
          <a:ln w="28575">
            <a:solidFill>
              <a:srgbClr val="808080"/>
            </a:solidFill>
            <a:miter lim="800000"/>
            <a:headEnd/>
            <a:tailEnd/>
          </a:ln>
        </p:spPr>
        <p:txBody>
          <a:bodyPr wrap="none" anchor="ctr"/>
          <a:lstStyle/>
          <a:p>
            <a:pPr algn="ctr" eaLnBrk="0" hangingPunct="0"/>
            <a:r>
              <a:rPr lang="en-US" sz="4800">
                <a:solidFill>
                  <a:schemeClr val="bg1"/>
                </a:solidFill>
                <a:latin typeface="DomCasual BT"/>
              </a:rPr>
              <a:t>1 mol of a gas=22.4 L</a:t>
            </a:r>
          </a:p>
          <a:p>
            <a:pPr algn="ctr" eaLnBrk="0" hangingPunct="0"/>
            <a:r>
              <a:rPr lang="en-US" sz="4800">
                <a:solidFill>
                  <a:schemeClr val="bg1"/>
                </a:solidFill>
                <a:latin typeface="DomCasual BT"/>
              </a:rPr>
              <a:t>at STP</a:t>
            </a:r>
          </a:p>
        </p:txBody>
      </p:sp>
      <p:sp>
        <p:nvSpPr>
          <p:cNvPr id="68610" name="Rectangle 3"/>
          <p:cNvSpPr>
            <a:spLocks noGrp="1" noChangeArrowheads="1"/>
          </p:cNvSpPr>
          <p:nvPr>
            <p:ph type="title"/>
          </p:nvPr>
        </p:nvSpPr>
        <p:spPr/>
        <p:txBody>
          <a:bodyPr/>
          <a:lstStyle/>
          <a:p>
            <a:pPr eaLnBrk="1" hangingPunct="1"/>
            <a:r>
              <a:rPr lang="en-US" smtClean="0"/>
              <a:t>Molar Volume at STP</a:t>
            </a:r>
          </a:p>
        </p:txBody>
      </p:sp>
      <p:grpSp>
        <p:nvGrpSpPr>
          <p:cNvPr id="2" name="Group 4"/>
          <p:cNvGrpSpPr>
            <a:grpSpLocks/>
          </p:cNvGrpSpPr>
          <p:nvPr/>
        </p:nvGrpSpPr>
        <p:grpSpPr bwMode="auto">
          <a:xfrm>
            <a:off x="2219325" y="3859213"/>
            <a:ext cx="6400800" cy="2359025"/>
            <a:chOff x="1352" y="2578"/>
            <a:chExt cx="4032" cy="1486"/>
          </a:xfrm>
        </p:grpSpPr>
        <p:sp>
          <p:nvSpPr>
            <p:cNvPr id="68613" name="Rectangle 5"/>
            <p:cNvSpPr>
              <a:spLocks noChangeArrowheads="1"/>
            </p:cNvSpPr>
            <p:nvPr/>
          </p:nvSpPr>
          <p:spPr bwMode="auto">
            <a:xfrm>
              <a:off x="1352" y="3336"/>
              <a:ext cx="4032" cy="728"/>
            </a:xfrm>
            <a:prstGeom prst="rect">
              <a:avLst/>
            </a:prstGeom>
            <a:solidFill>
              <a:srgbClr val="3366FF">
                <a:alpha val="43137"/>
              </a:srgbClr>
            </a:solidFill>
            <a:ln w="28575">
              <a:solidFill>
                <a:srgbClr val="000000"/>
              </a:solidFill>
              <a:miter lim="800000"/>
              <a:headEnd/>
              <a:tailEnd/>
            </a:ln>
          </p:spPr>
          <p:txBody>
            <a:bodyPr wrap="none" anchor="ctr"/>
            <a:lstStyle/>
            <a:p>
              <a:pPr algn="ctr" eaLnBrk="0" hangingPunct="0"/>
              <a:r>
                <a:rPr lang="en-US" sz="3600" b="1">
                  <a:solidFill>
                    <a:srgbClr val="000000"/>
                  </a:solidFill>
                  <a:latin typeface="Comic Sans MS" pitchFamily="66" charset="0"/>
                </a:rPr>
                <a:t>S</a:t>
              </a:r>
              <a:r>
                <a:rPr lang="en-US" sz="2800">
                  <a:solidFill>
                    <a:srgbClr val="000000"/>
                  </a:solidFill>
                  <a:latin typeface="Comic Sans MS" pitchFamily="66" charset="0"/>
                </a:rPr>
                <a:t>tandard</a:t>
              </a:r>
              <a:r>
                <a:rPr lang="en-US" sz="2800" b="1">
                  <a:solidFill>
                    <a:srgbClr val="000000"/>
                  </a:solidFill>
                  <a:latin typeface="Comic Sans MS" pitchFamily="66" charset="0"/>
                </a:rPr>
                <a:t> </a:t>
              </a:r>
              <a:r>
                <a:rPr lang="en-US" sz="3600" b="1">
                  <a:solidFill>
                    <a:srgbClr val="000000"/>
                  </a:solidFill>
                  <a:latin typeface="Comic Sans MS" pitchFamily="66" charset="0"/>
                </a:rPr>
                <a:t>T</a:t>
              </a:r>
              <a:r>
                <a:rPr lang="en-US" sz="2800">
                  <a:solidFill>
                    <a:srgbClr val="000000"/>
                  </a:solidFill>
                  <a:latin typeface="Comic Sans MS" pitchFamily="66" charset="0"/>
                </a:rPr>
                <a:t>emperature</a:t>
              </a:r>
              <a:r>
                <a:rPr lang="en-US" sz="2800" b="1">
                  <a:solidFill>
                    <a:srgbClr val="000000"/>
                  </a:solidFill>
                  <a:latin typeface="Comic Sans MS" pitchFamily="66" charset="0"/>
                </a:rPr>
                <a:t> </a:t>
              </a:r>
              <a:r>
                <a:rPr lang="en-US" sz="2800">
                  <a:solidFill>
                    <a:srgbClr val="000000"/>
                  </a:solidFill>
                  <a:latin typeface="Comic Sans MS" pitchFamily="66" charset="0"/>
                </a:rPr>
                <a:t>&amp;</a:t>
              </a:r>
              <a:r>
                <a:rPr lang="en-US" sz="2800" b="1">
                  <a:solidFill>
                    <a:srgbClr val="000000"/>
                  </a:solidFill>
                  <a:latin typeface="Comic Sans MS" pitchFamily="66" charset="0"/>
                </a:rPr>
                <a:t> </a:t>
              </a:r>
              <a:r>
                <a:rPr lang="en-US" sz="3600" b="1">
                  <a:solidFill>
                    <a:srgbClr val="000000"/>
                  </a:solidFill>
                  <a:latin typeface="Comic Sans MS" pitchFamily="66" charset="0"/>
                </a:rPr>
                <a:t>P</a:t>
              </a:r>
              <a:r>
                <a:rPr lang="en-US" sz="2800">
                  <a:solidFill>
                    <a:srgbClr val="000000"/>
                  </a:solidFill>
                  <a:latin typeface="Comic Sans MS" pitchFamily="66" charset="0"/>
                </a:rPr>
                <a:t>ressure</a:t>
              </a:r>
              <a:endParaRPr lang="en-US" sz="2800" b="1">
                <a:solidFill>
                  <a:srgbClr val="000000"/>
                </a:solidFill>
                <a:latin typeface="Comic Sans MS" pitchFamily="66" charset="0"/>
              </a:endParaRPr>
            </a:p>
            <a:p>
              <a:pPr algn="ctr" eaLnBrk="0" hangingPunct="0"/>
              <a:r>
                <a:rPr lang="en-US" sz="2800">
                  <a:solidFill>
                    <a:srgbClr val="000000"/>
                  </a:solidFill>
                  <a:latin typeface="Comic Sans MS" pitchFamily="66" charset="0"/>
                </a:rPr>
                <a:t>0°C   and   1 atm</a:t>
              </a:r>
            </a:p>
          </p:txBody>
        </p:sp>
        <p:sp>
          <p:nvSpPr>
            <p:cNvPr id="68614" name="AutoShape 6"/>
            <p:cNvSpPr>
              <a:spLocks noChangeArrowheads="1"/>
            </p:cNvSpPr>
            <p:nvPr/>
          </p:nvSpPr>
          <p:spPr bwMode="auto">
            <a:xfrm>
              <a:off x="1385" y="2578"/>
              <a:ext cx="3966" cy="744"/>
            </a:xfrm>
            <a:prstGeom prst="triangle">
              <a:avLst>
                <a:gd name="adj" fmla="val 50000"/>
              </a:avLst>
            </a:prstGeom>
            <a:gradFill rotWithShape="1">
              <a:gsLst>
                <a:gs pos="0">
                  <a:srgbClr val="565D76"/>
                </a:gs>
                <a:gs pos="100000">
                  <a:srgbClr val="B9CAFF"/>
                </a:gs>
              </a:gsLst>
              <a:lin ang="5400000" scaled="1"/>
            </a:gradFill>
            <a:ln w="28575">
              <a:noFill/>
              <a:miter lim="800000"/>
              <a:headEnd/>
              <a:tailEnd/>
            </a:ln>
          </p:spPr>
          <p:txBody>
            <a:bodyPr wrap="none" anchor="ctr"/>
            <a:lstStyle/>
            <a:p>
              <a:pPr algn="ctr" eaLnBrk="0" hangingPunct="0"/>
              <a:r>
                <a:rPr lang="en-US" sz="2400">
                  <a:latin typeface="Times New Roman" pitchFamily="18" charset="0"/>
                </a:rPr>
                <a:t> </a:t>
              </a:r>
            </a:p>
          </p:txBody>
        </p:sp>
      </p:grpSp>
      <p:sp>
        <p:nvSpPr>
          <p:cNvPr id="68612" name="Rectangle 7"/>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457200" y="0"/>
            <a:ext cx="8229600" cy="1143000"/>
          </a:xfrm>
        </p:spPr>
        <p:txBody>
          <a:bodyPr/>
          <a:lstStyle/>
          <a:p>
            <a:pPr eaLnBrk="1" hangingPunct="1"/>
            <a:r>
              <a:rPr lang="en-US" sz="4000" smtClean="0"/>
              <a:t>Molar Volume at STP</a:t>
            </a:r>
          </a:p>
        </p:txBody>
      </p:sp>
      <p:sp>
        <p:nvSpPr>
          <p:cNvPr id="330755" name="Rectangle 3"/>
          <p:cNvSpPr>
            <a:spLocks noChangeArrowheads="1"/>
          </p:cNvSpPr>
          <p:nvPr/>
        </p:nvSpPr>
        <p:spPr bwMode="auto">
          <a:xfrm>
            <a:off x="1676400" y="3563938"/>
            <a:ext cx="2012950" cy="811212"/>
          </a:xfrm>
          <a:prstGeom prst="rect">
            <a:avLst/>
          </a:prstGeom>
          <a:noFill/>
          <a:ln w="9525">
            <a:noFill/>
            <a:miter lim="800000"/>
            <a:headEnd/>
            <a:tailEnd/>
          </a:ln>
        </p:spPr>
        <p:txBody>
          <a:bodyPr lIns="12700" tIns="12700" rIns="12700" bIns="12700"/>
          <a:lstStyle/>
          <a:p>
            <a:pPr algn="ctr" eaLnBrk="0" hangingPunct="0"/>
            <a:r>
              <a:rPr lang="en-US" sz="1800" b="1">
                <a:solidFill>
                  <a:schemeClr val="accent2"/>
                </a:solidFill>
              </a:rPr>
              <a:t>Molar Mass</a:t>
            </a:r>
          </a:p>
          <a:p>
            <a:pPr algn="ctr" eaLnBrk="0" hangingPunct="0"/>
            <a:r>
              <a:rPr lang="en-US" sz="1600" b="1">
                <a:solidFill>
                  <a:schemeClr val="accent2"/>
                </a:solidFill>
              </a:rPr>
              <a:t>(</a:t>
            </a:r>
            <a:r>
              <a:rPr lang="en-US" sz="1600" b="1" i="1">
                <a:solidFill>
                  <a:schemeClr val="accent2"/>
                </a:solidFill>
              </a:rPr>
              <a:t>g/mol</a:t>
            </a:r>
            <a:r>
              <a:rPr lang="en-US" sz="1600" b="1">
                <a:solidFill>
                  <a:schemeClr val="accent2"/>
                </a:solidFill>
              </a:rPr>
              <a:t>)</a:t>
            </a:r>
          </a:p>
        </p:txBody>
      </p:sp>
      <p:sp>
        <p:nvSpPr>
          <p:cNvPr id="330756" name="Rectangle 4"/>
          <p:cNvSpPr>
            <a:spLocks noChangeArrowheads="1"/>
          </p:cNvSpPr>
          <p:nvPr/>
        </p:nvSpPr>
        <p:spPr bwMode="auto">
          <a:xfrm>
            <a:off x="4495800" y="3563938"/>
            <a:ext cx="2828925" cy="639762"/>
          </a:xfrm>
          <a:prstGeom prst="rect">
            <a:avLst/>
          </a:prstGeom>
          <a:noFill/>
          <a:ln w="9525">
            <a:noFill/>
            <a:miter lim="800000"/>
            <a:headEnd/>
            <a:tailEnd/>
          </a:ln>
        </p:spPr>
        <p:txBody>
          <a:bodyPr lIns="12700" tIns="12700" rIns="12700" bIns="12700"/>
          <a:lstStyle/>
          <a:p>
            <a:pPr algn="ctr" eaLnBrk="0" hangingPunct="0"/>
            <a:r>
              <a:rPr lang="en-US" sz="1800" b="1">
                <a:solidFill>
                  <a:srgbClr val="FF3300"/>
                </a:solidFill>
              </a:rPr>
              <a:t>6.02 </a:t>
            </a:r>
            <a:r>
              <a:rPr lang="en-US" sz="1800" b="1">
                <a:solidFill>
                  <a:srgbClr val="FF3300"/>
                </a:solidFill>
                <a:sym typeface="Symbol" pitchFamily="18" charset="2"/>
              </a:rPr>
              <a:t> 10</a:t>
            </a:r>
            <a:r>
              <a:rPr lang="en-US" sz="1800" b="1" baseline="30000">
                <a:solidFill>
                  <a:srgbClr val="FF3300"/>
                </a:solidFill>
                <a:sym typeface="Symbol" pitchFamily="18" charset="2"/>
              </a:rPr>
              <a:t>23</a:t>
            </a:r>
          </a:p>
          <a:p>
            <a:pPr algn="ctr" eaLnBrk="0" hangingPunct="0"/>
            <a:r>
              <a:rPr lang="en-US" sz="1600" b="1" i="1">
                <a:solidFill>
                  <a:srgbClr val="FF3300"/>
                </a:solidFill>
              </a:rPr>
              <a:t>particles/mol</a:t>
            </a:r>
            <a:endParaRPr lang="en-US" sz="1600" b="1">
              <a:solidFill>
                <a:srgbClr val="FF3300"/>
              </a:solidFill>
            </a:endParaRPr>
          </a:p>
        </p:txBody>
      </p:sp>
      <p:sp>
        <p:nvSpPr>
          <p:cNvPr id="70660" name="Rectangle 5"/>
          <p:cNvSpPr>
            <a:spLocks noChangeArrowheads="1"/>
          </p:cNvSpPr>
          <p:nvPr/>
        </p:nvSpPr>
        <p:spPr bwMode="auto">
          <a:xfrm>
            <a:off x="306388" y="3351213"/>
            <a:ext cx="1522412" cy="1160462"/>
          </a:xfrm>
          <a:prstGeom prst="rect">
            <a:avLst/>
          </a:prstGeom>
          <a:solidFill>
            <a:srgbClr val="3366FF">
              <a:alpha val="30196"/>
            </a:srgbClr>
          </a:solidFill>
          <a:ln w="38100">
            <a:solidFill>
              <a:schemeClr val="tx1"/>
            </a:solidFill>
            <a:miter lim="800000"/>
            <a:headEnd/>
            <a:tailEnd/>
          </a:ln>
        </p:spPr>
        <p:txBody>
          <a:bodyPr lIns="12700" tIns="12700" rIns="12700" bIns="12700"/>
          <a:lstStyle/>
          <a:p>
            <a:pPr algn="ctr" eaLnBrk="0" hangingPunct="0"/>
            <a:endParaRPr lang="en-US" sz="800"/>
          </a:p>
          <a:p>
            <a:pPr algn="ctr" eaLnBrk="0" hangingPunct="0"/>
            <a:r>
              <a:rPr lang="en-US" sz="2000"/>
              <a:t>MASS</a:t>
            </a:r>
          </a:p>
          <a:p>
            <a:pPr algn="ctr" eaLnBrk="0" hangingPunct="0"/>
            <a:r>
              <a:rPr lang="en-US" sz="2000"/>
              <a:t>IN</a:t>
            </a:r>
          </a:p>
          <a:p>
            <a:pPr algn="ctr" eaLnBrk="0" hangingPunct="0"/>
            <a:r>
              <a:rPr lang="en-US" sz="2000"/>
              <a:t>GRAMS</a:t>
            </a:r>
          </a:p>
        </p:txBody>
      </p:sp>
      <p:sp>
        <p:nvSpPr>
          <p:cNvPr id="70661" name="Rectangle 6"/>
          <p:cNvSpPr>
            <a:spLocks noChangeArrowheads="1"/>
          </p:cNvSpPr>
          <p:nvPr/>
        </p:nvSpPr>
        <p:spPr bwMode="auto">
          <a:xfrm>
            <a:off x="3582988" y="3352800"/>
            <a:ext cx="1522412" cy="1160463"/>
          </a:xfrm>
          <a:prstGeom prst="rect">
            <a:avLst/>
          </a:prstGeom>
          <a:noFill/>
          <a:ln w="38100">
            <a:solidFill>
              <a:schemeClr val="tx1"/>
            </a:solidFill>
            <a:miter lim="800000"/>
            <a:headEnd/>
            <a:tailEnd/>
          </a:ln>
        </p:spPr>
        <p:txBody>
          <a:bodyPr lIns="12700" tIns="12700" rIns="12700" bIns="12700"/>
          <a:lstStyle/>
          <a:p>
            <a:pPr algn="ctr" eaLnBrk="0" hangingPunct="0"/>
            <a:endParaRPr lang="en-US" sz="2400" b="1"/>
          </a:p>
          <a:p>
            <a:pPr algn="ctr" eaLnBrk="0" hangingPunct="0"/>
            <a:r>
              <a:rPr lang="en-US" sz="2400" b="1"/>
              <a:t>MOLES</a:t>
            </a:r>
          </a:p>
        </p:txBody>
      </p:sp>
      <p:sp>
        <p:nvSpPr>
          <p:cNvPr id="70662" name="Line 7"/>
          <p:cNvSpPr>
            <a:spLocks noChangeShapeType="1"/>
          </p:cNvSpPr>
          <p:nvPr/>
        </p:nvSpPr>
        <p:spPr bwMode="auto">
          <a:xfrm>
            <a:off x="2043113" y="3427413"/>
            <a:ext cx="1385887" cy="1587"/>
          </a:xfrm>
          <a:prstGeom prst="line">
            <a:avLst/>
          </a:prstGeom>
          <a:noFill/>
          <a:ln w="38100">
            <a:solidFill>
              <a:schemeClr val="accent2"/>
            </a:solidFill>
            <a:round/>
            <a:headEnd type="none" w="sm" len="sm"/>
            <a:tailEnd type="triangle" w="lg" len="lg"/>
          </a:ln>
        </p:spPr>
        <p:txBody>
          <a:bodyPr lIns="12700" tIns="12700" rIns="12700" bIns="12700"/>
          <a:lstStyle/>
          <a:p>
            <a:endParaRPr lang="en-US"/>
          </a:p>
        </p:txBody>
      </p:sp>
      <p:sp>
        <p:nvSpPr>
          <p:cNvPr id="70663" name="Rectangle 11"/>
          <p:cNvSpPr>
            <a:spLocks noChangeArrowheads="1"/>
          </p:cNvSpPr>
          <p:nvPr/>
        </p:nvSpPr>
        <p:spPr bwMode="auto">
          <a:xfrm>
            <a:off x="6781800" y="3351213"/>
            <a:ext cx="2105025" cy="1160462"/>
          </a:xfrm>
          <a:prstGeom prst="rect">
            <a:avLst/>
          </a:prstGeom>
          <a:solidFill>
            <a:srgbClr val="FF6600">
              <a:alpha val="30196"/>
            </a:srgbClr>
          </a:solidFill>
          <a:ln w="38100">
            <a:solidFill>
              <a:schemeClr val="tx1"/>
            </a:solidFill>
            <a:miter lim="800000"/>
            <a:headEnd/>
            <a:tailEnd/>
          </a:ln>
        </p:spPr>
        <p:txBody>
          <a:bodyPr lIns="12700" tIns="12700" rIns="12700" bIns="12700"/>
          <a:lstStyle/>
          <a:p>
            <a:pPr algn="ctr" eaLnBrk="0" hangingPunct="0"/>
            <a:endParaRPr lang="en-US" sz="800"/>
          </a:p>
          <a:p>
            <a:pPr algn="ctr" eaLnBrk="0" hangingPunct="0"/>
            <a:r>
              <a:rPr lang="en-US" sz="2000"/>
              <a:t>NUMBER</a:t>
            </a:r>
          </a:p>
          <a:p>
            <a:pPr algn="ctr" eaLnBrk="0" hangingPunct="0"/>
            <a:r>
              <a:rPr lang="en-US" sz="2000"/>
              <a:t>OF</a:t>
            </a:r>
          </a:p>
          <a:p>
            <a:pPr algn="ctr" eaLnBrk="0" hangingPunct="0"/>
            <a:r>
              <a:rPr lang="en-US" sz="2000"/>
              <a:t>PARTICLES</a:t>
            </a:r>
          </a:p>
          <a:p>
            <a:pPr algn="ctr" eaLnBrk="0" hangingPunct="0"/>
            <a:endParaRPr lang="en-US" sz="2400" b="1"/>
          </a:p>
        </p:txBody>
      </p:sp>
      <p:sp>
        <p:nvSpPr>
          <p:cNvPr id="70664" name="Rectangle 12"/>
          <p:cNvSpPr>
            <a:spLocks noChangeArrowheads="1"/>
          </p:cNvSpPr>
          <p:nvPr/>
        </p:nvSpPr>
        <p:spPr bwMode="auto">
          <a:xfrm>
            <a:off x="3411538" y="5573713"/>
            <a:ext cx="1998662" cy="1157287"/>
          </a:xfrm>
          <a:prstGeom prst="rect">
            <a:avLst/>
          </a:prstGeom>
          <a:solidFill>
            <a:srgbClr val="008000">
              <a:alpha val="30196"/>
            </a:srgbClr>
          </a:solidFill>
          <a:ln w="38100">
            <a:solidFill>
              <a:schemeClr val="tx1"/>
            </a:solidFill>
            <a:miter lim="800000"/>
            <a:headEnd/>
            <a:tailEnd/>
          </a:ln>
        </p:spPr>
        <p:txBody>
          <a:bodyPr lIns="12700" tIns="12700" rIns="12700" bIns="12700"/>
          <a:lstStyle/>
          <a:p>
            <a:pPr algn="ctr" eaLnBrk="0" hangingPunct="0"/>
            <a:endParaRPr lang="en-US" sz="800"/>
          </a:p>
          <a:p>
            <a:pPr algn="ctr" eaLnBrk="0" hangingPunct="0"/>
            <a:r>
              <a:rPr lang="en-US" sz="2000"/>
              <a:t>LITERS</a:t>
            </a:r>
          </a:p>
          <a:p>
            <a:pPr algn="ctr" eaLnBrk="0" hangingPunct="0"/>
            <a:r>
              <a:rPr lang="en-US" sz="2000"/>
              <a:t>OF</a:t>
            </a:r>
          </a:p>
          <a:p>
            <a:pPr algn="ctr" eaLnBrk="0" hangingPunct="0"/>
            <a:r>
              <a:rPr lang="en-US" sz="2000"/>
              <a:t>SOLUTION</a:t>
            </a:r>
          </a:p>
        </p:txBody>
      </p:sp>
      <p:sp>
        <p:nvSpPr>
          <p:cNvPr id="330765" name="Rectangle 13"/>
          <p:cNvSpPr>
            <a:spLocks noChangeArrowheads="1"/>
          </p:cNvSpPr>
          <p:nvPr/>
        </p:nvSpPr>
        <p:spPr bwMode="auto">
          <a:xfrm>
            <a:off x="5033963" y="2386013"/>
            <a:ext cx="3071812" cy="498475"/>
          </a:xfrm>
          <a:prstGeom prst="rect">
            <a:avLst/>
          </a:prstGeom>
          <a:noFill/>
          <a:ln w="9525">
            <a:noFill/>
            <a:miter lim="800000"/>
            <a:headEnd/>
            <a:tailEnd/>
          </a:ln>
        </p:spPr>
        <p:txBody>
          <a:bodyPr lIns="12700" tIns="12700" rIns="12700" bIns="12700"/>
          <a:lstStyle/>
          <a:p>
            <a:pPr eaLnBrk="0" hangingPunct="0"/>
            <a:r>
              <a:rPr lang="en-US" sz="1800" b="1">
                <a:solidFill>
                  <a:srgbClr val="990099"/>
                </a:solidFill>
              </a:rPr>
              <a:t>Molar Volume</a:t>
            </a:r>
          </a:p>
          <a:p>
            <a:pPr eaLnBrk="0" hangingPunct="0"/>
            <a:r>
              <a:rPr lang="en-US" sz="2000" b="1" i="1">
                <a:solidFill>
                  <a:srgbClr val="990099"/>
                </a:solidFill>
              </a:rPr>
              <a:t>    </a:t>
            </a:r>
            <a:r>
              <a:rPr lang="en-US" sz="1600" b="1" i="1">
                <a:solidFill>
                  <a:srgbClr val="990099"/>
                </a:solidFill>
              </a:rPr>
              <a:t>(</a:t>
            </a:r>
            <a:r>
              <a:rPr lang="en-US" sz="1600" b="1">
                <a:solidFill>
                  <a:srgbClr val="990099"/>
                </a:solidFill>
              </a:rPr>
              <a:t>22.4</a:t>
            </a:r>
            <a:r>
              <a:rPr lang="en-US" sz="1600" b="1" i="1">
                <a:solidFill>
                  <a:srgbClr val="990099"/>
                </a:solidFill>
              </a:rPr>
              <a:t> L/mol)</a:t>
            </a:r>
            <a:endParaRPr lang="en-US" sz="1600" b="1">
              <a:solidFill>
                <a:srgbClr val="990099"/>
              </a:solidFill>
            </a:endParaRPr>
          </a:p>
        </p:txBody>
      </p:sp>
      <p:sp>
        <p:nvSpPr>
          <p:cNvPr id="70666" name="Rectangle 14"/>
          <p:cNvSpPr>
            <a:spLocks noChangeArrowheads="1"/>
          </p:cNvSpPr>
          <p:nvPr/>
        </p:nvSpPr>
        <p:spPr bwMode="auto">
          <a:xfrm>
            <a:off x="3273425" y="1143000"/>
            <a:ext cx="1998663" cy="1157288"/>
          </a:xfrm>
          <a:prstGeom prst="rect">
            <a:avLst/>
          </a:prstGeom>
          <a:solidFill>
            <a:srgbClr val="CC99FF">
              <a:alpha val="30196"/>
            </a:srgbClr>
          </a:solidFill>
          <a:ln w="38100">
            <a:solidFill>
              <a:schemeClr val="tx1"/>
            </a:solidFill>
            <a:miter lim="800000"/>
            <a:headEnd/>
            <a:tailEnd/>
          </a:ln>
        </p:spPr>
        <p:txBody>
          <a:bodyPr lIns="12700" tIns="12700" rIns="12700" bIns="12700"/>
          <a:lstStyle/>
          <a:p>
            <a:pPr algn="ctr" eaLnBrk="0" hangingPunct="0"/>
            <a:endParaRPr lang="en-US" sz="800"/>
          </a:p>
          <a:p>
            <a:pPr algn="ctr" eaLnBrk="0" hangingPunct="0"/>
            <a:r>
              <a:rPr lang="en-US" sz="2000"/>
              <a:t>LITERS</a:t>
            </a:r>
          </a:p>
          <a:p>
            <a:pPr algn="ctr" eaLnBrk="0" hangingPunct="0"/>
            <a:r>
              <a:rPr lang="en-US" sz="2000"/>
              <a:t>OF GAS</a:t>
            </a:r>
          </a:p>
          <a:p>
            <a:pPr algn="ctr" eaLnBrk="0" hangingPunct="0"/>
            <a:r>
              <a:rPr lang="en-US" sz="2000"/>
              <a:t>AT STP</a:t>
            </a:r>
          </a:p>
        </p:txBody>
      </p:sp>
      <p:grpSp>
        <p:nvGrpSpPr>
          <p:cNvPr id="70667" name="Group 15"/>
          <p:cNvGrpSpPr>
            <a:grpSpLocks/>
          </p:cNvGrpSpPr>
          <p:nvPr/>
        </p:nvGrpSpPr>
        <p:grpSpPr bwMode="auto">
          <a:xfrm rot="-5400000">
            <a:off x="3877469" y="2480469"/>
            <a:ext cx="792162" cy="685800"/>
            <a:chOff x="1008" y="2840"/>
            <a:chExt cx="1056" cy="428"/>
          </a:xfrm>
        </p:grpSpPr>
        <p:sp>
          <p:nvSpPr>
            <p:cNvPr id="70676" name="Line 16"/>
            <p:cNvSpPr>
              <a:spLocks noChangeShapeType="1"/>
            </p:cNvSpPr>
            <p:nvPr/>
          </p:nvSpPr>
          <p:spPr bwMode="auto">
            <a:xfrm>
              <a:off x="1008" y="2840"/>
              <a:ext cx="1055" cy="1"/>
            </a:xfrm>
            <a:prstGeom prst="line">
              <a:avLst/>
            </a:prstGeom>
            <a:noFill/>
            <a:ln w="38100">
              <a:solidFill>
                <a:srgbClr val="800080"/>
              </a:solidFill>
              <a:round/>
              <a:headEnd type="none" w="sm" len="sm"/>
              <a:tailEnd type="triangle" w="lg" len="lg"/>
            </a:ln>
          </p:spPr>
          <p:txBody>
            <a:bodyPr lIns="12700" tIns="12700" rIns="12700" bIns="12700"/>
            <a:lstStyle/>
            <a:p>
              <a:endParaRPr lang="en-US"/>
            </a:p>
          </p:txBody>
        </p:sp>
        <p:sp>
          <p:nvSpPr>
            <p:cNvPr id="70677" name="Line 17"/>
            <p:cNvSpPr>
              <a:spLocks noChangeShapeType="1"/>
            </p:cNvSpPr>
            <p:nvPr/>
          </p:nvSpPr>
          <p:spPr bwMode="auto">
            <a:xfrm>
              <a:off x="1009" y="3267"/>
              <a:ext cx="1055" cy="1"/>
            </a:xfrm>
            <a:prstGeom prst="line">
              <a:avLst/>
            </a:prstGeom>
            <a:noFill/>
            <a:ln w="38100">
              <a:solidFill>
                <a:srgbClr val="800080"/>
              </a:solidFill>
              <a:round/>
              <a:headEnd type="triangle" w="lg" len="lg"/>
              <a:tailEnd type="none" w="sm" len="sm"/>
            </a:ln>
          </p:spPr>
          <p:txBody>
            <a:bodyPr lIns="12700" tIns="12700" rIns="12700" bIns="12700"/>
            <a:lstStyle/>
            <a:p>
              <a:endParaRPr lang="en-US"/>
            </a:p>
          </p:txBody>
        </p:sp>
      </p:grpSp>
      <p:grpSp>
        <p:nvGrpSpPr>
          <p:cNvPr id="70668" name="Group 18"/>
          <p:cNvGrpSpPr>
            <a:grpSpLocks/>
          </p:cNvGrpSpPr>
          <p:nvPr/>
        </p:nvGrpSpPr>
        <p:grpSpPr bwMode="auto">
          <a:xfrm rot="-5400000">
            <a:off x="3876675" y="4700588"/>
            <a:ext cx="793750" cy="685800"/>
            <a:chOff x="1008" y="2840"/>
            <a:chExt cx="1056" cy="428"/>
          </a:xfrm>
        </p:grpSpPr>
        <p:sp>
          <p:nvSpPr>
            <p:cNvPr id="70674" name="Line 19"/>
            <p:cNvSpPr>
              <a:spLocks noChangeShapeType="1"/>
            </p:cNvSpPr>
            <p:nvPr/>
          </p:nvSpPr>
          <p:spPr bwMode="auto">
            <a:xfrm>
              <a:off x="1008" y="2840"/>
              <a:ext cx="1055" cy="1"/>
            </a:xfrm>
            <a:prstGeom prst="line">
              <a:avLst/>
            </a:prstGeom>
            <a:noFill/>
            <a:ln w="38100">
              <a:solidFill>
                <a:srgbClr val="008000"/>
              </a:solidFill>
              <a:round/>
              <a:headEnd type="none" w="sm" len="sm"/>
              <a:tailEnd type="triangle" w="lg" len="lg"/>
            </a:ln>
          </p:spPr>
          <p:txBody>
            <a:bodyPr lIns="12700" tIns="12700" rIns="12700" bIns="12700"/>
            <a:lstStyle/>
            <a:p>
              <a:endParaRPr lang="en-US"/>
            </a:p>
          </p:txBody>
        </p:sp>
        <p:sp>
          <p:nvSpPr>
            <p:cNvPr id="70675" name="Line 20"/>
            <p:cNvSpPr>
              <a:spLocks noChangeShapeType="1"/>
            </p:cNvSpPr>
            <p:nvPr/>
          </p:nvSpPr>
          <p:spPr bwMode="auto">
            <a:xfrm>
              <a:off x="1009" y="3267"/>
              <a:ext cx="1055" cy="1"/>
            </a:xfrm>
            <a:prstGeom prst="line">
              <a:avLst/>
            </a:prstGeom>
            <a:noFill/>
            <a:ln w="38100">
              <a:solidFill>
                <a:srgbClr val="008000"/>
              </a:solidFill>
              <a:round/>
              <a:headEnd type="triangle" w="lg" len="lg"/>
              <a:tailEnd type="none" w="sm" len="sm"/>
            </a:ln>
          </p:spPr>
          <p:txBody>
            <a:bodyPr lIns="12700" tIns="12700" rIns="12700" bIns="12700"/>
            <a:lstStyle/>
            <a:p>
              <a:endParaRPr lang="en-US"/>
            </a:p>
          </p:txBody>
        </p:sp>
      </p:grpSp>
      <p:sp>
        <p:nvSpPr>
          <p:cNvPr id="330773" name="Rectangle 21"/>
          <p:cNvSpPr>
            <a:spLocks noChangeArrowheads="1"/>
          </p:cNvSpPr>
          <p:nvPr/>
        </p:nvSpPr>
        <p:spPr bwMode="auto">
          <a:xfrm>
            <a:off x="5033963" y="4838700"/>
            <a:ext cx="3163887" cy="498475"/>
          </a:xfrm>
          <a:prstGeom prst="rect">
            <a:avLst/>
          </a:prstGeom>
          <a:noFill/>
          <a:ln w="9525">
            <a:noFill/>
            <a:miter lim="800000"/>
            <a:headEnd/>
            <a:tailEnd/>
          </a:ln>
        </p:spPr>
        <p:txBody>
          <a:bodyPr lIns="12700" tIns="12700" rIns="12700" bIns="12700"/>
          <a:lstStyle/>
          <a:p>
            <a:pPr eaLnBrk="0" hangingPunct="0"/>
            <a:r>
              <a:rPr lang="en-US" sz="1800" b="1">
                <a:solidFill>
                  <a:srgbClr val="008000"/>
                </a:solidFill>
              </a:rPr>
              <a:t>Molarity</a:t>
            </a:r>
            <a:r>
              <a:rPr lang="en-US" sz="2400" b="1">
                <a:solidFill>
                  <a:srgbClr val="008000"/>
                </a:solidFill>
              </a:rPr>
              <a:t> </a:t>
            </a:r>
            <a:r>
              <a:rPr lang="en-US" sz="1600" b="1" i="1">
                <a:solidFill>
                  <a:srgbClr val="008000"/>
                </a:solidFill>
              </a:rPr>
              <a:t>(mol/L)</a:t>
            </a:r>
            <a:endParaRPr lang="en-US" sz="1600" b="1">
              <a:solidFill>
                <a:srgbClr val="008000"/>
              </a:solidFill>
            </a:endParaRPr>
          </a:p>
        </p:txBody>
      </p:sp>
      <p:sp>
        <p:nvSpPr>
          <p:cNvPr id="70670" name="Rectangle 22"/>
          <p:cNvSpPr>
            <a:spLocks noChangeArrowheads="1"/>
          </p:cNvSpPr>
          <p:nvPr/>
        </p:nvSpPr>
        <p:spPr bwMode="auto">
          <a:xfrm>
            <a:off x="5413375" y="6521450"/>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
        <p:nvSpPr>
          <p:cNvPr id="70671" name="Line 23"/>
          <p:cNvSpPr>
            <a:spLocks noChangeShapeType="1"/>
          </p:cNvSpPr>
          <p:nvPr/>
        </p:nvSpPr>
        <p:spPr bwMode="auto">
          <a:xfrm flipH="1">
            <a:off x="1966913" y="4265613"/>
            <a:ext cx="1385887" cy="1587"/>
          </a:xfrm>
          <a:prstGeom prst="line">
            <a:avLst/>
          </a:prstGeom>
          <a:noFill/>
          <a:ln w="38100">
            <a:solidFill>
              <a:schemeClr val="accent2"/>
            </a:solidFill>
            <a:round/>
            <a:headEnd type="none" w="sm" len="sm"/>
            <a:tailEnd type="triangle" w="lg" len="lg"/>
          </a:ln>
        </p:spPr>
        <p:txBody>
          <a:bodyPr lIns="12700" tIns="12700" rIns="12700" bIns="12700"/>
          <a:lstStyle/>
          <a:p>
            <a:endParaRPr lang="en-US"/>
          </a:p>
        </p:txBody>
      </p:sp>
      <p:sp>
        <p:nvSpPr>
          <p:cNvPr id="70672" name="Line 24"/>
          <p:cNvSpPr>
            <a:spLocks noChangeShapeType="1"/>
          </p:cNvSpPr>
          <p:nvPr/>
        </p:nvSpPr>
        <p:spPr bwMode="auto">
          <a:xfrm>
            <a:off x="5243513" y="3427413"/>
            <a:ext cx="1385887" cy="1587"/>
          </a:xfrm>
          <a:prstGeom prst="line">
            <a:avLst/>
          </a:prstGeom>
          <a:noFill/>
          <a:ln w="38100">
            <a:solidFill>
              <a:srgbClr val="FF3300"/>
            </a:solidFill>
            <a:round/>
            <a:headEnd type="none" w="sm" len="sm"/>
            <a:tailEnd type="triangle" w="lg" len="lg"/>
          </a:ln>
        </p:spPr>
        <p:txBody>
          <a:bodyPr lIns="12700" tIns="12700" rIns="12700" bIns="12700"/>
          <a:lstStyle/>
          <a:p>
            <a:endParaRPr lang="en-US"/>
          </a:p>
        </p:txBody>
      </p:sp>
      <p:sp>
        <p:nvSpPr>
          <p:cNvPr id="70673" name="Line 25"/>
          <p:cNvSpPr>
            <a:spLocks noChangeShapeType="1"/>
          </p:cNvSpPr>
          <p:nvPr/>
        </p:nvSpPr>
        <p:spPr bwMode="auto">
          <a:xfrm flipH="1">
            <a:off x="5181600" y="4265613"/>
            <a:ext cx="1385888" cy="1587"/>
          </a:xfrm>
          <a:prstGeom prst="line">
            <a:avLst/>
          </a:prstGeom>
          <a:noFill/>
          <a:ln w="38100">
            <a:solidFill>
              <a:srgbClr val="FF3300"/>
            </a:solidFill>
            <a:round/>
            <a:headEnd type="none" w="sm" len="sm"/>
            <a:tailEnd type="triangle" w="lg" len="lg"/>
          </a:ln>
        </p:spPr>
        <p:txBody>
          <a:bodyPr lIns="12700" tIns="12700" rIns="12700" bIns="12700"/>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07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07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07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0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autoUpdateAnimBg="0"/>
      <p:bldP spid="330756" grpId="0" autoUpdateAnimBg="0"/>
      <p:bldP spid="330765" grpId="0" autoUpdateAnimBg="0"/>
      <p:bldP spid="33077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smtClean="0"/>
              <a:t>Stoichiometry Problems</a:t>
            </a:r>
          </a:p>
        </p:txBody>
      </p:sp>
      <p:sp>
        <p:nvSpPr>
          <p:cNvPr id="72706" name="Rectangle 3"/>
          <p:cNvSpPr>
            <a:spLocks noGrp="1" noChangeArrowheads="1"/>
          </p:cNvSpPr>
          <p:nvPr>
            <p:ph type="body" idx="1"/>
          </p:nvPr>
        </p:nvSpPr>
        <p:spPr>
          <a:xfrm>
            <a:off x="581025" y="1470025"/>
            <a:ext cx="7970838" cy="1825625"/>
          </a:xfrm>
        </p:spPr>
        <p:txBody>
          <a:bodyPr/>
          <a:lstStyle/>
          <a:p>
            <a:pPr eaLnBrk="1" hangingPunct="1">
              <a:spcBef>
                <a:spcPct val="0"/>
              </a:spcBef>
              <a:buFontTx/>
              <a:buNone/>
            </a:pPr>
            <a:r>
              <a:rPr lang="en-US" sz="2800" smtClean="0"/>
              <a:t>How many moles of KClO</a:t>
            </a:r>
            <a:r>
              <a:rPr lang="en-US" sz="2800" baseline="-25000" smtClean="0"/>
              <a:t>3</a:t>
            </a:r>
            <a:r>
              <a:rPr lang="en-US" sz="2800" smtClean="0"/>
              <a:t> must decompose in order to produce 9 moles of oxygen gas? </a:t>
            </a:r>
          </a:p>
        </p:txBody>
      </p:sp>
      <p:sp>
        <p:nvSpPr>
          <p:cNvPr id="332804" name="Rectangle 4"/>
          <p:cNvSpPr>
            <a:spLocks noChangeArrowheads="1"/>
          </p:cNvSpPr>
          <p:nvPr/>
        </p:nvSpPr>
        <p:spPr bwMode="auto">
          <a:xfrm>
            <a:off x="1079500" y="4895850"/>
            <a:ext cx="2079625" cy="790575"/>
          </a:xfrm>
          <a:prstGeom prst="rect">
            <a:avLst/>
          </a:prstGeom>
          <a:noFill/>
          <a:ln w="9525">
            <a:noFill/>
            <a:miter lim="800000"/>
            <a:headEnd/>
            <a:tailEnd/>
          </a:ln>
        </p:spPr>
        <p:txBody>
          <a:bodyPr/>
          <a:lstStyle/>
          <a:p>
            <a:pPr marL="342900" indent="-342900"/>
            <a:r>
              <a:rPr lang="en-US" sz="3200"/>
              <a:t>9 mol O</a:t>
            </a:r>
            <a:r>
              <a:rPr lang="en-US" sz="3200" baseline="-25000"/>
              <a:t>2</a:t>
            </a:r>
            <a:endParaRPr lang="en-US" sz="3200"/>
          </a:p>
        </p:txBody>
      </p:sp>
      <p:sp>
        <p:nvSpPr>
          <p:cNvPr id="72708" name="Line 5"/>
          <p:cNvSpPr>
            <a:spLocks noChangeShapeType="1"/>
          </p:cNvSpPr>
          <p:nvPr/>
        </p:nvSpPr>
        <p:spPr bwMode="auto">
          <a:xfrm flipV="1">
            <a:off x="1150938" y="5526088"/>
            <a:ext cx="4891087" cy="3175"/>
          </a:xfrm>
          <a:prstGeom prst="line">
            <a:avLst/>
          </a:prstGeom>
          <a:noFill/>
          <a:ln w="38100">
            <a:solidFill>
              <a:schemeClr val="tx1"/>
            </a:solidFill>
            <a:round/>
            <a:headEnd/>
            <a:tailEnd/>
          </a:ln>
        </p:spPr>
        <p:txBody>
          <a:bodyPr wrap="none" anchor="ctr"/>
          <a:lstStyle/>
          <a:p>
            <a:endParaRPr lang="en-US"/>
          </a:p>
        </p:txBody>
      </p:sp>
      <p:sp>
        <p:nvSpPr>
          <p:cNvPr id="72709" name="Line 6"/>
          <p:cNvSpPr>
            <a:spLocks noChangeShapeType="1"/>
          </p:cNvSpPr>
          <p:nvPr/>
        </p:nvSpPr>
        <p:spPr bwMode="auto">
          <a:xfrm>
            <a:off x="3167063" y="4589463"/>
            <a:ext cx="0" cy="1817687"/>
          </a:xfrm>
          <a:prstGeom prst="line">
            <a:avLst/>
          </a:prstGeom>
          <a:noFill/>
          <a:ln w="38100">
            <a:solidFill>
              <a:schemeClr val="tx1"/>
            </a:solidFill>
            <a:round/>
            <a:headEnd/>
            <a:tailEnd/>
          </a:ln>
        </p:spPr>
        <p:txBody>
          <a:bodyPr wrap="none" anchor="ctr"/>
          <a:lstStyle/>
          <a:p>
            <a:endParaRPr lang="en-US"/>
          </a:p>
        </p:txBody>
      </p:sp>
      <p:sp>
        <p:nvSpPr>
          <p:cNvPr id="332807" name="Rectangle 7"/>
          <p:cNvSpPr>
            <a:spLocks noChangeArrowheads="1"/>
          </p:cNvSpPr>
          <p:nvPr/>
        </p:nvSpPr>
        <p:spPr bwMode="auto">
          <a:xfrm>
            <a:off x="3230563" y="4913313"/>
            <a:ext cx="2913062" cy="1511300"/>
          </a:xfrm>
          <a:prstGeom prst="rect">
            <a:avLst/>
          </a:prstGeom>
          <a:noFill/>
          <a:ln w="9525">
            <a:noFill/>
            <a:miter lim="800000"/>
            <a:headEnd/>
            <a:tailEnd/>
          </a:ln>
        </p:spPr>
        <p:txBody>
          <a:bodyPr/>
          <a:lstStyle/>
          <a:p>
            <a:pPr marL="342900" indent="-342900"/>
            <a:r>
              <a:rPr lang="en-US" sz="3200"/>
              <a:t>2 mol KClO</a:t>
            </a:r>
            <a:r>
              <a:rPr lang="en-US" sz="3200" baseline="-25000"/>
              <a:t>3</a:t>
            </a:r>
            <a:endParaRPr lang="en-US" sz="3200"/>
          </a:p>
          <a:p>
            <a:pPr marL="342900" indent="-342900">
              <a:spcBef>
                <a:spcPct val="30000"/>
              </a:spcBef>
            </a:pPr>
            <a:r>
              <a:rPr lang="en-US" sz="3200"/>
              <a:t>3 mol O</a:t>
            </a:r>
            <a:r>
              <a:rPr lang="en-US" sz="3200" baseline="-25000"/>
              <a:t>2</a:t>
            </a:r>
            <a:endParaRPr lang="en-US" sz="3200"/>
          </a:p>
        </p:txBody>
      </p:sp>
      <p:sp>
        <p:nvSpPr>
          <p:cNvPr id="332808" name="Rectangle 8"/>
          <p:cNvSpPr>
            <a:spLocks noChangeArrowheads="1"/>
          </p:cNvSpPr>
          <p:nvPr/>
        </p:nvSpPr>
        <p:spPr bwMode="auto">
          <a:xfrm>
            <a:off x="6080125" y="5218113"/>
            <a:ext cx="3063875" cy="1498600"/>
          </a:xfrm>
          <a:prstGeom prst="rect">
            <a:avLst/>
          </a:prstGeom>
          <a:noFill/>
          <a:ln w="9525">
            <a:noFill/>
            <a:miter lim="800000"/>
            <a:headEnd/>
            <a:tailEnd/>
          </a:ln>
        </p:spPr>
        <p:txBody>
          <a:bodyPr/>
          <a:lstStyle/>
          <a:p>
            <a:pPr marL="342900" indent="-342900"/>
            <a:r>
              <a:rPr lang="en-US" sz="3200"/>
              <a:t>= 6 mol KClO</a:t>
            </a:r>
            <a:r>
              <a:rPr lang="en-US" sz="3200" baseline="-25000"/>
              <a:t>3</a:t>
            </a:r>
            <a:endParaRPr lang="en-US" sz="3200"/>
          </a:p>
        </p:txBody>
      </p:sp>
      <p:sp>
        <p:nvSpPr>
          <p:cNvPr id="332809" name="Rectangle 9"/>
          <p:cNvSpPr>
            <a:spLocks noChangeArrowheads="1"/>
          </p:cNvSpPr>
          <p:nvPr/>
        </p:nvSpPr>
        <p:spPr bwMode="auto">
          <a:xfrm>
            <a:off x="822325" y="3062288"/>
            <a:ext cx="7467600" cy="823912"/>
          </a:xfrm>
          <a:prstGeom prst="rect">
            <a:avLst/>
          </a:prstGeom>
          <a:noFill/>
          <a:ln w="9525">
            <a:noFill/>
            <a:miter lim="800000"/>
            <a:headEnd/>
            <a:tailEnd/>
          </a:ln>
        </p:spPr>
        <p:txBody>
          <a:bodyPr/>
          <a:lstStyle/>
          <a:p>
            <a:pPr marL="342900" indent="-342900" algn="ctr">
              <a:lnSpc>
                <a:spcPct val="110000"/>
              </a:lnSpc>
            </a:pPr>
            <a:r>
              <a:rPr lang="en-US" sz="3200"/>
              <a:t>2KClO</a:t>
            </a:r>
            <a:r>
              <a:rPr lang="en-US" sz="3200" baseline="-25000"/>
              <a:t>3</a:t>
            </a:r>
            <a:r>
              <a:rPr lang="en-US" sz="3200"/>
              <a:t>   </a:t>
            </a:r>
            <a:r>
              <a:rPr lang="en-US" sz="3200">
                <a:sym typeface="Symbol" pitchFamily="18" charset="2"/>
              </a:rPr>
              <a:t>   2KCl   +   3O</a:t>
            </a:r>
            <a:r>
              <a:rPr lang="en-US" sz="3200" baseline="-25000">
                <a:sym typeface="Symbol" pitchFamily="18" charset="2"/>
              </a:rPr>
              <a:t>2</a:t>
            </a:r>
            <a:r>
              <a:rPr lang="en-US" sz="3200"/>
              <a:t> </a:t>
            </a:r>
          </a:p>
        </p:txBody>
      </p:sp>
      <p:sp>
        <p:nvSpPr>
          <p:cNvPr id="332811" name="Line 11"/>
          <p:cNvSpPr>
            <a:spLocks noChangeShapeType="1"/>
          </p:cNvSpPr>
          <p:nvPr/>
        </p:nvSpPr>
        <p:spPr bwMode="auto">
          <a:xfrm flipH="1">
            <a:off x="1508125" y="5053013"/>
            <a:ext cx="1281113" cy="347662"/>
          </a:xfrm>
          <a:prstGeom prst="line">
            <a:avLst/>
          </a:prstGeom>
          <a:noFill/>
          <a:ln w="38100">
            <a:solidFill>
              <a:srgbClr val="FF0000"/>
            </a:solidFill>
            <a:round/>
            <a:headEnd/>
            <a:tailEnd/>
          </a:ln>
        </p:spPr>
        <p:txBody>
          <a:bodyPr wrap="none" anchor="ctr"/>
          <a:lstStyle/>
          <a:p>
            <a:endParaRPr lang="en-US"/>
          </a:p>
        </p:txBody>
      </p:sp>
      <p:sp>
        <p:nvSpPr>
          <p:cNvPr id="332812" name="Line 12"/>
          <p:cNvSpPr>
            <a:spLocks noChangeShapeType="1"/>
          </p:cNvSpPr>
          <p:nvPr/>
        </p:nvSpPr>
        <p:spPr bwMode="auto">
          <a:xfrm flipH="1">
            <a:off x="3675063" y="5746750"/>
            <a:ext cx="1243012" cy="300038"/>
          </a:xfrm>
          <a:prstGeom prst="line">
            <a:avLst/>
          </a:prstGeom>
          <a:noFill/>
          <a:ln w="38100">
            <a:solidFill>
              <a:srgbClr val="FF0000"/>
            </a:solidFill>
            <a:round/>
            <a:headEnd/>
            <a:tailEnd/>
          </a:ln>
        </p:spPr>
        <p:txBody>
          <a:bodyPr wrap="none" anchor="ctr"/>
          <a:lstStyle/>
          <a:p>
            <a:endParaRPr lang="en-US"/>
          </a:p>
        </p:txBody>
      </p:sp>
      <p:sp>
        <p:nvSpPr>
          <p:cNvPr id="332813" name="Rectangle 13"/>
          <p:cNvSpPr>
            <a:spLocks noChangeArrowheads="1"/>
          </p:cNvSpPr>
          <p:nvPr/>
        </p:nvSpPr>
        <p:spPr bwMode="auto">
          <a:xfrm>
            <a:off x="2220913" y="3630613"/>
            <a:ext cx="1390650" cy="717550"/>
          </a:xfrm>
          <a:prstGeom prst="rect">
            <a:avLst/>
          </a:prstGeom>
          <a:noFill/>
          <a:ln w="9525">
            <a:noFill/>
            <a:miter lim="800000"/>
            <a:headEnd/>
            <a:tailEnd/>
          </a:ln>
        </p:spPr>
        <p:txBody>
          <a:bodyPr/>
          <a:lstStyle/>
          <a:p>
            <a:pPr marL="342900" indent="-342900"/>
            <a:r>
              <a:rPr lang="en-US" sz="2800">
                <a:solidFill>
                  <a:srgbClr val="3366FF"/>
                </a:solidFill>
              </a:rPr>
              <a:t>? mol</a:t>
            </a:r>
          </a:p>
        </p:txBody>
      </p:sp>
      <p:sp>
        <p:nvSpPr>
          <p:cNvPr id="332814" name="Rectangle 14"/>
          <p:cNvSpPr>
            <a:spLocks noChangeArrowheads="1"/>
          </p:cNvSpPr>
          <p:nvPr/>
        </p:nvSpPr>
        <p:spPr bwMode="auto">
          <a:xfrm>
            <a:off x="6197600" y="3630613"/>
            <a:ext cx="1390650" cy="717550"/>
          </a:xfrm>
          <a:prstGeom prst="rect">
            <a:avLst/>
          </a:prstGeom>
          <a:noFill/>
          <a:ln w="9525">
            <a:noFill/>
            <a:miter lim="800000"/>
            <a:headEnd/>
            <a:tailEnd/>
          </a:ln>
        </p:spPr>
        <p:txBody>
          <a:bodyPr/>
          <a:lstStyle/>
          <a:p>
            <a:pPr marL="342900" indent="-342900"/>
            <a:r>
              <a:rPr lang="en-US" sz="2800">
                <a:solidFill>
                  <a:srgbClr val="3366FF"/>
                </a:solidFill>
              </a:rPr>
              <a:t>9 mol</a:t>
            </a:r>
          </a:p>
        </p:txBody>
      </p:sp>
      <p:sp>
        <p:nvSpPr>
          <p:cNvPr id="72717" name="Rectangle 15"/>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2809"/>
                                        </p:tgtEl>
                                        <p:attrNameLst>
                                          <p:attrName>style.visibility</p:attrName>
                                        </p:attrNameLst>
                                      </p:cBhvr>
                                      <p:to>
                                        <p:strVal val="visible"/>
                                      </p:to>
                                    </p:set>
                                    <p:animEffect transition="in" filter="dissolve">
                                      <p:cBhvr>
                                        <p:cTn id="7" dur="500"/>
                                        <p:tgtEl>
                                          <p:spTgt spid="3328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2813"/>
                                        </p:tgtEl>
                                        <p:attrNameLst>
                                          <p:attrName>style.visibility</p:attrName>
                                        </p:attrNameLst>
                                      </p:cBhvr>
                                      <p:to>
                                        <p:strVal val="visible"/>
                                      </p:to>
                                    </p:set>
                                    <p:animEffect transition="in" filter="wipe(left)">
                                      <p:cBhvr>
                                        <p:cTn id="12" dur="500"/>
                                        <p:tgtEl>
                                          <p:spTgt spid="33281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32814"/>
                                        </p:tgtEl>
                                        <p:attrNameLst>
                                          <p:attrName>style.visibility</p:attrName>
                                        </p:attrNameLst>
                                      </p:cBhvr>
                                      <p:to>
                                        <p:strVal val="visible"/>
                                      </p:to>
                                    </p:set>
                                    <p:animEffect transition="in" filter="wipe(left)">
                                      <p:cBhvr>
                                        <p:cTn id="16" dur="500"/>
                                        <p:tgtEl>
                                          <p:spTgt spid="3328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32804"/>
                                        </p:tgtEl>
                                        <p:attrNameLst>
                                          <p:attrName>style.visibility</p:attrName>
                                        </p:attrNameLst>
                                      </p:cBhvr>
                                      <p:to>
                                        <p:strVal val="visible"/>
                                      </p:to>
                                    </p:set>
                                    <p:anim calcmode="lin" valueType="num">
                                      <p:cBhvr additive="base">
                                        <p:cTn id="21" dur="500" fill="hold"/>
                                        <p:tgtEl>
                                          <p:spTgt spid="332804"/>
                                        </p:tgtEl>
                                        <p:attrNameLst>
                                          <p:attrName>ppt_x</p:attrName>
                                        </p:attrNameLst>
                                      </p:cBhvr>
                                      <p:tavLst>
                                        <p:tav tm="0">
                                          <p:val>
                                            <p:strVal val="0-#ppt_w/2"/>
                                          </p:val>
                                        </p:tav>
                                        <p:tav tm="100000">
                                          <p:val>
                                            <p:strVal val="#ppt_x"/>
                                          </p:val>
                                        </p:tav>
                                      </p:tavLst>
                                    </p:anim>
                                    <p:anim calcmode="lin" valueType="num">
                                      <p:cBhvr additive="base">
                                        <p:cTn id="22" dur="500" fill="hold"/>
                                        <p:tgtEl>
                                          <p:spTgt spid="33280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2807"/>
                                        </p:tgtEl>
                                        <p:attrNameLst>
                                          <p:attrName>style.visibility</p:attrName>
                                        </p:attrNameLst>
                                      </p:cBhvr>
                                      <p:to>
                                        <p:strVal val="visible"/>
                                      </p:to>
                                    </p:set>
                                    <p:animEffect transition="in" filter="wipe(down)">
                                      <p:cBhvr>
                                        <p:cTn id="27" dur="500"/>
                                        <p:tgtEl>
                                          <p:spTgt spid="33280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32811"/>
                                        </p:tgtEl>
                                        <p:attrNameLst>
                                          <p:attrName>style.visibility</p:attrName>
                                        </p:attrNameLst>
                                      </p:cBhvr>
                                      <p:to>
                                        <p:strVal val="visible"/>
                                      </p:to>
                                    </p:set>
                                    <p:animEffect transition="in" filter="wipe(down)">
                                      <p:cBhvr>
                                        <p:cTn id="32" dur="500"/>
                                        <p:tgtEl>
                                          <p:spTgt spid="332811"/>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332812"/>
                                        </p:tgtEl>
                                        <p:attrNameLst>
                                          <p:attrName>style.visibility</p:attrName>
                                        </p:attrNameLst>
                                      </p:cBhvr>
                                      <p:to>
                                        <p:strVal val="visible"/>
                                      </p:to>
                                    </p:set>
                                    <p:animEffect transition="in" filter="wipe(down)">
                                      <p:cBhvr>
                                        <p:cTn id="36" dur="500"/>
                                        <p:tgtEl>
                                          <p:spTgt spid="3328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32808"/>
                                        </p:tgtEl>
                                        <p:attrNameLst>
                                          <p:attrName>style.visibility</p:attrName>
                                        </p:attrNameLst>
                                      </p:cBhvr>
                                      <p:to>
                                        <p:strVal val="visible"/>
                                      </p:to>
                                    </p:set>
                                    <p:animEffect transition="in" filter="wipe(left)">
                                      <p:cBhvr>
                                        <p:cTn id="41" dur="500"/>
                                        <p:tgtEl>
                                          <p:spTgt spid="332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4" grpId="0" autoUpdateAnimBg="0"/>
      <p:bldP spid="332807" grpId="0" autoUpdateAnimBg="0"/>
      <p:bldP spid="332808" grpId="0" autoUpdateAnimBg="0"/>
      <p:bldP spid="332809" grpId="0" autoUpdateAnimBg="0"/>
      <p:bldP spid="332811" grpId="0" animBg="1"/>
      <p:bldP spid="332812" grpId="0" animBg="1"/>
      <p:bldP spid="332813" grpId="0" autoUpdateAnimBg="0"/>
      <p:bldP spid="33281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3" name="Rectangle 3"/>
          <p:cNvSpPr>
            <a:spLocks noGrp="1" noChangeArrowheads="1"/>
          </p:cNvSpPr>
          <p:nvPr>
            <p:ph type="body" idx="1"/>
          </p:nvPr>
        </p:nvSpPr>
        <p:spPr>
          <a:xfrm>
            <a:off x="581025" y="336550"/>
            <a:ext cx="7970838" cy="1825625"/>
          </a:xfrm>
        </p:spPr>
        <p:txBody>
          <a:bodyPr/>
          <a:lstStyle/>
          <a:p>
            <a:pPr eaLnBrk="1" hangingPunct="1">
              <a:spcBef>
                <a:spcPct val="0"/>
              </a:spcBef>
              <a:buFontTx/>
              <a:buNone/>
            </a:pPr>
            <a:r>
              <a:rPr lang="en-US" sz="2800" smtClean="0"/>
              <a:t>How many moles of KClO</a:t>
            </a:r>
            <a:r>
              <a:rPr lang="en-US" sz="2800" baseline="-25000" smtClean="0"/>
              <a:t>3</a:t>
            </a:r>
            <a:r>
              <a:rPr lang="en-US" sz="2800" smtClean="0"/>
              <a:t> must decompose in order to produce 9 moles of oxygen gas? </a:t>
            </a:r>
          </a:p>
        </p:txBody>
      </p:sp>
      <p:sp>
        <p:nvSpPr>
          <p:cNvPr id="602116" name="Rectangle 4"/>
          <p:cNvSpPr>
            <a:spLocks noChangeArrowheads="1"/>
          </p:cNvSpPr>
          <p:nvPr/>
        </p:nvSpPr>
        <p:spPr bwMode="auto">
          <a:xfrm>
            <a:off x="1079500" y="3762375"/>
            <a:ext cx="2079625" cy="790575"/>
          </a:xfrm>
          <a:prstGeom prst="rect">
            <a:avLst/>
          </a:prstGeom>
          <a:noFill/>
          <a:ln w="9525">
            <a:noFill/>
            <a:miter lim="800000"/>
            <a:headEnd/>
            <a:tailEnd/>
          </a:ln>
        </p:spPr>
        <p:txBody>
          <a:bodyPr/>
          <a:lstStyle/>
          <a:p>
            <a:pPr marL="342900" indent="-342900"/>
            <a:r>
              <a:rPr lang="en-US" sz="3200"/>
              <a:t>9 mol O</a:t>
            </a:r>
            <a:r>
              <a:rPr lang="en-US" sz="3200" baseline="-25000"/>
              <a:t>2</a:t>
            </a:r>
            <a:endParaRPr lang="en-US" sz="3200"/>
          </a:p>
        </p:txBody>
      </p:sp>
      <p:sp>
        <p:nvSpPr>
          <p:cNvPr id="602117" name="Line 5"/>
          <p:cNvSpPr>
            <a:spLocks noChangeShapeType="1"/>
          </p:cNvSpPr>
          <p:nvPr/>
        </p:nvSpPr>
        <p:spPr bwMode="auto">
          <a:xfrm flipV="1">
            <a:off x="1150938" y="4392613"/>
            <a:ext cx="4891087" cy="3175"/>
          </a:xfrm>
          <a:prstGeom prst="line">
            <a:avLst/>
          </a:prstGeom>
          <a:noFill/>
          <a:ln w="38100">
            <a:solidFill>
              <a:schemeClr val="tx1"/>
            </a:solidFill>
            <a:round/>
            <a:headEnd/>
            <a:tailEnd/>
          </a:ln>
        </p:spPr>
        <p:txBody>
          <a:bodyPr wrap="none" anchor="ctr"/>
          <a:lstStyle/>
          <a:p>
            <a:endParaRPr lang="en-US"/>
          </a:p>
        </p:txBody>
      </p:sp>
      <p:sp>
        <p:nvSpPr>
          <p:cNvPr id="602118" name="Line 6"/>
          <p:cNvSpPr>
            <a:spLocks noChangeShapeType="1"/>
          </p:cNvSpPr>
          <p:nvPr/>
        </p:nvSpPr>
        <p:spPr bwMode="auto">
          <a:xfrm>
            <a:off x="3167063" y="3455988"/>
            <a:ext cx="0" cy="1817687"/>
          </a:xfrm>
          <a:prstGeom prst="line">
            <a:avLst/>
          </a:prstGeom>
          <a:noFill/>
          <a:ln w="38100">
            <a:solidFill>
              <a:schemeClr val="tx1"/>
            </a:solidFill>
            <a:round/>
            <a:headEnd/>
            <a:tailEnd/>
          </a:ln>
        </p:spPr>
        <p:txBody>
          <a:bodyPr wrap="none" anchor="ctr"/>
          <a:lstStyle/>
          <a:p>
            <a:endParaRPr lang="en-US"/>
          </a:p>
        </p:txBody>
      </p:sp>
      <p:sp>
        <p:nvSpPr>
          <p:cNvPr id="602119" name="Rectangle 7"/>
          <p:cNvSpPr>
            <a:spLocks noChangeArrowheads="1"/>
          </p:cNvSpPr>
          <p:nvPr/>
        </p:nvSpPr>
        <p:spPr bwMode="auto">
          <a:xfrm>
            <a:off x="3230563" y="3779838"/>
            <a:ext cx="2913062" cy="1511300"/>
          </a:xfrm>
          <a:prstGeom prst="rect">
            <a:avLst/>
          </a:prstGeom>
          <a:noFill/>
          <a:ln w="9525">
            <a:noFill/>
            <a:miter lim="800000"/>
            <a:headEnd/>
            <a:tailEnd/>
          </a:ln>
        </p:spPr>
        <p:txBody>
          <a:bodyPr/>
          <a:lstStyle/>
          <a:p>
            <a:pPr marL="342900" indent="-342900"/>
            <a:r>
              <a:rPr lang="en-US" sz="3200"/>
              <a:t>2 mol KClO</a:t>
            </a:r>
            <a:r>
              <a:rPr lang="en-US" sz="3200" baseline="-25000"/>
              <a:t>3</a:t>
            </a:r>
            <a:endParaRPr lang="en-US" sz="3200"/>
          </a:p>
          <a:p>
            <a:pPr marL="342900" indent="-342900">
              <a:spcBef>
                <a:spcPct val="30000"/>
              </a:spcBef>
            </a:pPr>
            <a:r>
              <a:rPr lang="en-US" sz="3200"/>
              <a:t>3 mol O</a:t>
            </a:r>
            <a:r>
              <a:rPr lang="en-US" sz="3200" baseline="-25000"/>
              <a:t>2</a:t>
            </a:r>
            <a:endParaRPr lang="en-US" sz="3200"/>
          </a:p>
        </p:txBody>
      </p:sp>
      <p:sp>
        <p:nvSpPr>
          <p:cNvPr id="602120" name="Rectangle 8"/>
          <p:cNvSpPr>
            <a:spLocks noChangeArrowheads="1"/>
          </p:cNvSpPr>
          <p:nvPr/>
        </p:nvSpPr>
        <p:spPr bwMode="auto">
          <a:xfrm>
            <a:off x="6080125" y="4084638"/>
            <a:ext cx="3063875" cy="1498600"/>
          </a:xfrm>
          <a:prstGeom prst="rect">
            <a:avLst/>
          </a:prstGeom>
          <a:noFill/>
          <a:ln w="9525">
            <a:noFill/>
            <a:miter lim="800000"/>
            <a:headEnd/>
            <a:tailEnd/>
          </a:ln>
        </p:spPr>
        <p:txBody>
          <a:bodyPr/>
          <a:lstStyle/>
          <a:p>
            <a:pPr marL="342900" indent="-342900"/>
            <a:r>
              <a:rPr lang="en-US" sz="3200"/>
              <a:t>= 6 mol KClO</a:t>
            </a:r>
            <a:r>
              <a:rPr lang="en-US" sz="3200" baseline="-25000"/>
              <a:t>3</a:t>
            </a:r>
            <a:endParaRPr lang="en-US" sz="3200"/>
          </a:p>
        </p:txBody>
      </p:sp>
      <p:sp>
        <p:nvSpPr>
          <p:cNvPr id="602121" name="Rectangle 9"/>
          <p:cNvSpPr>
            <a:spLocks noChangeArrowheads="1"/>
          </p:cNvSpPr>
          <p:nvPr/>
        </p:nvSpPr>
        <p:spPr bwMode="auto">
          <a:xfrm>
            <a:off x="822325" y="1928813"/>
            <a:ext cx="7467600" cy="823912"/>
          </a:xfrm>
          <a:prstGeom prst="rect">
            <a:avLst/>
          </a:prstGeom>
          <a:noFill/>
          <a:ln w="9525">
            <a:noFill/>
            <a:miter lim="800000"/>
            <a:headEnd/>
            <a:tailEnd/>
          </a:ln>
        </p:spPr>
        <p:txBody>
          <a:bodyPr/>
          <a:lstStyle/>
          <a:p>
            <a:pPr marL="342900" indent="-342900" algn="ctr">
              <a:lnSpc>
                <a:spcPct val="110000"/>
              </a:lnSpc>
            </a:pPr>
            <a:r>
              <a:rPr lang="en-US" sz="3200"/>
              <a:t>2KClO</a:t>
            </a:r>
            <a:r>
              <a:rPr lang="en-US" sz="3200" baseline="-25000"/>
              <a:t>3</a:t>
            </a:r>
            <a:r>
              <a:rPr lang="en-US" sz="3200"/>
              <a:t>   </a:t>
            </a:r>
            <a:r>
              <a:rPr lang="en-US" sz="3200">
                <a:sym typeface="Symbol" pitchFamily="18" charset="2"/>
              </a:rPr>
              <a:t>   2KCl   +   3O</a:t>
            </a:r>
            <a:r>
              <a:rPr lang="en-US" sz="3200" baseline="-25000">
                <a:sym typeface="Symbol" pitchFamily="18" charset="2"/>
              </a:rPr>
              <a:t>2</a:t>
            </a:r>
            <a:r>
              <a:rPr lang="en-US" sz="3200"/>
              <a:t> </a:t>
            </a:r>
          </a:p>
        </p:txBody>
      </p:sp>
      <p:sp>
        <p:nvSpPr>
          <p:cNvPr id="602122" name="Line 10"/>
          <p:cNvSpPr>
            <a:spLocks noChangeShapeType="1"/>
          </p:cNvSpPr>
          <p:nvPr/>
        </p:nvSpPr>
        <p:spPr bwMode="auto">
          <a:xfrm flipH="1">
            <a:off x="1508125" y="3919538"/>
            <a:ext cx="1281113" cy="347662"/>
          </a:xfrm>
          <a:prstGeom prst="line">
            <a:avLst/>
          </a:prstGeom>
          <a:noFill/>
          <a:ln w="38100">
            <a:solidFill>
              <a:srgbClr val="FF0000"/>
            </a:solidFill>
            <a:round/>
            <a:headEnd/>
            <a:tailEnd/>
          </a:ln>
        </p:spPr>
        <p:txBody>
          <a:bodyPr wrap="none" anchor="ctr"/>
          <a:lstStyle/>
          <a:p>
            <a:endParaRPr lang="en-US"/>
          </a:p>
        </p:txBody>
      </p:sp>
      <p:sp>
        <p:nvSpPr>
          <p:cNvPr id="602123" name="Line 11"/>
          <p:cNvSpPr>
            <a:spLocks noChangeShapeType="1"/>
          </p:cNvSpPr>
          <p:nvPr/>
        </p:nvSpPr>
        <p:spPr bwMode="auto">
          <a:xfrm flipH="1">
            <a:off x="3675063" y="4613275"/>
            <a:ext cx="1243012" cy="300038"/>
          </a:xfrm>
          <a:prstGeom prst="line">
            <a:avLst/>
          </a:prstGeom>
          <a:noFill/>
          <a:ln w="38100">
            <a:solidFill>
              <a:srgbClr val="FF0000"/>
            </a:solidFill>
            <a:round/>
            <a:headEnd/>
            <a:tailEnd/>
          </a:ln>
        </p:spPr>
        <p:txBody>
          <a:bodyPr wrap="none" anchor="ctr"/>
          <a:lstStyle/>
          <a:p>
            <a:endParaRPr lang="en-US"/>
          </a:p>
        </p:txBody>
      </p:sp>
      <p:sp>
        <p:nvSpPr>
          <p:cNvPr id="602124" name="Rectangle 12"/>
          <p:cNvSpPr>
            <a:spLocks noChangeArrowheads="1"/>
          </p:cNvSpPr>
          <p:nvPr/>
        </p:nvSpPr>
        <p:spPr bwMode="auto">
          <a:xfrm>
            <a:off x="2220913" y="2497138"/>
            <a:ext cx="1390650" cy="717550"/>
          </a:xfrm>
          <a:prstGeom prst="rect">
            <a:avLst/>
          </a:prstGeom>
          <a:noFill/>
          <a:ln w="9525">
            <a:noFill/>
            <a:miter lim="800000"/>
            <a:headEnd/>
            <a:tailEnd/>
          </a:ln>
        </p:spPr>
        <p:txBody>
          <a:bodyPr/>
          <a:lstStyle/>
          <a:p>
            <a:pPr marL="342900" indent="-342900"/>
            <a:r>
              <a:rPr lang="en-US" sz="2800">
                <a:solidFill>
                  <a:srgbClr val="3366FF"/>
                </a:solidFill>
              </a:rPr>
              <a:t>? mol</a:t>
            </a:r>
          </a:p>
        </p:txBody>
      </p:sp>
      <p:sp>
        <p:nvSpPr>
          <p:cNvPr id="602125" name="Rectangle 13"/>
          <p:cNvSpPr>
            <a:spLocks noChangeArrowheads="1"/>
          </p:cNvSpPr>
          <p:nvPr/>
        </p:nvSpPr>
        <p:spPr bwMode="auto">
          <a:xfrm>
            <a:off x="6197600" y="2497138"/>
            <a:ext cx="1390650" cy="717550"/>
          </a:xfrm>
          <a:prstGeom prst="rect">
            <a:avLst/>
          </a:prstGeom>
          <a:noFill/>
          <a:ln w="9525">
            <a:noFill/>
            <a:miter lim="800000"/>
            <a:headEnd/>
            <a:tailEnd/>
          </a:ln>
        </p:spPr>
        <p:txBody>
          <a:bodyPr/>
          <a:lstStyle/>
          <a:p>
            <a:pPr marL="342900" indent="-342900"/>
            <a:r>
              <a:rPr lang="en-US" sz="2800">
                <a:solidFill>
                  <a:srgbClr val="3366FF"/>
                </a:solidFill>
              </a:rPr>
              <a:t>9 mol</a:t>
            </a:r>
          </a:p>
        </p:txBody>
      </p:sp>
      <p:sp>
        <p:nvSpPr>
          <p:cNvPr id="74764" name="Rectangle 14"/>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grpSp>
        <p:nvGrpSpPr>
          <p:cNvPr id="2" name="Group 16"/>
          <p:cNvGrpSpPr>
            <a:grpSpLocks/>
          </p:cNvGrpSpPr>
          <p:nvPr/>
        </p:nvGrpSpPr>
        <p:grpSpPr bwMode="auto">
          <a:xfrm>
            <a:off x="501650" y="5430838"/>
            <a:ext cx="1219200" cy="481012"/>
            <a:chOff x="186" y="1092"/>
            <a:chExt cx="768" cy="303"/>
          </a:xfrm>
        </p:grpSpPr>
        <p:sp>
          <p:nvSpPr>
            <p:cNvPr id="74784" name="Line 17"/>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74785" name="Line 18"/>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74786" name="Line 19"/>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74787" name="Line 20"/>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74788" name="Line 21"/>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602134" name="Oval 22"/>
          <p:cNvSpPr>
            <a:spLocks noChangeArrowheads="1"/>
          </p:cNvSpPr>
          <p:nvPr/>
        </p:nvSpPr>
        <p:spPr bwMode="auto">
          <a:xfrm>
            <a:off x="768350" y="562927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602135" name="Text Box 23"/>
          <p:cNvSpPr txBox="1">
            <a:spLocks noChangeArrowheads="1"/>
          </p:cNvSpPr>
          <p:nvPr/>
        </p:nvSpPr>
        <p:spPr bwMode="auto">
          <a:xfrm>
            <a:off x="547688" y="5935663"/>
            <a:ext cx="385762" cy="304800"/>
          </a:xfrm>
          <a:prstGeom prst="rect">
            <a:avLst/>
          </a:prstGeom>
          <a:noFill/>
          <a:ln w="9525">
            <a:noFill/>
            <a:miter lim="800000"/>
            <a:headEnd/>
            <a:tailEnd/>
          </a:ln>
        </p:spPr>
        <p:txBody>
          <a:bodyPr wrap="none">
            <a:spAutoFit/>
          </a:bodyPr>
          <a:lstStyle/>
          <a:p>
            <a:r>
              <a:rPr lang="en-US"/>
              <a:t>O</a:t>
            </a:r>
            <a:r>
              <a:rPr lang="en-US" baseline="-25000"/>
              <a:t>2</a:t>
            </a:r>
          </a:p>
        </p:txBody>
      </p:sp>
      <p:sp>
        <p:nvSpPr>
          <p:cNvPr id="602136" name="Text Box 24"/>
          <p:cNvSpPr txBox="1">
            <a:spLocks noChangeArrowheads="1"/>
          </p:cNvSpPr>
          <p:nvPr/>
        </p:nvSpPr>
        <p:spPr bwMode="auto">
          <a:xfrm>
            <a:off x="1112838" y="5935663"/>
            <a:ext cx="673100" cy="304800"/>
          </a:xfrm>
          <a:prstGeom prst="rect">
            <a:avLst/>
          </a:prstGeom>
          <a:noFill/>
          <a:ln w="9525">
            <a:noFill/>
            <a:miter lim="800000"/>
            <a:headEnd/>
            <a:tailEnd/>
          </a:ln>
        </p:spPr>
        <p:txBody>
          <a:bodyPr wrap="none">
            <a:spAutoFit/>
          </a:bodyPr>
          <a:lstStyle/>
          <a:p>
            <a:r>
              <a:rPr lang="en-US"/>
              <a:t>KClO</a:t>
            </a:r>
            <a:r>
              <a:rPr lang="en-US" baseline="-25000"/>
              <a:t>3</a:t>
            </a:r>
          </a:p>
        </p:txBody>
      </p:sp>
      <p:sp>
        <p:nvSpPr>
          <p:cNvPr id="602137" name="Line 25"/>
          <p:cNvSpPr>
            <a:spLocks noChangeShapeType="1"/>
          </p:cNvSpPr>
          <p:nvPr/>
        </p:nvSpPr>
        <p:spPr bwMode="auto">
          <a:xfrm>
            <a:off x="835025" y="5664200"/>
            <a:ext cx="534988" cy="0"/>
          </a:xfrm>
          <a:prstGeom prst="line">
            <a:avLst/>
          </a:prstGeom>
          <a:noFill/>
          <a:ln w="31750">
            <a:solidFill>
              <a:srgbClr val="800000"/>
            </a:solidFill>
            <a:round/>
            <a:headEnd/>
            <a:tailEnd/>
          </a:ln>
        </p:spPr>
        <p:txBody>
          <a:bodyPr/>
          <a:lstStyle/>
          <a:p>
            <a:endParaRPr lang="en-US"/>
          </a:p>
        </p:txBody>
      </p:sp>
      <p:grpSp>
        <p:nvGrpSpPr>
          <p:cNvPr id="3" name="Group 26"/>
          <p:cNvGrpSpPr>
            <a:grpSpLocks/>
          </p:cNvGrpSpPr>
          <p:nvPr/>
        </p:nvGrpSpPr>
        <p:grpSpPr bwMode="auto">
          <a:xfrm>
            <a:off x="1327150" y="5622925"/>
            <a:ext cx="88900" cy="88900"/>
            <a:chOff x="925" y="1217"/>
            <a:chExt cx="56" cy="56"/>
          </a:xfrm>
        </p:grpSpPr>
        <p:sp>
          <p:nvSpPr>
            <p:cNvPr id="74781" name="Oval 27"/>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74782" name="Line 28"/>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74783" name="Line 29"/>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602142" name="Text Box 30"/>
          <p:cNvSpPr txBox="1">
            <a:spLocks noChangeArrowheads="1"/>
          </p:cNvSpPr>
          <p:nvPr/>
        </p:nvSpPr>
        <p:spPr bwMode="auto">
          <a:xfrm>
            <a:off x="1979613" y="5527675"/>
            <a:ext cx="2427287" cy="336550"/>
          </a:xfrm>
          <a:prstGeom prst="rect">
            <a:avLst/>
          </a:prstGeom>
          <a:noFill/>
          <a:ln w="9525">
            <a:noFill/>
            <a:miter lim="800000"/>
            <a:headEnd/>
            <a:tailEnd/>
          </a:ln>
        </p:spPr>
        <p:txBody>
          <a:bodyPr wrap="none">
            <a:spAutoFit/>
          </a:bodyPr>
          <a:lstStyle/>
          <a:p>
            <a:r>
              <a:rPr lang="en-US" sz="1600"/>
              <a:t>x mol KClO</a:t>
            </a:r>
            <a:r>
              <a:rPr lang="en-US" sz="1600" baseline="-25000"/>
              <a:t>3</a:t>
            </a:r>
            <a:r>
              <a:rPr lang="en-US" sz="1600"/>
              <a:t>  =  9 mol O</a:t>
            </a:r>
            <a:r>
              <a:rPr lang="en-US" sz="1600" baseline="-25000"/>
              <a:t>2</a:t>
            </a:r>
          </a:p>
        </p:txBody>
      </p:sp>
      <p:sp>
        <p:nvSpPr>
          <p:cNvPr id="602143" name="Text Box 31"/>
          <p:cNvSpPr txBox="1">
            <a:spLocks noChangeArrowheads="1"/>
          </p:cNvSpPr>
          <p:nvPr/>
        </p:nvSpPr>
        <p:spPr bwMode="auto">
          <a:xfrm>
            <a:off x="5699125" y="5548313"/>
            <a:ext cx="1533525" cy="336550"/>
          </a:xfrm>
          <a:prstGeom prst="rect">
            <a:avLst/>
          </a:prstGeom>
          <a:noFill/>
          <a:ln w="9525">
            <a:noFill/>
            <a:miter lim="800000"/>
            <a:headEnd/>
            <a:tailEnd/>
          </a:ln>
        </p:spPr>
        <p:txBody>
          <a:bodyPr wrap="none">
            <a:spAutoFit/>
          </a:bodyPr>
          <a:lstStyle/>
          <a:p>
            <a:r>
              <a:rPr lang="en-US" sz="1600"/>
              <a:t>=  6 mol KClO</a:t>
            </a:r>
            <a:r>
              <a:rPr lang="en-US" sz="1600" baseline="-25000"/>
              <a:t>3</a:t>
            </a:r>
          </a:p>
        </p:txBody>
      </p:sp>
      <p:sp>
        <p:nvSpPr>
          <p:cNvPr id="602144" name="Rectangle 32"/>
          <p:cNvSpPr>
            <a:spLocks noChangeArrowheads="1"/>
          </p:cNvSpPr>
          <p:nvPr/>
        </p:nvSpPr>
        <p:spPr bwMode="auto">
          <a:xfrm>
            <a:off x="4362450" y="5394325"/>
            <a:ext cx="1300163" cy="336550"/>
          </a:xfrm>
          <a:prstGeom prst="rect">
            <a:avLst/>
          </a:prstGeom>
          <a:noFill/>
          <a:ln w="9525">
            <a:noFill/>
            <a:miter lim="800000"/>
            <a:headEnd/>
            <a:tailEnd/>
          </a:ln>
        </p:spPr>
        <p:txBody>
          <a:bodyPr wrap="none">
            <a:spAutoFit/>
          </a:bodyPr>
          <a:lstStyle/>
          <a:p>
            <a:r>
              <a:rPr lang="en-US" sz="1600"/>
              <a:t>2 mol KClO</a:t>
            </a:r>
            <a:r>
              <a:rPr lang="en-US" sz="1600" baseline="-25000"/>
              <a:t>3</a:t>
            </a:r>
          </a:p>
        </p:txBody>
      </p:sp>
      <p:sp>
        <p:nvSpPr>
          <p:cNvPr id="602145" name="Rectangle 33"/>
          <p:cNvSpPr>
            <a:spLocks noChangeArrowheads="1"/>
          </p:cNvSpPr>
          <p:nvPr/>
        </p:nvSpPr>
        <p:spPr bwMode="auto">
          <a:xfrm>
            <a:off x="4530725" y="5664200"/>
            <a:ext cx="974725" cy="336550"/>
          </a:xfrm>
          <a:prstGeom prst="rect">
            <a:avLst/>
          </a:prstGeom>
          <a:noFill/>
          <a:ln w="9525">
            <a:noFill/>
            <a:miter lim="800000"/>
            <a:headEnd/>
            <a:tailEnd/>
          </a:ln>
        </p:spPr>
        <p:txBody>
          <a:bodyPr wrap="none">
            <a:spAutoFit/>
          </a:bodyPr>
          <a:lstStyle/>
          <a:p>
            <a:r>
              <a:rPr lang="en-US" sz="1600"/>
              <a:t>3 mol O</a:t>
            </a:r>
            <a:r>
              <a:rPr lang="en-US" sz="1600" baseline="-25000"/>
              <a:t>2</a:t>
            </a:r>
          </a:p>
        </p:txBody>
      </p:sp>
      <p:sp>
        <p:nvSpPr>
          <p:cNvPr id="602146" name="Line 34"/>
          <p:cNvSpPr>
            <a:spLocks noChangeShapeType="1"/>
          </p:cNvSpPr>
          <p:nvPr/>
        </p:nvSpPr>
        <p:spPr bwMode="auto">
          <a:xfrm flipV="1">
            <a:off x="3702050" y="5640388"/>
            <a:ext cx="598488" cy="119062"/>
          </a:xfrm>
          <a:prstGeom prst="line">
            <a:avLst/>
          </a:prstGeom>
          <a:noFill/>
          <a:ln w="9525">
            <a:solidFill>
              <a:srgbClr val="FF0000"/>
            </a:solidFill>
            <a:round/>
            <a:headEnd/>
            <a:tailEnd/>
          </a:ln>
        </p:spPr>
        <p:txBody>
          <a:bodyPr/>
          <a:lstStyle/>
          <a:p>
            <a:endParaRPr lang="en-US"/>
          </a:p>
        </p:txBody>
      </p:sp>
      <p:grpSp>
        <p:nvGrpSpPr>
          <p:cNvPr id="4" name="Group 35"/>
          <p:cNvGrpSpPr>
            <a:grpSpLocks/>
          </p:cNvGrpSpPr>
          <p:nvPr/>
        </p:nvGrpSpPr>
        <p:grpSpPr bwMode="auto">
          <a:xfrm>
            <a:off x="4387850" y="5432425"/>
            <a:ext cx="1281113" cy="542925"/>
            <a:chOff x="3885" y="2931"/>
            <a:chExt cx="542" cy="342"/>
          </a:xfrm>
        </p:grpSpPr>
        <p:sp>
          <p:nvSpPr>
            <p:cNvPr id="74779" name="AutoShape 36"/>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74780" name="Line 37"/>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602150" name="Line 38"/>
          <p:cNvSpPr>
            <a:spLocks noChangeShapeType="1"/>
          </p:cNvSpPr>
          <p:nvPr/>
        </p:nvSpPr>
        <p:spPr bwMode="auto">
          <a:xfrm flipV="1">
            <a:off x="4797425" y="5778500"/>
            <a:ext cx="517525" cy="112713"/>
          </a:xfrm>
          <a:prstGeom prst="line">
            <a:avLst/>
          </a:prstGeom>
          <a:noFill/>
          <a:ln w="9525">
            <a:solidFill>
              <a:srgbClr val="FF0000"/>
            </a:solidFill>
            <a:round/>
            <a:headEnd/>
            <a:tailEnd/>
          </a:ln>
        </p:spPr>
        <p:txBody>
          <a:bodyPr/>
          <a:lstStyle/>
          <a:p>
            <a:endParaRPr lang="en-US"/>
          </a:p>
        </p:txBody>
      </p:sp>
      <p:sp>
        <p:nvSpPr>
          <p:cNvPr id="602151" name="Rectangle 39"/>
          <p:cNvSpPr>
            <a:spLocks noChangeArrowheads="1"/>
          </p:cNvSpPr>
          <p:nvPr/>
        </p:nvSpPr>
        <p:spPr bwMode="auto">
          <a:xfrm>
            <a:off x="5981700" y="5457825"/>
            <a:ext cx="1390650" cy="717550"/>
          </a:xfrm>
          <a:prstGeom prst="rect">
            <a:avLst/>
          </a:prstGeom>
          <a:noFill/>
          <a:ln w="9525">
            <a:noFill/>
            <a:miter lim="800000"/>
            <a:headEnd/>
            <a:tailEnd/>
          </a:ln>
        </p:spPr>
        <p:txBody>
          <a:bodyPr/>
          <a:lstStyle/>
          <a:p>
            <a:pPr marL="342900" indent="-342900"/>
            <a:r>
              <a:rPr lang="en-US" sz="2800">
                <a:solidFill>
                  <a:srgbClr val="3366FF"/>
                </a:solidFill>
              </a:rPr>
              <a:t>6 mol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2121"/>
                                        </p:tgtEl>
                                        <p:attrNameLst>
                                          <p:attrName>style.visibility</p:attrName>
                                        </p:attrNameLst>
                                      </p:cBhvr>
                                      <p:to>
                                        <p:strVal val="visible"/>
                                      </p:to>
                                    </p:set>
                                    <p:animEffect transition="in" filter="dissolve">
                                      <p:cBhvr>
                                        <p:cTn id="7" dur="500"/>
                                        <p:tgtEl>
                                          <p:spTgt spid="6021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2124"/>
                                        </p:tgtEl>
                                        <p:attrNameLst>
                                          <p:attrName>style.visibility</p:attrName>
                                        </p:attrNameLst>
                                      </p:cBhvr>
                                      <p:to>
                                        <p:strVal val="visible"/>
                                      </p:to>
                                    </p:set>
                                    <p:animEffect transition="in" filter="wipe(left)">
                                      <p:cBhvr>
                                        <p:cTn id="12" dur="500"/>
                                        <p:tgtEl>
                                          <p:spTgt spid="6021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02125"/>
                                        </p:tgtEl>
                                        <p:attrNameLst>
                                          <p:attrName>style.visibility</p:attrName>
                                        </p:attrNameLst>
                                      </p:cBhvr>
                                      <p:to>
                                        <p:strVal val="visible"/>
                                      </p:to>
                                    </p:set>
                                    <p:animEffect transition="in" filter="wipe(left)">
                                      <p:cBhvr>
                                        <p:cTn id="16" dur="500"/>
                                        <p:tgtEl>
                                          <p:spTgt spid="60212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02117"/>
                                        </p:tgtEl>
                                        <p:attrNameLst>
                                          <p:attrName>style.visibility</p:attrName>
                                        </p:attrNameLst>
                                      </p:cBhvr>
                                      <p:to>
                                        <p:strVal val="visible"/>
                                      </p:to>
                                    </p:set>
                                    <p:animEffect transition="in" filter="dissolve">
                                      <p:cBhvr>
                                        <p:cTn id="21" dur="500"/>
                                        <p:tgtEl>
                                          <p:spTgt spid="60211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02118"/>
                                        </p:tgtEl>
                                        <p:attrNameLst>
                                          <p:attrName>style.visibility</p:attrName>
                                        </p:attrNameLst>
                                      </p:cBhvr>
                                      <p:to>
                                        <p:strVal val="visible"/>
                                      </p:to>
                                    </p:set>
                                    <p:animEffect transition="in" filter="dissolve">
                                      <p:cBhvr>
                                        <p:cTn id="24" dur="500"/>
                                        <p:tgtEl>
                                          <p:spTgt spid="60211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02116"/>
                                        </p:tgtEl>
                                        <p:attrNameLst>
                                          <p:attrName>style.visibility</p:attrName>
                                        </p:attrNameLst>
                                      </p:cBhvr>
                                      <p:to>
                                        <p:strVal val="visible"/>
                                      </p:to>
                                    </p:set>
                                    <p:anim calcmode="lin" valueType="num">
                                      <p:cBhvr additive="base">
                                        <p:cTn id="29" dur="500" fill="hold"/>
                                        <p:tgtEl>
                                          <p:spTgt spid="602116"/>
                                        </p:tgtEl>
                                        <p:attrNameLst>
                                          <p:attrName>ppt_x</p:attrName>
                                        </p:attrNameLst>
                                      </p:cBhvr>
                                      <p:tavLst>
                                        <p:tav tm="0">
                                          <p:val>
                                            <p:strVal val="0-#ppt_w/2"/>
                                          </p:val>
                                        </p:tav>
                                        <p:tav tm="100000">
                                          <p:val>
                                            <p:strVal val="#ppt_x"/>
                                          </p:val>
                                        </p:tav>
                                      </p:tavLst>
                                    </p:anim>
                                    <p:anim calcmode="lin" valueType="num">
                                      <p:cBhvr additive="base">
                                        <p:cTn id="30" dur="500" fill="hold"/>
                                        <p:tgtEl>
                                          <p:spTgt spid="60211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02119"/>
                                        </p:tgtEl>
                                        <p:attrNameLst>
                                          <p:attrName>style.visibility</p:attrName>
                                        </p:attrNameLst>
                                      </p:cBhvr>
                                      <p:to>
                                        <p:strVal val="visible"/>
                                      </p:to>
                                    </p:set>
                                    <p:animEffect transition="in" filter="wipe(down)">
                                      <p:cBhvr>
                                        <p:cTn id="35" dur="500"/>
                                        <p:tgtEl>
                                          <p:spTgt spid="6021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02122"/>
                                        </p:tgtEl>
                                        <p:attrNameLst>
                                          <p:attrName>style.visibility</p:attrName>
                                        </p:attrNameLst>
                                      </p:cBhvr>
                                      <p:to>
                                        <p:strVal val="visible"/>
                                      </p:to>
                                    </p:set>
                                    <p:animEffect transition="in" filter="wipe(down)">
                                      <p:cBhvr>
                                        <p:cTn id="40" dur="500"/>
                                        <p:tgtEl>
                                          <p:spTgt spid="602122"/>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602123"/>
                                        </p:tgtEl>
                                        <p:attrNameLst>
                                          <p:attrName>style.visibility</p:attrName>
                                        </p:attrNameLst>
                                      </p:cBhvr>
                                      <p:to>
                                        <p:strVal val="visible"/>
                                      </p:to>
                                    </p:set>
                                    <p:animEffect transition="in" filter="wipe(down)">
                                      <p:cBhvr>
                                        <p:cTn id="44" dur="500"/>
                                        <p:tgtEl>
                                          <p:spTgt spid="60212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02120"/>
                                        </p:tgtEl>
                                        <p:attrNameLst>
                                          <p:attrName>style.visibility</p:attrName>
                                        </p:attrNameLst>
                                      </p:cBhvr>
                                      <p:to>
                                        <p:strVal val="visible"/>
                                      </p:to>
                                    </p:set>
                                    <p:animEffect transition="in" filter="wipe(left)">
                                      <p:cBhvr>
                                        <p:cTn id="49" dur="500"/>
                                        <p:tgtEl>
                                          <p:spTgt spid="602120"/>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dissolve">
                                      <p:cBhvr>
                                        <p:cTn id="54" dur="500"/>
                                        <p:tgtEl>
                                          <p:spTgt spid="2"/>
                                        </p:tgtEl>
                                      </p:cBhvr>
                                    </p:animEffect>
                                  </p:childTnLst>
                                </p:cTn>
                              </p:par>
                            </p:childTnLst>
                          </p:cTn>
                        </p:par>
                        <p:par>
                          <p:cTn id="55" fill="hold">
                            <p:stCondLst>
                              <p:cond delay="500"/>
                            </p:stCondLst>
                            <p:childTnLst>
                              <p:par>
                                <p:cTn id="56" presetID="9" presetClass="emph" presetSubtype="0" grpId="1" nodeType="afterEffect">
                                  <p:stCondLst>
                                    <p:cond delay="0"/>
                                  </p:stCondLst>
                                  <p:childTnLst>
                                    <p:set>
                                      <p:cBhvr rctx="PPT">
                                        <p:cTn id="57" dur="indefinite"/>
                                        <p:tgtEl>
                                          <p:spTgt spid="602116"/>
                                        </p:tgtEl>
                                        <p:attrNameLst>
                                          <p:attrName>style.opacity</p:attrName>
                                        </p:attrNameLst>
                                      </p:cBhvr>
                                      <p:to>
                                        <p:strVal val="0.5"/>
                                      </p:to>
                                    </p:set>
                                    <p:animEffect filter="image" prLst="opacity: 0.5">
                                      <p:cBhvr rctx="IE">
                                        <p:cTn id="58" dur="indefinite"/>
                                        <p:tgtEl>
                                          <p:spTgt spid="602116"/>
                                        </p:tgtEl>
                                      </p:cBhvr>
                                    </p:animEffect>
                                  </p:childTnLst>
                                </p:cTn>
                              </p:par>
                              <p:par>
                                <p:cTn id="59" presetID="9" presetClass="emph" presetSubtype="0" grpId="1" nodeType="withEffect">
                                  <p:stCondLst>
                                    <p:cond delay="0"/>
                                  </p:stCondLst>
                                  <p:childTnLst>
                                    <p:set>
                                      <p:cBhvr rctx="PPT">
                                        <p:cTn id="60" dur="indefinite"/>
                                        <p:tgtEl>
                                          <p:spTgt spid="602117"/>
                                        </p:tgtEl>
                                        <p:attrNameLst>
                                          <p:attrName>style.opacity</p:attrName>
                                        </p:attrNameLst>
                                      </p:cBhvr>
                                      <p:to>
                                        <p:strVal val="0.5"/>
                                      </p:to>
                                    </p:set>
                                    <p:animEffect filter="image" prLst="opacity: 0.5">
                                      <p:cBhvr rctx="IE">
                                        <p:cTn id="61" dur="indefinite"/>
                                        <p:tgtEl>
                                          <p:spTgt spid="602117"/>
                                        </p:tgtEl>
                                      </p:cBhvr>
                                    </p:animEffect>
                                  </p:childTnLst>
                                </p:cTn>
                              </p:par>
                              <p:par>
                                <p:cTn id="62" presetID="9" presetClass="emph" presetSubtype="0" grpId="1" nodeType="withEffect">
                                  <p:stCondLst>
                                    <p:cond delay="0"/>
                                  </p:stCondLst>
                                  <p:childTnLst>
                                    <p:set>
                                      <p:cBhvr rctx="PPT">
                                        <p:cTn id="63" dur="indefinite"/>
                                        <p:tgtEl>
                                          <p:spTgt spid="602118"/>
                                        </p:tgtEl>
                                        <p:attrNameLst>
                                          <p:attrName>style.opacity</p:attrName>
                                        </p:attrNameLst>
                                      </p:cBhvr>
                                      <p:to>
                                        <p:strVal val="0.5"/>
                                      </p:to>
                                    </p:set>
                                    <p:animEffect filter="image" prLst="opacity: 0.5">
                                      <p:cBhvr rctx="IE">
                                        <p:cTn id="64" dur="indefinite"/>
                                        <p:tgtEl>
                                          <p:spTgt spid="602118"/>
                                        </p:tgtEl>
                                      </p:cBhvr>
                                    </p:animEffect>
                                  </p:childTnLst>
                                </p:cTn>
                              </p:par>
                              <p:par>
                                <p:cTn id="65" presetID="9" presetClass="emph" presetSubtype="0" grpId="1" nodeType="withEffect">
                                  <p:stCondLst>
                                    <p:cond delay="0"/>
                                  </p:stCondLst>
                                  <p:childTnLst>
                                    <p:set>
                                      <p:cBhvr rctx="PPT">
                                        <p:cTn id="66" dur="indefinite"/>
                                        <p:tgtEl>
                                          <p:spTgt spid="602119"/>
                                        </p:tgtEl>
                                        <p:attrNameLst>
                                          <p:attrName>style.opacity</p:attrName>
                                        </p:attrNameLst>
                                      </p:cBhvr>
                                      <p:to>
                                        <p:strVal val="0.5"/>
                                      </p:to>
                                    </p:set>
                                    <p:animEffect filter="image" prLst="opacity: 0.5">
                                      <p:cBhvr rctx="IE">
                                        <p:cTn id="67" dur="indefinite"/>
                                        <p:tgtEl>
                                          <p:spTgt spid="602119"/>
                                        </p:tgtEl>
                                      </p:cBhvr>
                                    </p:animEffect>
                                  </p:childTnLst>
                                </p:cTn>
                              </p:par>
                              <p:par>
                                <p:cTn id="68" presetID="9" presetClass="emph" presetSubtype="0" grpId="1" nodeType="withEffect">
                                  <p:stCondLst>
                                    <p:cond delay="0"/>
                                  </p:stCondLst>
                                  <p:childTnLst>
                                    <p:set>
                                      <p:cBhvr rctx="PPT">
                                        <p:cTn id="69" dur="indefinite"/>
                                        <p:tgtEl>
                                          <p:spTgt spid="602122"/>
                                        </p:tgtEl>
                                        <p:attrNameLst>
                                          <p:attrName>style.opacity</p:attrName>
                                        </p:attrNameLst>
                                      </p:cBhvr>
                                      <p:to>
                                        <p:strVal val="0.5"/>
                                      </p:to>
                                    </p:set>
                                    <p:animEffect filter="image" prLst="opacity: 0.5">
                                      <p:cBhvr rctx="IE">
                                        <p:cTn id="70" dur="indefinite"/>
                                        <p:tgtEl>
                                          <p:spTgt spid="602122"/>
                                        </p:tgtEl>
                                      </p:cBhvr>
                                    </p:animEffect>
                                  </p:childTnLst>
                                </p:cTn>
                              </p:par>
                              <p:par>
                                <p:cTn id="71" presetID="9" presetClass="emph" presetSubtype="0" grpId="1" nodeType="withEffect">
                                  <p:stCondLst>
                                    <p:cond delay="0"/>
                                  </p:stCondLst>
                                  <p:childTnLst>
                                    <p:set>
                                      <p:cBhvr rctx="PPT">
                                        <p:cTn id="72" dur="indefinite"/>
                                        <p:tgtEl>
                                          <p:spTgt spid="602123"/>
                                        </p:tgtEl>
                                        <p:attrNameLst>
                                          <p:attrName>style.opacity</p:attrName>
                                        </p:attrNameLst>
                                      </p:cBhvr>
                                      <p:to>
                                        <p:strVal val="0.5"/>
                                      </p:to>
                                    </p:set>
                                    <p:animEffect filter="image" prLst="opacity: 0.5">
                                      <p:cBhvr rctx="IE">
                                        <p:cTn id="73" dur="indefinite"/>
                                        <p:tgtEl>
                                          <p:spTgt spid="602123"/>
                                        </p:tgtEl>
                                      </p:cBhvr>
                                    </p:animEffect>
                                  </p:childTnLst>
                                </p:cTn>
                              </p:par>
                              <p:par>
                                <p:cTn id="74" presetID="9" presetClass="emph" presetSubtype="0" grpId="1" nodeType="withEffect">
                                  <p:stCondLst>
                                    <p:cond delay="0"/>
                                  </p:stCondLst>
                                  <p:childTnLst>
                                    <p:set>
                                      <p:cBhvr rctx="PPT">
                                        <p:cTn id="75" dur="indefinite"/>
                                        <p:tgtEl>
                                          <p:spTgt spid="602120"/>
                                        </p:tgtEl>
                                        <p:attrNameLst>
                                          <p:attrName>style.opacity</p:attrName>
                                        </p:attrNameLst>
                                      </p:cBhvr>
                                      <p:to>
                                        <p:strVal val="0.5"/>
                                      </p:to>
                                    </p:set>
                                    <p:animEffect filter="image" prLst="opacity: 0.5">
                                      <p:cBhvr rctx="IE">
                                        <p:cTn id="76" dur="indefinite"/>
                                        <p:tgtEl>
                                          <p:spTgt spid="602120"/>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02135"/>
                                        </p:tgtEl>
                                        <p:attrNameLst>
                                          <p:attrName>style.visibility</p:attrName>
                                        </p:attrNameLst>
                                      </p:cBhvr>
                                      <p:to>
                                        <p:strVal val="visible"/>
                                      </p:to>
                                    </p:set>
                                    <p:animEffect transition="in" filter="fade">
                                      <p:cBhvr>
                                        <p:cTn id="81" dur="1000"/>
                                        <p:tgtEl>
                                          <p:spTgt spid="602135"/>
                                        </p:tgtEl>
                                      </p:cBhvr>
                                    </p:animEffect>
                                    <p:anim calcmode="lin" valueType="num">
                                      <p:cBhvr>
                                        <p:cTn id="82" dur="1000" fill="hold"/>
                                        <p:tgtEl>
                                          <p:spTgt spid="602135"/>
                                        </p:tgtEl>
                                        <p:attrNameLst>
                                          <p:attrName>ppt_x</p:attrName>
                                        </p:attrNameLst>
                                      </p:cBhvr>
                                      <p:tavLst>
                                        <p:tav tm="0">
                                          <p:val>
                                            <p:strVal val="#ppt_x"/>
                                          </p:val>
                                        </p:tav>
                                        <p:tav tm="100000">
                                          <p:val>
                                            <p:strVal val="#ppt_x"/>
                                          </p:val>
                                        </p:tav>
                                      </p:tavLst>
                                    </p:anim>
                                    <p:anim calcmode="lin" valueType="num">
                                      <p:cBhvr>
                                        <p:cTn id="83" dur="1000" fill="hold"/>
                                        <p:tgtEl>
                                          <p:spTgt spid="602135"/>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602136"/>
                                        </p:tgtEl>
                                        <p:attrNameLst>
                                          <p:attrName>style.visibility</p:attrName>
                                        </p:attrNameLst>
                                      </p:cBhvr>
                                      <p:to>
                                        <p:strVal val="visible"/>
                                      </p:to>
                                    </p:set>
                                    <p:animEffect transition="in" filter="fade">
                                      <p:cBhvr>
                                        <p:cTn id="88" dur="1000"/>
                                        <p:tgtEl>
                                          <p:spTgt spid="602136"/>
                                        </p:tgtEl>
                                      </p:cBhvr>
                                    </p:animEffect>
                                    <p:anim calcmode="lin" valueType="num">
                                      <p:cBhvr>
                                        <p:cTn id="89" dur="1000" fill="hold"/>
                                        <p:tgtEl>
                                          <p:spTgt spid="602136"/>
                                        </p:tgtEl>
                                        <p:attrNameLst>
                                          <p:attrName>ppt_x</p:attrName>
                                        </p:attrNameLst>
                                      </p:cBhvr>
                                      <p:tavLst>
                                        <p:tav tm="0">
                                          <p:val>
                                            <p:strVal val="#ppt_x"/>
                                          </p:val>
                                        </p:tav>
                                        <p:tav tm="100000">
                                          <p:val>
                                            <p:strVal val="#ppt_x"/>
                                          </p:val>
                                        </p:tav>
                                      </p:tavLst>
                                    </p:anim>
                                    <p:anim calcmode="lin" valueType="num">
                                      <p:cBhvr>
                                        <p:cTn id="90" dur="1000" fill="hold"/>
                                        <p:tgtEl>
                                          <p:spTgt spid="602136"/>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602134"/>
                                        </p:tgtEl>
                                        <p:attrNameLst>
                                          <p:attrName>style.visibility</p:attrName>
                                        </p:attrNameLst>
                                      </p:cBhvr>
                                      <p:to>
                                        <p:strVal val="visible"/>
                                      </p:to>
                                    </p:set>
                                    <p:anim calcmode="lin" valueType="num">
                                      <p:cBhvr>
                                        <p:cTn id="95" dur="500" fill="hold"/>
                                        <p:tgtEl>
                                          <p:spTgt spid="602134"/>
                                        </p:tgtEl>
                                        <p:attrNameLst>
                                          <p:attrName>ppt_w</p:attrName>
                                        </p:attrNameLst>
                                      </p:cBhvr>
                                      <p:tavLst>
                                        <p:tav tm="0">
                                          <p:val>
                                            <p:fltVal val="0"/>
                                          </p:val>
                                        </p:tav>
                                        <p:tav tm="100000">
                                          <p:val>
                                            <p:strVal val="#ppt_w"/>
                                          </p:val>
                                        </p:tav>
                                      </p:tavLst>
                                    </p:anim>
                                    <p:anim calcmode="lin" valueType="num">
                                      <p:cBhvr>
                                        <p:cTn id="96" dur="500" fill="hold"/>
                                        <p:tgtEl>
                                          <p:spTgt spid="602134"/>
                                        </p:tgtEl>
                                        <p:attrNameLst>
                                          <p:attrName>ppt_h</p:attrName>
                                        </p:attrNameLst>
                                      </p:cBhvr>
                                      <p:tavLst>
                                        <p:tav tm="0">
                                          <p:val>
                                            <p:fltVal val="0"/>
                                          </p:val>
                                        </p:tav>
                                        <p:tav tm="100000">
                                          <p:val>
                                            <p:strVal val="#ppt_h"/>
                                          </p:val>
                                        </p:tav>
                                      </p:tavLst>
                                    </p:anim>
                                    <p:animEffect transition="in" filter="fade">
                                      <p:cBhvr>
                                        <p:cTn id="97" dur="500"/>
                                        <p:tgtEl>
                                          <p:spTgt spid="602134"/>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0" fill="hold" nodeType="clickEffect">
                                  <p:stCondLst>
                                    <p:cond delay="0"/>
                                  </p:stCondLst>
                                  <p:childTnLst>
                                    <p:set>
                                      <p:cBhvr>
                                        <p:cTn id="101" dur="1" fill="hold">
                                          <p:stCondLst>
                                            <p:cond delay="0"/>
                                          </p:stCondLst>
                                        </p:cTn>
                                        <p:tgtEl>
                                          <p:spTgt spid="3"/>
                                        </p:tgtEl>
                                        <p:attrNameLst>
                                          <p:attrName>style.visibility</p:attrName>
                                        </p:attrNameLst>
                                      </p:cBhvr>
                                      <p:to>
                                        <p:strVal val="visible"/>
                                      </p:to>
                                    </p:set>
                                    <p:anim calcmode="lin" valueType="num">
                                      <p:cBhvr>
                                        <p:cTn id="102" dur="500" fill="hold"/>
                                        <p:tgtEl>
                                          <p:spTgt spid="3"/>
                                        </p:tgtEl>
                                        <p:attrNameLst>
                                          <p:attrName>ppt_w</p:attrName>
                                        </p:attrNameLst>
                                      </p:cBhvr>
                                      <p:tavLst>
                                        <p:tav tm="0">
                                          <p:val>
                                            <p:fltVal val="0"/>
                                          </p:val>
                                        </p:tav>
                                        <p:tav tm="100000">
                                          <p:val>
                                            <p:strVal val="#ppt_w"/>
                                          </p:val>
                                        </p:tav>
                                      </p:tavLst>
                                    </p:anim>
                                    <p:anim calcmode="lin" valueType="num">
                                      <p:cBhvr>
                                        <p:cTn id="103" dur="500" fill="hold"/>
                                        <p:tgtEl>
                                          <p:spTgt spid="3"/>
                                        </p:tgtEl>
                                        <p:attrNameLst>
                                          <p:attrName>ppt_h</p:attrName>
                                        </p:attrNameLst>
                                      </p:cBhvr>
                                      <p:tavLst>
                                        <p:tav tm="0">
                                          <p:val>
                                            <p:fltVal val="0"/>
                                          </p:val>
                                        </p:tav>
                                        <p:tav tm="100000">
                                          <p:val>
                                            <p:strVal val="#ppt_h"/>
                                          </p:val>
                                        </p:tav>
                                      </p:tavLst>
                                    </p:anim>
                                    <p:animEffect transition="in" filter="fade">
                                      <p:cBhvr>
                                        <p:cTn id="104" dur="500"/>
                                        <p:tgtEl>
                                          <p:spTgt spid="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602137"/>
                                        </p:tgtEl>
                                        <p:attrNameLst>
                                          <p:attrName>style.visibility</p:attrName>
                                        </p:attrNameLst>
                                      </p:cBhvr>
                                      <p:to>
                                        <p:strVal val="visible"/>
                                      </p:to>
                                    </p:set>
                                    <p:animEffect transition="in" filter="wipe(left)">
                                      <p:cBhvr>
                                        <p:cTn id="109" dur="2000"/>
                                        <p:tgtEl>
                                          <p:spTgt spid="602137"/>
                                        </p:tgtEl>
                                      </p:cBhvr>
                                    </p:animEffect>
                                  </p:childTnLst>
                                </p:cTn>
                              </p:par>
                            </p:childTnLst>
                          </p:cTn>
                        </p:par>
                      </p:childTnLst>
                    </p:cTn>
                  </p:par>
                  <p:par>
                    <p:cTn id="110" fill="hold">
                      <p:stCondLst>
                        <p:cond delay="indefinite"/>
                      </p:stCondLst>
                      <p:childTnLst>
                        <p:par>
                          <p:cTn id="111" fill="hold">
                            <p:stCondLst>
                              <p:cond delay="0"/>
                            </p:stCondLst>
                            <p:childTnLst>
                              <p:par>
                                <p:cTn id="112" presetID="40" presetClass="entr" presetSubtype="0" fill="hold" grpId="0" nodeType="clickEffect">
                                  <p:stCondLst>
                                    <p:cond delay="0"/>
                                  </p:stCondLst>
                                  <p:iterate type="lt">
                                    <p:tmPct val="10000"/>
                                  </p:iterate>
                                  <p:childTnLst>
                                    <p:set>
                                      <p:cBhvr>
                                        <p:cTn id="113" dur="1" fill="hold">
                                          <p:stCondLst>
                                            <p:cond delay="0"/>
                                          </p:stCondLst>
                                        </p:cTn>
                                        <p:tgtEl>
                                          <p:spTgt spid="602142"/>
                                        </p:tgtEl>
                                        <p:attrNameLst>
                                          <p:attrName>style.visibility</p:attrName>
                                        </p:attrNameLst>
                                      </p:cBhvr>
                                      <p:to>
                                        <p:strVal val="visible"/>
                                      </p:to>
                                    </p:set>
                                    <p:animEffect transition="in" filter="fade">
                                      <p:cBhvr>
                                        <p:cTn id="114" dur="1000"/>
                                        <p:tgtEl>
                                          <p:spTgt spid="602142"/>
                                        </p:tgtEl>
                                      </p:cBhvr>
                                    </p:animEffect>
                                    <p:anim calcmode="lin" valueType="num">
                                      <p:cBhvr>
                                        <p:cTn id="115" dur="1000" fill="hold"/>
                                        <p:tgtEl>
                                          <p:spTgt spid="602142"/>
                                        </p:tgtEl>
                                        <p:attrNameLst>
                                          <p:attrName>ppt_x</p:attrName>
                                        </p:attrNameLst>
                                      </p:cBhvr>
                                      <p:tavLst>
                                        <p:tav tm="0">
                                          <p:val>
                                            <p:strVal val="#ppt_x-.1"/>
                                          </p:val>
                                        </p:tav>
                                        <p:tav tm="100000">
                                          <p:val>
                                            <p:strVal val="#ppt_x"/>
                                          </p:val>
                                        </p:tav>
                                      </p:tavLst>
                                    </p:anim>
                                    <p:anim calcmode="lin" valueType="num">
                                      <p:cBhvr>
                                        <p:cTn id="116" dur="1000" fill="hold"/>
                                        <p:tgtEl>
                                          <p:spTgt spid="602142"/>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fade">
                                      <p:cBhvr>
                                        <p:cTn id="121" dur="2000"/>
                                        <p:tgtEl>
                                          <p:spTgt spid="4"/>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602145"/>
                                        </p:tgtEl>
                                        <p:attrNameLst>
                                          <p:attrName>style.visibility</p:attrName>
                                        </p:attrNameLst>
                                      </p:cBhvr>
                                      <p:to>
                                        <p:strVal val="visible"/>
                                      </p:to>
                                    </p:set>
                                    <p:animEffect transition="in" filter="dissolve">
                                      <p:cBhvr>
                                        <p:cTn id="126" dur="500"/>
                                        <p:tgtEl>
                                          <p:spTgt spid="602145"/>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602144"/>
                                        </p:tgtEl>
                                        <p:attrNameLst>
                                          <p:attrName>style.visibility</p:attrName>
                                        </p:attrNameLst>
                                      </p:cBhvr>
                                      <p:to>
                                        <p:strVal val="visible"/>
                                      </p:to>
                                    </p:set>
                                    <p:animEffect transition="in" filter="dissolve">
                                      <p:cBhvr>
                                        <p:cTn id="131" dur="500"/>
                                        <p:tgtEl>
                                          <p:spTgt spid="602144"/>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602146"/>
                                        </p:tgtEl>
                                        <p:attrNameLst>
                                          <p:attrName>style.visibility</p:attrName>
                                        </p:attrNameLst>
                                      </p:cBhvr>
                                      <p:to>
                                        <p:strVal val="visible"/>
                                      </p:to>
                                    </p:set>
                                    <p:animEffect transition="in" filter="wipe(down)">
                                      <p:cBhvr>
                                        <p:cTn id="136" dur="500"/>
                                        <p:tgtEl>
                                          <p:spTgt spid="602146"/>
                                        </p:tgtEl>
                                      </p:cBhvr>
                                    </p:animEffect>
                                  </p:childTnLst>
                                </p:cTn>
                              </p:par>
                            </p:childTnLst>
                          </p:cTn>
                        </p:par>
                        <p:par>
                          <p:cTn id="137" fill="hold">
                            <p:stCondLst>
                              <p:cond delay="500"/>
                            </p:stCondLst>
                            <p:childTnLst>
                              <p:par>
                                <p:cTn id="138" presetID="22" presetClass="entr" presetSubtype="4" fill="hold" grpId="0" nodeType="afterEffect">
                                  <p:stCondLst>
                                    <p:cond delay="0"/>
                                  </p:stCondLst>
                                  <p:childTnLst>
                                    <p:set>
                                      <p:cBhvr>
                                        <p:cTn id="139" dur="1" fill="hold">
                                          <p:stCondLst>
                                            <p:cond delay="0"/>
                                          </p:stCondLst>
                                        </p:cTn>
                                        <p:tgtEl>
                                          <p:spTgt spid="602150"/>
                                        </p:tgtEl>
                                        <p:attrNameLst>
                                          <p:attrName>style.visibility</p:attrName>
                                        </p:attrNameLst>
                                      </p:cBhvr>
                                      <p:to>
                                        <p:strVal val="visible"/>
                                      </p:to>
                                    </p:set>
                                    <p:animEffect transition="in" filter="wipe(down)">
                                      <p:cBhvr>
                                        <p:cTn id="140" dur="500"/>
                                        <p:tgtEl>
                                          <p:spTgt spid="602150"/>
                                        </p:tgtEl>
                                      </p:cBhvr>
                                    </p:animEffect>
                                  </p:childTnLst>
                                </p:cTn>
                              </p:par>
                            </p:childTnLst>
                          </p:cTn>
                        </p:par>
                      </p:childTnLst>
                    </p:cTn>
                  </p:par>
                  <p:par>
                    <p:cTn id="141" fill="hold">
                      <p:stCondLst>
                        <p:cond delay="indefinite"/>
                      </p:stCondLst>
                      <p:childTnLst>
                        <p:par>
                          <p:cTn id="142" fill="hold">
                            <p:stCondLst>
                              <p:cond delay="0"/>
                            </p:stCondLst>
                            <p:childTnLst>
                              <p:par>
                                <p:cTn id="143" presetID="39" presetClass="entr" presetSubtype="0" accel="100000" fill="hold" grpId="0" nodeType="clickEffect">
                                  <p:stCondLst>
                                    <p:cond delay="0"/>
                                  </p:stCondLst>
                                  <p:childTnLst>
                                    <p:set>
                                      <p:cBhvr>
                                        <p:cTn id="144" dur="1" fill="hold">
                                          <p:stCondLst>
                                            <p:cond delay="0"/>
                                          </p:stCondLst>
                                        </p:cTn>
                                        <p:tgtEl>
                                          <p:spTgt spid="602143"/>
                                        </p:tgtEl>
                                        <p:attrNameLst>
                                          <p:attrName>style.visibility</p:attrName>
                                        </p:attrNameLst>
                                      </p:cBhvr>
                                      <p:to>
                                        <p:strVal val="visible"/>
                                      </p:to>
                                    </p:set>
                                    <p:anim calcmode="lin" valueType="num">
                                      <p:cBhvr>
                                        <p:cTn id="145" dur="500" fill="hold"/>
                                        <p:tgtEl>
                                          <p:spTgt spid="602143"/>
                                        </p:tgtEl>
                                        <p:attrNameLst>
                                          <p:attrName>ppt_h</p:attrName>
                                        </p:attrNameLst>
                                      </p:cBhvr>
                                      <p:tavLst>
                                        <p:tav tm="0">
                                          <p:val>
                                            <p:strVal val="#ppt_h/20"/>
                                          </p:val>
                                        </p:tav>
                                        <p:tav tm="50000">
                                          <p:val>
                                            <p:strVal val="#ppt_h/20"/>
                                          </p:val>
                                        </p:tav>
                                        <p:tav tm="100000">
                                          <p:val>
                                            <p:strVal val="#ppt_h"/>
                                          </p:val>
                                        </p:tav>
                                      </p:tavLst>
                                    </p:anim>
                                    <p:anim calcmode="lin" valueType="num">
                                      <p:cBhvr>
                                        <p:cTn id="146" dur="500" fill="hold"/>
                                        <p:tgtEl>
                                          <p:spTgt spid="602143"/>
                                        </p:tgtEl>
                                        <p:attrNameLst>
                                          <p:attrName>ppt_w</p:attrName>
                                        </p:attrNameLst>
                                      </p:cBhvr>
                                      <p:tavLst>
                                        <p:tav tm="0">
                                          <p:val>
                                            <p:strVal val="#ppt_w+.3"/>
                                          </p:val>
                                        </p:tav>
                                        <p:tav tm="50000">
                                          <p:val>
                                            <p:strVal val="#ppt_w+.3"/>
                                          </p:val>
                                        </p:tav>
                                        <p:tav tm="100000">
                                          <p:val>
                                            <p:strVal val="#ppt_w"/>
                                          </p:val>
                                        </p:tav>
                                      </p:tavLst>
                                    </p:anim>
                                    <p:anim calcmode="lin" valueType="num">
                                      <p:cBhvr>
                                        <p:cTn id="147" dur="500" fill="hold"/>
                                        <p:tgtEl>
                                          <p:spTgt spid="602143"/>
                                        </p:tgtEl>
                                        <p:attrNameLst>
                                          <p:attrName>ppt_x</p:attrName>
                                        </p:attrNameLst>
                                      </p:cBhvr>
                                      <p:tavLst>
                                        <p:tav tm="0">
                                          <p:val>
                                            <p:strVal val="#ppt_x-.3"/>
                                          </p:val>
                                        </p:tav>
                                        <p:tav tm="50000">
                                          <p:val>
                                            <p:strVal val="#ppt_x"/>
                                          </p:val>
                                        </p:tav>
                                        <p:tav tm="100000">
                                          <p:val>
                                            <p:strVal val="#ppt_x"/>
                                          </p:val>
                                        </p:tav>
                                      </p:tavLst>
                                    </p:anim>
                                    <p:anim calcmode="lin" valueType="num">
                                      <p:cBhvr>
                                        <p:cTn id="148" dur="500" fill="hold"/>
                                        <p:tgtEl>
                                          <p:spTgt spid="602143"/>
                                        </p:tgtEl>
                                        <p:attrNameLst>
                                          <p:attrName>ppt_y</p:attrName>
                                        </p:attrNameLst>
                                      </p:cBhvr>
                                      <p:tavLst>
                                        <p:tav tm="0">
                                          <p:val>
                                            <p:strVal val="#ppt_y"/>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53" presetClass="entr" presetSubtype="0" fill="hold" grpId="1" nodeType="clickEffect">
                                  <p:stCondLst>
                                    <p:cond delay="0"/>
                                  </p:stCondLst>
                                  <p:childTnLst>
                                    <p:set>
                                      <p:cBhvr>
                                        <p:cTn id="152" dur="1" fill="hold">
                                          <p:stCondLst>
                                            <p:cond delay="0"/>
                                          </p:stCondLst>
                                        </p:cTn>
                                        <p:tgtEl>
                                          <p:spTgt spid="602151"/>
                                        </p:tgtEl>
                                        <p:attrNameLst>
                                          <p:attrName>style.visibility</p:attrName>
                                        </p:attrNameLst>
                                      </p:cBhvr>
                                      <p:to>
                                        <p:strVal val="visible"/>
                                      </p:to>
                                    </p:set>
                                    <p:anim calcmode="lin" valueType="num">
                                      <p:cBhvr>
                                        <p:cTn id="153" dur="500" fill="hold"/>
                                        <p:tgtEl>
                                          <p:spTgt spid="602151"/>
                                        </p:tgtEl>
                                        <p:attrNameLst>
                                          <p:attrName>ppt_w</p:attrName>
                                        </p:attrNameLst>
                                      </p:cBhvr>
                                      <p:tavLst>
                                        <p:tav tm="0">
                                          <p:val>
                                            <p:fltVal val="0"/>
                                          </p:val>
                                        </p:tav>
                                        <p:tav tm="100000">
                                          <p:val>
                                            <p:strVal val="#ppt_w"/>
                                          </p:val>
                                        </p:tav>
                                      </p:tavLst>
                                    </p:anim>
                                    <p:anim calcmode="lin" valueType="num">
                                      <p:cBhvr>
                                        <p:cTn id="154" dur="500" fill="hold"/>
                                        <p:tgtEl>
                                          <p:spTgt spid="602151"/>
                                        </p:tgtEl>
                                        <p:attrNameLst>
                                          <p:attrName>ppt_h</p:attrName>
                                        </p:attrNameLst>
                                      </p:cBhvr>
                                      <p:tavLst>
                                        <p:tav tm="0">
                                          <p:val>
                                            <p:fltVal val="0"/>
                                          </p:val>
                                        </p:tav>
                                        <p:tav tm="100000">
                                          <p:val>
                                            <p:strVal val="#ppt_h"/>
                                          </p:val>
                                        </p:tav>
                                      </p:tavLst>
                                    </p:anim>
                                    <p:animEffect transition="in" filter="fade">
                                      <p:cBhvr>
                                        <p:cTn id="155" dur="500"/>
                                        <p:tgtEl>
                                          <p:spTgt spid="602151"/>
                                        </p:tgtEl>
                                      </p:cBhvr>
                                    </p:animEffect>
                                  </p:childTnLst>
                                </p:cTn>
                              </p:par>
                              <p:par>
                                <p:cTn id="156" presetID="0" presetClass="path" presetSubtype="0" accel="50000" decel="50000" fill="hold" grpId="0" nodeType="withEffect">
                                  <p:stCondLst>
                                    <p:cond delay="0"/>
                                  </p:stCondLst>
                                  <p:childTnLst>
                                    <p:animMotion origin="layout" path="M 1.66667E-6 4.34883E-7 L -0.41337 -0.43141 " pathEditMode="relative" rAng="0" ptsTypes="AA">
                                      <p:cBhvr>
                                        <p:cTn id="157" dur="2000" fill="hold"/>
                                        <p:tgtEl>
                                          <p:spTgt spid="602151"/>
                                        </p:tgtEl>
                                        <p:attrNameLst>
                                          <p:attrName>ppt_x</p:attrName>
                                          <p:attrName>ppt_y</p:attrName>
                                        </p:attrNameLst>
                                      </p:cBhvr>
                                      <p:rCtr x="-207" y="-216"/>
                                    </p:animMotion>
                                  </p:childTnLst>
                                </p:cTn>
                              </p:par>
                              <p:par>
                                <p:cTn id="158" presetID="9" presetClass="exit" presetSubtype="0" fill="hold" grpId="1" nodeType="withEffect">
                                  <p:stCondLst>
                                    <p:cond delay="0"/>
                                  </p:stCondLst>
                                  <p:childTnLst>
                                    <p:animEffect transition="out" filter="dissolve">
                                      <p:cBhvr>
                                        <p:cTn id="159" dur="500"/>
                                        <p:tgtEl>
                                          <p:spTgt spid="602124"/>
                                        </p:tgtEl>
                                      </p:cBhvr>
                                    </p:animEffect>
                                    <p:set>
                                      <p:cBhvr>
                                        <p:cTn id="160" dur="1" fill="hold">
                                          <p:stCondLst>
                                            <p:cond delay="499"/>
                                          </p:stCondLst>
                                        </p:cTn>
                                        <p:tgtEl>
                                          <p:spTgt spid="602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6" grpId="0" autoUpdateAnimBg="0"/>
      <p:bldP spid="602116" grpId="1"/>
      <p:bldP spid="602117" grpId="0" animBg="1"/>
      <p:bldP spid="602117" grpId="1" animBg="1"/>
      <p:bldP spid="602118" grpId="0" animBg="1"/>
      <p:bldP spid="602118" grpId="1" animBg="1"/>
      <p:bldP spid="602119" grpId="0" autoUpdateAnimBg="0"/>
      <p:bldP spid="602119" grpId="1"/>
      <p:bldP spid="602120" grpId="0" autoUpdateAnimBg="0"/>
      <p:bldP spid="602120" grpId="1"/>
      <p:bldP spid="602121" grpId="0" autoUpdateAnimBg="0"/>
      <p:bldP spid="602122" grpId="0" animBg="1"/>
      <p:bldP spid="602122" grpId="1" animBg="1"/>
      <p:bldP spid="602123" grpId="0" animBg="1"/>
      <p:bldP spid="602123" grpId="1" animBg="1"/>
      <p:bldP spid="602124" grpId="0" autoUpdateAnimBg="0"/>
      <p:bldP spid="602124" grpId="1"/>
      <p:bldP spid="602125" grpId="0" autoUpdateAnimBg="0"/>
      <p:bldP spid="602134" grpId="0" animBg="1"/>
      <p:bldP spid="602135" grpId="0"/>
      <p:bldP spid="602136" grpId="0"/>
      <p:bldP spid="602137" grpId="0" animBg="1"/>
      <p:bldP spid="602142" grpId="0"/>
      <p:bldP spid="602143" grpId="0"/>
      <p:bldP spid="602144" grpId="0"/>
      <p:bldP spid="602145" grpId="0"/>
      <p:bldP spid="602146" grpId="0" animBg="1"/>
      <p:bldP spid="602150" grpId="0" animBg="1"/>
      <p:bldP spid="602151" grpId="0"/>
      <p:bldP spid="602151" grpId="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1" name="Rectangle 2"/>
          <p:cNvSpPr>
            <a:spLocks noGrp="1" noChangeArrowheads="1"/>
          </p:cNvSpPr>
          <p:nvPr>
            <p:ph type="body" idx="1"/>
          </p:nvPr>
        </p:nvSpPr>
        <p:spPr>
          <a:xfrm>
            <a:off x="950913" y="1419225"/>
            <a:ext cx="7180262" cy="1427163"/>
          </a:xfrm>
        </p:spPr>
        <p:txBody>
          <a:bodyPr/>
          <a:lstStyle/>
          <a:p>
            <a:pPr algn="ctr" eaLnBrk="1" hangingPunct="1">
              <a:lnSpc>
                <a:spcPct val="110000"/>
              </a:lnSpc>
              <a:spcBef>
                <a:spcPct val="100000"/>
              </a:spcBef>
              <a:buFontTx/>
              <a:buNone/>
            </a:pPr>
            <a:r>
              <a:rPr lang="en-US" sz="2800" smtClean="0"/>
              <a:t>How many grams of KClO</a:t>
            </a:r>
            <a:r>
              <a:rPr lang="en-US" sz="2800" baseline="-25000" smtClean="0"/>
              <a:t>3</a:t>
            </a:r>
            <a:r>
              <a:rPr lang="en-US" sz="2800" smtClean="0"/>
              <a:t> are required to produce 9.00 L of O</a:t>
            </a:r>
            <a:r>
              <a:rPr lang="en-US" sz="2800" baseline="-25000" smtClean="0"/>
              <a:t>2</a:t>
            </a:r>
            <a:r>
              <a:rPr lang="en-US" sz="2800" smtClean="0"/>
              <a:t> at STP?</a:t>
            </a:r>
          </a:p>
        </p:txBody>
      </p:sp>
      <p:sp>
        <p:nvSpPr>
          <p:cNvPr id="334851" name="Rectangle 3"/>
          <p:cNvSpPr>
            <a:spLocks noChangeArrowheads="1"/>
          </p:cNvSpPr>
          <p:nvPr/>
        </p:nvSpPr>
        <p:spPr bwMode="auto">
          <a:xfrm>
            <a:off x="944563" y="4124325"/>
            <a:ext cx="1717675" cy="1133475"/>
          </a:xfrm>
          <a:prstGeom prst="rect">
            <a:avLst/>
          </a:prstGeom>
          <a:noFill/>
          <a:ln w="9525">
            <a:noFill/>
            <a:miter lim="800000"/>
            <a:headEnd/>
            <a:tailEnd/>
          </a:ln>
        </p:spPr>
        <p:txBody>
          <a:bodyPr/>
          <a:lstStyle/>
          <a:p>
            <a:pPr marL="342900" indent="-342900" algn="ctr"/>
            <a:r>
              <a:rPr lang="en-US" sz="2900">
                <a:latin typeface="Arial Narrow" pitchFamily="34" charset="0"/>
              </a:rPr>
              <a:t>9.00 L</a:t>
            </a:r>
          </a:p>
          <a:p>
            <a:pPr marL="342900" indent="-342900" algn="ctr"/>
            <a:r>
              <a:rPr lang="en-US" sz="2900">
                <a:latin typeface="Arial Narrow" pitchFamily="34" charset="0"/>
              </a:rPr>
              <a:t>O</a:t>
            </a:r>
            <a:r>
              <a:rPr lang="en-US" sz="2900" baseline="-25000">
                <a:latin typeface="Arial Narrow" pitchFamily="34" charset="0"/>
              </a:rPr>
              <a:t>2</a:t>
            </a:r>
            <a:endParaRPr lang="en-US" sz="2900">
              <a:latin typeface="Arial Narrow" pitchFamily="34" charset="0"/>
            </a:endParaRPr>
          </a:p>
        </p:txBody>
      </p:sp>
      <p:sp>
        <p:nvSpPr>
          <p:cNvPr id="334852" name="Line 4"/>
          <p:cNvSpPr>
            <a:spLocks noChangeShapeType="1"/>
          </p:cNvSpPr>
          <p:nvPr/>
        </p:nvSpPr>
        <p:spPr bwMode="auto">
          <a:xfrm flipV="1">
            <a:off x="1150938" y="5165725"/>
            <a:ext cx="6088062" cy="3175"/>
          </a:xfrm>
          <a:prstGeom prst="line">
            <a:avLst/>
          </a:prstGeom>
          <a:noFill/>
          <a:ln w="38100">
            <a:solidFill>
              <a:schemeClr val="tx1"/>
            </a:solidFill>
            <a:round/>
            <a:headEnd/>
            <a:tailEnd/>
          </a:ln>
        </p:spPr>
        <p:txBody>
          <a:bodyPr wrap="none" anchor="ctr"/>
          <a:lstStyle/>
          <a:p>
            <a:endParaRPr lang="en-US"/>
          </a:p>
        </p:txBody>
      </p:sp>
      <p:sp>
        <p:nvSpPr>
          <p:cNvPr id="334853" name="Line 5"/>
          <p:cNvSpPr>
            <a:spLocks noChangeShapeType="1"/>
          </p:cNvSpPr>
          <p:nvPr/>
        </p:nvSpPr>
        <p:spPr bwMode="auto">
          <a:xfrm flipH="1">
            <a:off x="2635250" y="3894138"/>
            <a:ext cx="1588" cy="2563812"/>
          </a:xfrm>
          <a:prstGeom prst="line">
            <a:avLst/>
          </a:prstGeom>
          <a:noFill/>
          <a:ln w="38100">
            <a:solidFill>
              <a:schemeClr val="tx1"/>
            </a:solidFill>
            <a:round/>
            <a:headEnd/>
            <a:tailEnd/>
          </a:ln>
        </p:spPr>
        <p:txBody>
          <a:bodyPr wrap="none" anchor="ctr"/>
          <a:lstStyle/>
          <a:p>
            <a:endParaRPr lang="en-US"/>
          </a:p>
        </p:txBody>
      </p:sp>
      <p:sp>
        <p:nvSpPr>
          <p:cNvPr id="334854" name="Rectangle 6"/>
          <p:cNvSpPr>
            <a:spLocks noChangeArrowheads="1"/>
          </p:cNvSpPr>
          <p:nvPr/>
        </p:nvSpPr>
        <p:spPr bwMode="auto">
          <a:xfrm>
            <a:off x="2606675" y="4097338"/>
            <a:ext cx="1703388" cy="2684462"/>
          </a:xfrm>
          <a:prstGeom prst="rect">
            <a:avLst/>
          </a:prstGeom>
          <a:noFill/>
          <a:ln w="9525">
            <a:noFill/>
            <a:miter lim="800000"/>
            <a:headEnd/>
            <a:tailEnd/>
          </a:ln>
        </p:spPr>
        <p:txBody>
          <a:bodyPr/>
          <a:lstStyle/>
          <a:p>
            <a:pPr marL="342900" indent="-342900" algn="ctr"/>
            <a:r>
              <a:rPr lang="en-US" sz="2900">
                <a:latin typeface="Arial Narrow" pitchFamily="34" charset="0"/>
              </a:rPr>
              <a:t>1 mol</a:t>
            </a:r>
          </a:p>
          <a:p>
            <a:pPr marL="342900" indent="-342900" algn="ctr"/>
            <a:r>
              <a:rPr lang="en-US" sz="2900">
                <a:latin typeface="Arial Narrow" pitchFamily="34" charset="0"/>
              </a:rPr>
              <a:t>O</a:t>
            </a:r>
            <a:r>
              <a:rPr lang="en-US" sz="2900" baseline="-25000">
                <a:latin typeface="Arial Narrow" pitchFamily="34" charset="0"/>
              </a:rPr>
              <a:t>2</a:t>
            </a:r>
            <a:endParaRPr lang="en-US" sz="2900">
              <a:latin typeface="Arial Narrow" pitchFamily="34" charset="0"/>
            </a:endParaRPr>
          </a:p>
          <a:p>
            <a:pPr marL="342900" indent="-342900" algn="ctr">
              <a:spcBef>
                <a:spcPct val="50000"/>
              </a:spcBef>
            </a:pPr>
            <a:r>
              <a:rPr lang="en-US" sz="2900">
                <a:latin typeface="Arial Narrow" pitchFamily="34" charset="0"/>
              </a:rPr>
              <a:t>22.4 L </a:t>
            </a:r>
          </a:p>
          <a:p>
            <a:pPr marL="342900" indent="-342900" algn="ctr"/>
            <a:r>
              <a:rPr lang="en-US" sz="2900">
                <a:latin typeface="Arial Narrow" pitchFamily="34" charset="0"/>
              </a:rPr>
              <a:t>O</a:t>
            </a:r>
            <a:r>
              <a:rPr lang="en-US" sz="2900" baseline="-25000">
                <a:latin typeface="Arial Narrow" pitchFamily="34" charset="0"/>
              </a:rPr>
              <a:t>2</a:t>
            </a:r>
          </a:p>
        </p:txBody>
      </p:sp>
      <p:sp>
        <p:nvSpPr>
          <p:cNvPr id="334855" name="Rectangle 7"/>
          <p:cNvSpPr>
            <a:spLocks noChangeArrowheads="1"/>
          </p:cNvSpPr>
          <p:nvPr/>
        </p:nvSpPr>
        <p:spPr bwMode="auto">
          <a:xfrm>
            <a:off x="7315200" y="4902200"/>
            <a:ext cx="1905000" cy="1498600"/>
          </a:xfrm>
          <a:prstGeom prst="rect">
            <a:avLst/>
          </a:prstGeom>
          <a:noFill/>
          <a:ln w="9525">
            <a:noFill/>
            <a:miter lim="800000"/>
            <a:headEnd/>
            <a:tailEnd/>
          </a:ln>
        </p:spPr>
        <p:txBody>
          <a:bodyPr/>
          <a:lstStyle/>
          <a:p>
            <a:pPr marL="342900" indent="-342900"/>
            <a:r>
              <a:rPr lang="en-US" sz="2900">
                <a:latin typeface="Arial Narrow" pitchFamily="34" charset="0"/>
              </a:rPr>
              <a:t>=   </a:t>
            </a:r>
            <a:r>
              <a:rPr lang="en-US" sz="2900" b="1">
                <a:solidFill>
                  <a:srgbClr val="3366FF"/>
                </a:solidFill>
                <a:latin typeface="Arial Narrow" pitchFamily="34" charset="0"/>
              </a:rPr>
              <a:t>32.8 g</a:t>
            </a:r>
          </a:p>
          <a:p>
            <a:pPr marL="342900" indent="-342900"/>
            <a:r>
              <a:rPr lang="en-US" sz="2900" b="1">
                <a:solidFill>
                  <a:srgbClr val="3366FF"/>
                </a:solidFill>
                <a:latin typeface="Arial Narrow" pitchFamily="34" charset="0"/>
              </a:rPr>
              <a:t>      KClO</a:t>
            </a:r>
            <a:r>
              <a:rPr lang="en-US" sz="2900" b="1" baseline="-25000">
                <a:solidFill>
                  <a:srgbClr val="3366FF"/>
                </a:solidFill>
                <a:latin typeface="Arial Narrow" pitchFamily="34" charset="0"/>
              </a:rPr>
              <a:t>3</a:t>
            </a:r>
            <a:endParaRPr lang="en-US" sz="2900">
              <a:solidFill>
                <a:srgbClr val="3366FF"/>
              </a:solidFill>
              <a:latin typeface="Arial Narrow" pitchFamily="34" charset="0"/>
            </a:endParaRPr>
          </a:p>
        </p:txBody>
      </p:sp>
      <p:sp>
        <p:nvSpPr>
          <p:cNvPr id="334856" name="Line 8"/>
          <p:cNvSpPr>
            <a:spLocks noChangeShapeType="1"/>
          </p:cNvSpPr>
          <p:nvPr/>
        </p:nvSpPr>
        <p:spPr bwMode="auto">
          <a:xfrm flipH="1">
            <a:off x="4267200" y="3892550"/>
            <a:ext cx="0" cy="2563813"/>
          </a:xfrm>
          <a:prstGeom prst="line">
            <a:avLst/>
          </a:prstGeom>
          <a:noFill/>
          <a:ln w="38100">
            <a:solidFill>
              <a:schemeClr val="tx1"/>
            </a:solidFill>
            <a:round/>
            <a:headEnd/>
            <a:tailEnd/>
          </a:ln>
        </p:spPr>
        <p:txBody>
          <a:bodyPr wrap="none" anchor="ctr"/>
          <a:lstStyle/>
          <a:p>
            <a:endParaRPr lang="en-US"/>
          </a:p>
        </p:txBody>
      </p:sp>
      <p:sp>
        <p:nvSpPr>
          <p:cNvPr id="334857" name="Rectangle 9"/>
          <p:cNvSpPr>
            <a:spLocks noChangeArrowheads="1"/>
          </p:cNvSpPr>
          <p:nvPr/>
        </p:nvSpPr>
        <p:spPr bwMode="auto">
          <a:xfrm>
            <a:off x="4200525" y="4097338"/>
            <a:ext cx="1422400" cy="2684462"/>
          </a:xfrm>
          <a:prstGeom prst="rect">
            <a:avLst/>
          </a:prstGeom>
          <a:noFill/>
          <a:ln w="9525">
            <a:noFill/>
            <a:miter lim="800000"/>
            <a:headEnd/>
            <a:tailEnd/>
          </a:ln>
        </p:spPr>
        <p:txBody>
          <a:bodyPr/>
          <a:lstStyle/>
          <a:p>
            <a:pPr marL="342900" indent="-342900" algn="ctr"/>
            <a:r>
              <a:rPr lang="en-US" sz="2900">
                <a:latin typeface="Arial Narrow" pitchFamily="34" charset="0"/>
              </a:rPr>
              <a:t>2 mol</a:t>
            </a:r>
          </a:p>
          <a:p>
            <a:pPr marL="342900" indent="-342900" algn="ctr"/>
            <a:r>
              <a:rPr lang="en-US" sz="2900">
                <a:latin typeface="Arial Narrow" pitchFamily="34" charset="0"/>
              </a:rPr>
              <a:t>KClO</a:t>
            </a:r>
            <a:r>
              <a:rPr lang="en-US" sz="2900" baseline="-25000">
                <a:latin typeface="Arial Narrow" pitchFamily="34" charset="0"/>
              </a:rPr>
              <a:t>3</a:t>
            </a:r>
            <a:endParaRPr lang="en-US" sz="2900">
              <a:latin typeface="Arial Narrow" pitchFamily="34" charset="0"/>
            </a:endParaRPr>
          </a:p>
          <a:p>
            <a:pPr marL="342900" indent="-342900" algn="ctr">
              <a:spcBef>
                <a:spcPct val="50000"/>
              </a:spcBef>
            </a:pPr>
            <a:r>
              <a:rPr lang="en-US" sz="2900">
                <a:latin typeface="Arial Narrow" pitchFamily="34" charset="0"/>
              </a:rPr>
              <a:t>3 mol</a:t>
            </a:r>
          </a:p>
          <a:p>
            <a:pPr marL="342900" indent="-342900" algn="ctr"/>
            <a:r>
              <a:rPr lang="en-US" sz="2900">
                <a:latin typeface="Arial Narrow" pitchFamily="34" charset="0"/>
              </a:rPr>
              <a:t>O</a:t>
            </a:r>
            <a:r>
              <a:rPr lang="en-US" sz="2900" baseline="-25000">
                <a:latin typeface="Arial Narrow" pitchFamily="34" charset="0"/>
              </a:rPr>
              <a:t>2</a:t>
            </a:r>
            <a:endParaRPr lang="en-US" sz="2900">
              <a:latin typeface="Arial Narrow" pitchFamily="34" charset="0"/>
            </a:endParaRPr>
          </a:p>
        </p:txBody>
      </p:sp>
      <p:sp>
        <p:nvSpPr>
          <p:cNvPr id="334858" name="Line 10"/>
          <p:cNvSpPr>
            <a:spLocks noChangeShapeType="1"/>
          </p:cNvSpPr>
          <p:nvPr/>
        </p:nvSpPr>
        <p:spPr bwMode="auto">
          <a:xfrm>
            <a:off x="5588000" y="3894138"/>
            <a:ext cx="0" cy="2563812"/>
          </a:xfrm>
          <a:prstGeom prst="line">
            <a:avLst/>
          </a:prstGeom>
          <a:noFill/>
          <a:ln w="38100">
            <a:solidFill>
              <a:schemeClr val="tx1"/>
            </a:solidFill>
            <a:round/>
            <a:headEnd/>
            <a:tailEnd/>
          </a:ln>
        </p:spPr>
        <p:txBody>
          <a:bodyPr wrap="none" anchor="ctr"/>
          <a:lstStyle/>
          <a:p>
            <a:endParaRPr lang="en-US"/>
          </a:p>
        </p:txBody>
      </p:sp>
      <p:sp>
        <p:nvSpPr>
          <p:cNvPr id="334859" name="Rectangle 11"/>
          <p:cNvSpPr>
            <a:spLocks noChangeArrowheads="1"/>
          </p:cNvSpPr>
          <p:nvPr/>
        </p:nvSpPr>
        <p:spPr bwMode="auto">
          <a:xfrm>
            <a:off x="5537200" y="4097338"/>
            <a:ext cx="1790700" cy="2684462"/>
          </a:xfrm>
          <a:prstGeom prst="rect">
            <a:avLst/>
          </a:prstGeom>
          <a:noFill/>
          <a:ln w="9525">
            <a:noFill/>
            <a:miter lim="800000"/>
            <a:headEnd/>
            <a:tailEnd/>
          </a:ln>
        </p:spPr>
        <p:txBody>
          <a:bodyPr/>
          <a:lstStyle/>
          <a:p>
            <a:pPr marL="342900" indent="-342900" algn="ctr"/>
            <a:r>
              <a:rPr lang="en-US" sz="2900">
                <a:latin typeface="Arial Narrow" pitchFamily="34" charset="0"/>
              </a:rPr>
              <a:t>122.55</a:t>
            </a:r>
          </a:p>
          <a:p>
            <a:pPr marL="342900" indent="-342900" algn="ctr"/>
            <a:r>
              <a:rPr lang="en-US" sz="2900">
                <a:latin typeface="Arial Narrow" pitchFamily="34" charset="0"/>
              </a:rPr>
              <a:t>g KClO</a:t>
            </a:r>
            <a:r>
              <a:rPr lang="en-US" sz="2900" baseline="-25000">
                <a:latin typeface="Arial Narrow" pitchFamily="34" charset="0"/>
              </a:rPr>
              <a:t>3</a:t>
            </a:r>
            <a:endParaRPr lang="en-US" sz="2900">
              <a:latin typeface="Arial Narrow" pitchFamily="34" charset="0"/>
            </a:endParaRPr>
          </a:p>
          <a:p>
            <a:pPr marL="342900" indent="-342900" algn="ctr">
              <a:spcBef>
                <a:spcPct val="50000"/>
              </a:spcBef>
            </a:pPr>
            <a:r>
              <a:rPr lang="en-US" sz="2900">
                <a:latin typeface="Arial Narrow" pitchFamily="34" charset="0"/>
              </a:rPr>
              <a:t>1 mol</a:t>
            </a:r>
          </a:p>
          <a:p>
            <a:pPr marL="342900" indent="-342900" algn="ctr"/>
            <a:r>
              <a:rPr lang="en-US" sz="2900">
                <a:latin typeface="Arial Narrow" pitchFamily="34" charset="0"/>
              </a:rPr>
              <a:t>KClO</a:t>
            </a:r>
            <a:r>
              <a:rPr lang="en-US" sz="2900" baseline="-25000">
                <a:latin typeface="Arial Narrow" pitchFamily="34" charset="0"/>
              </a:rPr>
              <a:t>3</a:t>
            </a:r>
            <a:endParaRPr lang="en-US" sz="2900">
              <a:latin typeface="Arial Narrow" pitchFamily="34" charset="0"/>
            </a:endParaRPr>
          </a:p>
        </p:txBody>
      </p:sp>
      <p:sp>
        <p:nvSpPr>
          <p:cNvPr id="334860" name="Rectangle 12"/>
          <p:cNvSpPr>
            <a:spLocks noChangeArrowheads="1"/>
          </p:cNvSpPr>
          <p:nvPr/>
        </p:nvSpPr>
        <p:spPr bwMode="auto">
          <a:xfrm>
            <a:off x="1962150" y="3070225"/>
            <a:ext cx="1831975" cy="717550"/>
          </a:xfrm>
          <a:prstGeom prst="rect">
            <a:avLst/>
          </a:prstGeom>
          <a:noFill/>
          <a:ln w="9525">
            <a:noFill/>
            <a:miter lim="800000"/>
            <a:headEnd/>
            <a:tailEnd/>
          </a:ln>
        </p:spPr>
        <p:txBody>
          <a:bodyPr/>
          <a:lstStyle/>
          <a:p>
            <a:pPr marL="342900" indent="-342900" algn="ctr"/>
            <a:r>
              <a:rPr lang="en-US" sz="3100">
                <a:solidFill>
                  <a:srgbClr val="3366FF"/>
                </a:solidFill>
                <a:latin typeface="Arial Narrow" pitchFamily="34" charset="0"/>
              </a:rPr>
              <a:t>? g</a:t>
            </a:r>
          </a:p>
        </p:txBody>
      </p:sp>
      <p:sp>
        <p:nvSpPr>
          <p:cNvPr id="334861" name="Rectangle 13"/>
          <p:cNvSpPr>
            <a:spLocks noChangeArrowheads="1"/>
          </p:cNvSpPr>
          <p:nvPr/>
        </p:nvSpPr>
        <p:spPr bwMode="auto">
          <a:xfrm>
            <a:off x="5483225" y="3070225"/>
            <a:ext cx="2317750" cy="717550"/>
          </a:xfrm>
          <a:prstGeom prst="rect">
            <a:avLst/>
          </a:prstGeom>
          <a:noFill/>
          <a:ln w="9525">
            <a:noFill/>
            <a:miter lim="800000"/>
            <a:headEnd/>
            <a:tailEnd/>
          </a:ln>
        </p:spPr>
        <p:txBody>
          <a:bodyPr/>
          <a:lstStyle/>
          <a:p>
            <a:pPr marL="342900" indent="-342900" algn="ctr"/>
            <a:r>
              <a:rPr lang="en-US" sz="3100">
                <a:solidFill>
                  <a:srgbClr val="3366FF"/>
                </a:solidFill>
                <a:latin typeface="Arial Narrow" pitchFamily="34" charset="0"/>
              </a:rPr>
              <a:t>9.00 L</a:t>
            </a:r>
          </a:p>
        </p:txBody>
      </p:sp>
      <p:grpSp>
        <p:nvGrpSpPr>
          <p:cNvPr id="2" name="Group 14"/>
          <p:cNvGrpSpPr>
            <a:grpSpLocks/>
          </p:cNvGrpSpPr>
          <p:nvPr/>
        </p:nvGrpSpPr>
        <p:grpSpPr bwMode="auto">
          <a:xfrm>
            <a:off x="3130550" y="3975100"/>
            <a:ext cx="2297113" cy="2362200"/>
            <a:chOff x="1972" y="2648"/>
            <a:chExt cx="1447" cy="1488"/>
          </a:xfrm>
        </p:grpSpPr>
        <p:sp>
          <p:nvSpPr>
            <p:cNvPr id="76823" name="Line 15"/>
            <p:cNvSpPr>
              <a:spLocks noChangeShapeType="1"/>
            </p:cNvSpPr>
            <p:nvPr/>
          </p:nvSpPr>
          <p:spPr bwMode="auto">
            <a:xfrm flipH="1">
              <a:off x="1972" y="2648"/>
              <a:ext cx="552" cy="584"/>
            </a:xfrm>
            <a:prstGeom prst="line">
              <a:avLst/>
            </a:prstGeom>
            <a:noFill/>
            <a:ln w="38100">
              <a:solidFill>
                <a:srgbClr val="FF0000"/>
              </a:solidFill>
              <a:round/>
              <a:headEnd/>
              <a:tailEnd/>
            </a:ln>
          </p:spPr>
          <p:txBody>
            <a:bodyPr wrap="none" anchor="ctr"/>
            <a:lstStyle/>
            <a:p>
              <a:endParaRPr lang="en-US"/>
            </a:p>
          </p:txBody>
        </p:sp>
        <p:sp>
          <p:nvSpPr>
            <p:cNvPr id="76824" name="Line 16"/>
            <p:cNvSpPr>
              <a:spLocks noChangeShapeType="1"/>
            </p:cNvSpPr>
            <p:nvPr/>
          </p:nvSpPr>
          <p:spPr bwMode="auto">
            <a:xfrm flipH="1">
              <a:off x="2867" y="3552"/>
              <a:ext cx="552" cy="584"/>
            </a:xfrm>
            <a:prstGeom prst="line">
              <a:avLst/>
            </a:prstGeom>
            <a:noFill/>
            <a:ln w="38100">
              <a:solidFill>
                <a:srgbClr val="FF0000"/>
              </a:solidFill>
              <a:round/>
              <a:headEnd/>
              <a:tailEnd/>
            </a:ln>
          </p:spPr>
          <p:txBody>
            <a:bodyPr wrap="none" anchor="ctr"/>
            <a:lstStyle/>
            <a:p>
              <a:endParaRPr lang="en-US"/>
            </a:p>
          </p:txBody>
        </p:sp>
      </p:grpSp>
      <p:grpSp>
        <p:nvGrpSpPr>
          <p:cNvPr id="3" name="Group 17"/>
          <p:cNvGrpSpPr>
            <a:grpSpLocks/>
          </p:cNvGrpSpPr>
          <p:nvPr/>
        </p:nvGrpSpPr>
        <p:grpSpPr bwMode="auto">
          <a:xfrm>
            <a:off x="4467225" y="4017963"/>
            <a:ext cx="2366963" cy="2343150"/>
            <a:chOff x="2814" y="2675"/>
            <a:chExt cx="1491" cy="1476"/>
          </a:xfrm>
        </p:grpSpPr>
        <p:sp>
          <p:nvSpPr>
            <p:cNvPr id="76821" name="Line 18"/>
            <p:cNvSpPr>
              <a:spLocks noChangeShapeType="1"/>
            </p:cNvSpPr>
            <p:nvPr/>
          </p:nvSpPr>
          <p:spPr bwMode="auto">
            <a:xfrm flipH="1">
              <a:off x="2814" y="2675"/>
              <a:ext cx="552" cy="584"/>
            </a:xfrm>
            <a:prstGeom prst="line">
              <a:avLst/>
            </a:prstGeom>
            <a:noFill/>
            <a:ln w="38100">
              <a:solidFill>
                <a:srgbClr val="FF0000"/>
              </a:solidFill>
              <a:round/>
              <a:headEnd/>
              <a:tailEnd/>
            </a:ln>
          </p:spPr>
          <p:txBody>
            <a:bodyPr wrap="none" anchor="ctr"/>
            <a:lstStyle/>
            <a:p>
              <a:endParaRPr lang="en-US"/>
            </a:p>
          </p:txBody>
        </p:sp>
        <p:sp>
          <p:nvSpPr>
            <p:cNvPr id="76822" name="Line 19"/>
            <p:cNvSpPr>
              <a:spLocks noChangeShapeType="1"/>
            </p:cNvSpPr>
            <p:nvPr/>
          </p:nvSpPr>
          <p:spPr bwMode="auto">
            <a:xfrm flipH="1">
              <a:off x="3753" y="3567"/>
              <a:ext cx="552" cy="584"/>
            </a:xfrm>
            <a:prstGeom prst="line">
              <a:avLst/>
            </a:prstGeom>
            <a:noFill/>
            <a:ln w="38100">
              <a:solidFill>
                <a:srgbClr val="FF0000"/>
              </a:solidFill>
              <a:round/>
              <a:headEnd/>
              <a:tailEnd/>
            </a:ln>
          </p:spPr>
          <p:txBody>
            <a:bodyPr wrap="none" anchor="ctr"/>
            <a:lstStyle/>
            <a:p>
              <a:endParaRPr lang="en-US"/>
            </a:p>
          </p:txBody>
        </p:sp>
      </p:grpSp>
      <p:grpSp>
        <p:nvGrpSpPr>
          <p:cNvPr id="4" name="Group 20"/>
          <p:cNvGrpSpPr>
            <a:grpSpLocks/>
          </p:cNvGrpSpPr>
          <p:nvPr/>
        </p:nvGrpSpPr>
        <p:grpSpPr bwMode="auto">
          <a:xfrm>
            <a:off x="1506538" y="3975100"/>
            <a:ext cx="2536825" cy="2355850"/>
            <a:chOff x="949" y="2648"/>
            <a:chExt cx="1598" cy="1484"/>
          </a:xfrm>
        </p:grpSpPr>
        <p:sp>
          <p:nvSpPr>
            <p:cNvPr id="76819" name="Line 21"/>
            <p:cNvSpPr>
              <a:spLocks noChangeShapeType="1"/>
            </p:cNvSpPr>
            <p:nvPr/>
          </p:nvSpPr>
          <p:spPr bwMode="auto">
            <a:xfrm flipH="1">
              <a:off x="949" y="2648"/>
              <a:ext cx="552" cy="584"/>
            </a:xfrm>
            <a:prstGeom prst="line">
              <a:avLst/>
            </a:prstGeom>
            <a:noFill/>
            <a:ln w="38100">
              <a:solidFill>
                <a:srgbClr val="FF0000"/>
              </a:solidFill>
              <a:round/>
              <a:headEnd/>
              <a:tailEnd/>
            </a:ln>
          </p:spPr>
          <p:txBody>
            <a:bodyPr wrap="none" anchor="ctr"/>
            <a:lstStyle/>
            <a:p>
              <a:endParaRPr lang="en-US"/>
            </a:p>
          </p:txBody>
        </p:sp>
        <p:sp>
          <p:nvSpPr>
            <p:cNvPr id="76820" name="Line 22"/>
            <p:cNvSpPr>
              <a:spLocks noChangeShapeType="1"/>
            </p:cNvSpPr>
            <p:nvPr/>
          </p:nvSpPr>
          <p:spPr bwMode="auto">
            <a:xfrm flipH="1">
              <a:off x="1995" y="3548"/>
              <a:ext cx="552" cy="584"/>
            </a:xfrm>
            <a:prstGeom prst="line">
              <a:avLst/>
            </a:prstGeom>
            <a:noFill/>
            <a:ln w="38100">
              <a:solidFill>
                <a:srgbClr val="FF0000"/>
              </a:solidFill>
              <a:round/>
              <a:headEnd/>
              <a:tailEnd/>
            </a:ln>
          </p:spPr>
          <p:txBody>
            <a:bodyPr wrap="none" anchor="ctr"/>
            <a:lstStyle/>
            <a:p>
              <a:endParaRPr lang="en-US"/>
            </a:p>
          </p:txBody>
        </p:sp>
      </p:grpSp>
      <p:sp>
        <p:nvSpPr>
          <p:cNvPr id="76816" name="Rectangle 23"/>
          <p:cNvSpPr>
            <a:spLocks noGrp="1" noChangeArrowheads="1"/>
          </p:cNvSpPr>
          <p:nvPr>
            <p:ph type="title"/>
          </p:nvPr>
        </p:nvSpPr>
        <p:spPr/>
        <p:txBody>
          <a:bodyPr/>
          <a:lstStyle/>
          <a:p>
            <a:pPr eaLnBrk="1" hangingPunct="1"/>
            <a:r>
              <a:rPr lang="en-US" smtClean="0"/>
              <a:t>Stoichiometry Problems</a:t>
            </a:r>
          </a:p>
        </p:txBody>
      </p:sp>
      <p:sp>
        <p:nvSpPr>
          <p:cNvPr id="334872" name="Rectangle 24"/>
          <p:cNvSpPr>
            <a:spLocks noChangeArrowheads="1"/>
          </p:cNvSpPr>
          <p:nvPr/>
        </p:nvSpPr>
        <p:spPr bwMode="auto">
          <a:xfrm>
            <a:off x="825500" y="2513013"/>
            <a:ext cx="7467600" cy="823912"/>
          </a:xfrm>
          <a:prstGeom prst="rect">
            <a:avLst/>
          </a:prstGeom>
          <a:noFill/>
          <a:ln w="9525">
            <a:noFill/>
            <a:miter lim="800000"/>
            <a:headEnd/>
            <a:tailEnd/>
          </a:ln>
        </p:spPr>
        <p:txBody>
          <a:bodyPr/>
          <a:lstStyle/>
          <a:p>
            <a:pPr marL="342900" indent="-342900" algn="ctr">
              <a:lnSpc>
                <a:spcPct val="110000"/>
              </a:lnSpc>
            </a:pPr>
            <a:r>
              <a:rPr lang="en-US" sz="3200"/>
              <a:t>2KClO</a:t>
            </a:r>
            <a:r>
              <a:rPr lang="en-US" sz="3200" baseline="-25000"/>
              <a:t>3  </a:t>
            </a:r>
            <a:r>
              <a:rPr lang="en-US" sz="3200"/>
              <a:t> </a:t>
            </a:r>
            <a:r>
              <a:rPr lang="en-US" sz="3200">
                <a:sym typeface="Symbol" pitchFamily="18" charset="2"/>
              </a:rPr>
              <a:t>   2KCl   +   3O</a:t>
            </a:r>
            <a:r>
              <a:rPr lang="en-US" sz="3200" baseline="-25000">
                <a:sym typeface="Symbol" pitchFamily="18" charset="2"/>
              </a:rPr>
              <a:t>2</a:t>
            </a:r>
            <a:r>
              <a:rPr lang="en-US" sz="3200"/>
              <a:t> </a:t>
            </a:r>
          </a:p>
        </p:txBody>
      </p:sp>
      <p:sp>
        <p:nvSpPr>
          <p:cNvPr id="76818" name="Rectangle 25"/>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4872"/>
                                        </p:tgtEl>
                                        <p:attrNameLst>
                                          <p:attrName>style.visibility</p:attrName>
                                        </p:attrNameLst>
                                      </p:cBhvr>
                                      <p:to>
                                        <p:strVal val="visible"/>
                                      </p:to>
                                    </p:set>
                                    <p:animEffect transition="in" filter="dissolve">
                                      <p:cBhvr>
                                        <p:cTn id="7" dur="500"/>
                                        <p:tgtEl>
                                          <p:spTgt spid="3348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4860"/>
                                        </p:tgtEl>
                                        <p:attrNameLst>
                                          <p:attrName>style.visibility</p:attrName>
                                        </p:attrNameLst>
                                      </p:cBhvr>
                                      <p:to>
                                        <p:strVal val="visible"/>
                                      </p:to>
                                    </p:set>
                                    <p:animEffect transition="in" filter="wipe(left)">
                                      <p:cBhvr>
                                        <p:cTn id="12" dur="500"/>
                                        <p:tgtEl>
                                          <p:spTgt spid="3348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4861"/>
                                        </p:tgtEl>
                                        <p:attrNameLst>
                                          <p:attrName>style.visibility</p:attrName>
                                        </p:attrNameLst>
                                      </p:cBhvr>
                                      <p:to>
                                        <p:strVal val="visible"/>
                                      </p:to>
                                    </p:set>
                                    <p:animEffect transition="in" filter="wipe(left)">
                                      <p:cBhvr>
                                        <p:cTn id="17" dur="500"/>
                                        <p:tgtEl>
                                          <p:spTgt spid="33486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34851"/>
                                        </p:tgtEl>
                                        <p:attrNameLst>
                                          <p:attrName>style.visibility</p:attrName>
                                        </p:attrNameLst>
                                      </p:cBhvr>
                                      <p:to>
                                        <p:strVal val="visible"/>
                                      </p:to>
                                    </p:set>
                                    <p:anim calcmode="lin" valueType="num">
                                      <p:cBhvr additive="base">
                                        <p:cTn id="22" dur="500" fill="hold"/>
                                        <p:tgtEl>
                                          <p:spTgt spid="334851"/>
                                        </p:tgtEl>
                                        <p:attrNameLst>
                                          <p:attrName>ppt_x</p:attrName>
                                        </p:attrNameLst>
                                      </p:cBhvr>
                                      <p:tavLst>
                                        <p:tav tm="0">
                                          <p:val>
                                            <p:strVal val="0-#ppt_w/2"/>
                                          </p:val>
                                        </p:tav>
                                        <p:tav tm="100000">
                                          <p:val>
                                            <p:strVal val="#ppt_x"/>
                                          </p:val>
                                        </p:tav>
                                      </p:tavLst>
                                    </p:anim>
                                    <p:anim calcmode="lin" valueType="num">
                                      <p:cBhvr additive="base">
                                        <p:cTn id="23" dur="500" fill="hold"/>
                                        <p:tgtEl>
                                          <p:spTgt spid="334851"/>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334852"/>
                                        </p:tgtEl>
                                        <p:attrNameLst>
                                          <p:attrName>style.visibility</p:attrName>
                                        </p:attrNameLst>
                                      </p:cBhvr>
                                      <p:to>
                                        <p:strVal val="visible"/>
                                      </p:to>
                                    </p:set>
                                    <p:animEffect transition="in" filter="wipe(left)">
                                      <p:cBhvr>
                                        <p:cTn id="27" dur="500"/>
                                        <p:tgtEl>
                                          <p:spTgt spid="334852"/>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334853"/>
                                        </p:tgtEl>
                                        <p:attrNameLst>
                                          <p:attrName>style.visibility</p:attrName>
                                        </p:attrNameLst>
                                      </p:cBhvr>
                                      <p:to>
                                        <p:strVal val="visible"/>
                                      </p:to>
                                    </p:set>
                                    <p:animEffect transition="in" filter="wipe(up)">
                                      <p:cBhvr>
                                        <p:cTn id="31" dur="500"/>
                                        <p:tgtEl>
                                          <p:spTgt spid="33485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34854"/>
                                        </p:tgtEl>
                                        <p:attrNameLst>
                                          <p:attrName>style.visibility</p:attrName>
                                        </p:attrNameLst>
                                      </p:cBhvr>
                                      <p:to>
                                        <p:strVal val="visible"/>
                                      </p:to>
                                    </p:set>
                                    <p:animEffect transition="in" filter="wipe(down)">
                                      <p:cBhvr>
                                        <p:cTn id="36" dur="500"/>
                                        <p:tgtEl>
                                          <p:spTgt spid="33485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334856"/>
                                        </p:tgtEl>
                                        <p:attrNameLst>
                                          <p:attrName>style.visibility</p:attrName>
                                        </p:attrNameLst>
                                      </p:cBhvr>
                                      <p:to>
                                        <p:strVal val="visible"/>
                                      </p:to>
                                    </p:set>
                                    <p:animEffect transition="in" filter="wipe(up)">
                                      <p:cBhvr>
                                        <p:cTn id="45" dur="500"/>
                                        <p:tgtEl>
                                          <p:spTgt spid="33485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34857"/>
                                        </p:tgtEl>
                                        <p:attrNameLst>
                                          <p:attrName>style.visibility</p:attrName>
                                        </p:attrNameLst>
                                      </p:cBhvr>
                                      <p:to>
                                        <p:strVal val="visible"/>
                                      </p:to>
                                    </p:set>
                                    <p:animEffect transition="in" filter="wipe(down)">
                                      <p:cBhvr>
                                        <p:cTn id="50" dur="500"/>
                                        <p:tgtEl>
                                          <p:spTgt spid="33485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left)">
                                      <p:cBhvr>
                                        <p:cTn id="55" dur="500"/>
                                        <p:tgtEl>
                                          <p:spTgt spid="2"/>
                                        </p:tgtEl>
                                      </p:cBhvr>
                                    </p:animEffect>
                                  </p:childTnLst>
                                </p:cTn>
                              </p:par>
                            </p:childTnLst>
                          </p:cTn>
                        </p:par>
                        <p:par>
                          <p:cTn id="56" fill="hold">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334858"/>
                                        </p:tgtEl>
                                        <p:attrNameLst>
                                          <p:attrName>style.visibility</p:attrName>
                                        </p:attrNameLst>
                                      </p:cBhvr>
                                      <p:to>
                                        <p:strVal val="visible"/>
                                      </p:to>
                                    </p:set>
                                    <p:animEffect transition="in" filter="wipe(up)">
                                      <p:cBhvr>
                                        <p:cTn id="59" dur="500"/>
                                        <p:tgtEl>
                                          <p:spTgt spid="33485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34859"/>
                                        </p:tgtEl>
                                        <p:attrNameLst>
                                          <p:attrName>style.visibility</p:attrName>
                                        </p:attrNameLst>
                                      </p:cBhvr>
                                      <p:to>
                                        <p:strVal val="visible"/>
                                      </p:to>
                                    </p:set>
                                    <p:animEffect transition="in" filter="wipe(down)">
                                      <p:cBhvr>
                                        <p:cTn id="64" dur="500"/>
                                        <p:tgtEl>
                                          <p:spTgt spid="33485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left)">
                                      <p:cBhvr>
                                        <p:cTn id="69" dur="500"/>
                                        <p:tgtEl>
                                          <p:spTgt spid="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34855"/>
                                        </p:tgtEl>
                                        <p:attrNameLst>
                                          <p:attrName>style.visibility</p:attrName>
                                        </p:attrNameLst>
                                      </p:cBhvr>
                                      <p:to>
                                        <p:strVal val="visible"/>
                                      </p:to>
                                    </p:set>
                                    <p:animEffect transition="in" filter="wipe(left)">
                                      <p:cBhvr>
                                        <p:cTn id="74" dur="500"/>
                                        <p:tgtEl>
                                          <p:spTgt spid="334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autoUpdateAnimBg="0"/>
      <p:bldP spid="334852" grpId="0" animBg="1"/>
      <p:bldP spid="334853" grpId="0" animBg="1"/>
      <p:bldP spid="334854" grpId="0" autoUpdateAnimBg="0"/>
      <p:bldP spid="334855" grpId="0" autoUpdateAnimBg="0"/>
      <p:bldP spid="334856" grpId="0" animBg="1"/>
      <p:bldP spid="334857" grpId="0" autoUpdateAnimBg="0"/>
      <p:bldP spid="334858" grpId="0" animBg="1"/>
      <p:bldP spid="334859" grpId="0" autoUpdateAnimBg="0"/>
      <p:bldP spid="334860" grpId="0" autoUpdateAnimBg="0"/>
      <p:bldP spid="334861" grpId="0" autoUpdateAnimBg="0"/>
      <p:bldP spid="33487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9" name="Rectangle 2"/>
          <p:cNvSpPr>
            <a:spLocks noGrp="1" noChangeArrowheads="1"/>
          </p:cNvSpPr>
          <p:nvPr>
            <p:ph type="body" idx="1"/>
          </p:nvPr>
        </p:nvSpPr>
        <p:spPr>
          <a:xfrm>
            <a:off x="950913" y="1419225"/>
            <a:ext cx="7180262" cy="1427163"/>
          </a:xfrm>
        </p:spPr>
        <p:txBody>
          <a:bodyPr/>
          <a:lstStyle/>
          <a:p>
            <a:pPr algn="ctr" eaLnBrk="1" hangingPunct="1">
              <a:lnSpc>
                <a:spcPct val="110000"/>
              </a:lnSpc>
              <a:spcBef>
                <a:spcPct val="100000"/>
              </a:spcBef>
              <a:buFontTx/>
              <a:buNone/>
            </a:pPr>
            <a:r>
              <a:rPr lang="en-US" sz="2800" smtClean="0"/>
              <a:t>How many grams of KClO</a:t>
            </a:r>
            <a:r>
              <a:rPr lang="en-US" sz="2800" baseline="-25000" smtClean="0"/>
              <a:t>3</a:t>
            </a:r>
            <a:r>
              <a:rPr lang="en-US" sz="2800" smtClean="0"/>
              <a:t> are required to produce 9.00 L of O</a:t>
            </a:r>
            <a:r>
              <a:rPr lang="en-US" sz="2800" baseline="-25000" smtClean="0"/>
              <a:t>2</a:t>
            </a:r>
            <a:r>
              <a:rPr lang="en-US" sz="2800" smtClean="0"/>
              <a:t> at STP?</a:t>
            </a:r>
          </a:p>
        </p:txBody>
      </p:sp>
      <p:sp>
        <p:nvSpPr>
          <p:cNvPr id="598028" name="Rectangle 12"/>
          <p:cNvSpPr>
            <a:spLocks noChangeArrowheads="1"/>
          </p:cNvSpPr>
          <p:nvPr/>
        </p:nvSpPr>
        <p:spPr bwMode="auto">
          <a:xfrm>
            <a:off x="1962150" y="3070225"/>
            <a:ext cx="1831975" cy="717550"/>
          </a:xfrm>
          <a:prstGeom prst="rect">
            <a:avLst/>
          </a:prstGeom>
          <a:noFill/>
          <a:ln w="9525">
            <a:noFill/>
            <a:miter lim="800000"/>
            <a:headEnd/>
            <a:tailEnd/>
          </a:ln>
        </p:spPr>
        <p:txBody>
          <a:bodyPr/>
          <a:lstStyle/>
          <a:p>
            <a:pPr marL="342900" indent="-342900" algn="ctr"/>
            <a:r>
              <a:rPr lang="en-US" sz="3100">
                <a:solidFill>
                  <a:srgbClr val="3366FF"/>
                </a:solidFill>
                <a:latin typeface="Arial Narrow" pitchFamily="34" charset="0"/>
              </a:rPr>
              <a:t>? g</a:t>
            </a:r>
          </a:p>
        </p:txBody>
      </p:sp>
      <p:sp>
        <p:nvSpPr>
          <p:cNvPr id="598029" name="Rectangle 13"/>
          <p:cNvSpPr>
            <a:spLocks noChangeArrowheads="1"/>
          </p:cNvSpPr>
          <p:nvPr/>
        </p:nvSpPr>
        <p:spPr bwMode="auto">
          <a:xfrm>
            <a:off x="5483225" y="3070225"/>
            <a:ext cx="2317750" cy="717550"/>
          </a:xfrm>
          <a:prstGeom prst="rect">
            <a:avLst/>
          </a:prstGeom>
          <a:noFill/>
          <a:ln w="9525">
            <a:noFill/>
            <a:miter lim="800000"/>
            <a:headEnd/>
            <a:tailEnd/>
          </a:ln>
        </p:spPr>
        <p:txBody>
          <a:bodyPr/>
          <a:lstStyle/>
          <a:p>
            <a:pPr marL="342900" indent="-342900" algn="ctr"/>
            <a:r>
              <a:rPr lang="en-US" sz="3100">
                <a:solidFill>
                  <a:srgbClr val="3366FF"/>
                </a:solidFill>
                <a:latin typeface="Arial Narrow" pitchFamily="34" charset="0"/>
              </a:rPr>
              <a:t>9.00 L</a:t>
            </a:r>
          </a:p>
        </p:txBody>
      </p:sp>
      <p:sp>
        <p:nvSpPr>
          <p:cNvPr id="78852" name="Rectangle 23"/>
          <p:cNvSpPr>
            <a:spLocks noGrp="1" noChangeArrowheads="1"/>
          </p:cNvSpPr>
          <p:nvPr>
            <p:ph type="title"/>
          </p:nvPr>
        </p:nvSpPr>
        <p:spPr/>
        <p:txBody>
          <a:bodyPr/>
          <a:lstStyle/>
          <a:p>
            <a:pPr eaLnBrk="1" hangingPunct="1"/>
            <a:r>
              <a:rPr lang="en-US" smtClean="0"/>
              <a:t>Stoichiometry Problems</a:t>
            </a:r>
          </a:p>
        </p:txBody>
      </p:sp>
      <p:sp>
        <p:nvSpPr>
          <p:cNvPr id="598040" name="Rectangle 24"/>
          <p:cNvSpPr>
            <a:spLocks noChangeArrowheads="1"/>
          </p:cNvSpPr>
          <p:nvPr/>
        </p:nvSpPr>
        <p:spPr bwMode="auto">
          <a:xfrm>
            <a:off x="825500" y="2513013"/>
            <a:ext cx="7467600" cy="823912"/>
          </a:xfrm>
          <a:prstGeom prst="rect">
            <a:avLst/>
          </a:prstGeom>
          <a:noFill/>
          <a:ln w="9525">
            <a:noFill/>
            <a:miter lim="800000"/>
            <a:headEnd/>
            <a:tailEnd/>
          </a:ln>
        </p:spPr>
        <p:txBody>
          <a:bodyPr/>
          <a:lstStyle/>
          <a:p>
            <a:pPr marL="342900" indent="-342900" algn="ctr">
              <a:lnSpc>
                <a:spcPct val="110000"/>
              </a:lnSpc>
            </a:pPr>
            <a:r>
              <a:rPr lang="en-US" sz="3200"/>
              <a:t>2KClO</a:t>
            </a:r>
            <a:r>
              <a:rPr lang="en-US" sz="3200" baseline="-25000"/>
              <a:t>3  </a:t>
            </a:r>
            <a:r>
              <a:rPr lang="en-US" sz="3200"/>
              <a:t> </a:t>
            </a:r>
            <a:r>
              <a:rPr lang="en-US" sz="3200">
                <a:sym typeface="Symbol" pitchFamily="18" charset="2"/>
              </a:rPr>
              <a:t>   2KCl   +   3O</a:t>
            </a:r>
            <a:r>
              <a:rPr lang="en-US" sz="3200" baseline="-25000">
                <a:sym typeface="Symbol" pitchFamily="18" charset="2"/>
              </a:rPr>
              <a:t>2</a:t>
            </a:r>
            <a:r>
              <a:rPr lang="en-US" sz="3200"/>
              <a:t> </a:t>
            </a:r>
          </a:p>
        </p:txBody>
      </p:sp>
      <p:sp>
        <p:nvSpPr>
          <p:cNvPr id="78854" name="Rectangle 25"/>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grpSp>
        <p:nvGrpSpPr>
          <p:cNvPr id="2" name="Group 26"/>
          <p:cNvGrpSpPr>
            <a:grpSpLocks/>
          </p:cNvGrpSpPr>
          <p:nvPr/>
        </p:nvGrpSpPr>
        <p:grpSpPr bwMode="auto">
          <a:xfrm>
            <a:off x="273050" y="4951413"/>
            <a:ext cx="1219200" cy="481012"/>
            <a:chOff x="186" y="1092"/>
            <a:chExt cx="768" cy="303"/>
          </a:xfrm>
        </p:grpSpPr>
        <p:sp>
          <p:nvSpPr>
            <p:cNvPr id="78890" name="Line 27"/>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78891" name="Line 28"/>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78892" name="Line 29"/>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78893" name="Line 30"/>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78894" name="Line 31"/>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98048" name="Oval 32"/>
          <p:cNvSpPr>
            <a:spLocks noChangeArrowheads="1"/>
          </p:cNvSpPr>
          <p:nvPr/>
        </p:nvSpPr>
        <p:spPr bwMode="auto">
          <a:xfrm>
            <a:off x="220663" y="5148263"/>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98049" name="Text Box 33"/>
          <p:cNvSpPr txBox="1">
            <a:spLocks noChangeArrowheads="1"/>
          </p:cNvSpPr>
          <p:nvPr/>
        </p:nvSpPr>
        <p:spPr bwMode="auto">
          <a:xfrm>
            <a:off x="328613" y="5456238"/>
            <a:ext cx="385762" cy="304800"/>
          </a:xfrm>
          <a:prstGeom prst="rect">
            <a:avLst/>
          </a:prstGeom>
          <a:noFill/>
          <a:ln w="9525">
            <a:noFill/>
            <a:miter lim="800000"/>
            <a:headEnd/>
            <a:tailEnd/>
          </a:ln>
        </p:spPr>
        <p:txBody>
          <a:bodyPr wrap="none">
            <a:spAutoFit/>
          </a:bodyPr>
          <a:lstStyle/>
          <a:p>
            <a:r>
              <a:rPr lang="en-US"/>
              <a:t>O</a:t>
            </a:r>
            <a:r>
              <a:rPr lang="en-US" baseline="-25000"/>
              <a:t>2</a:t>
            </a:r>
          </a:p>
        </p:txBody>
      </p:sp>
      <p:sp>
        <p:nvSpPr>
          <p:cNvPr id="598050" name="Text Box 34"/>
          <p:cNvSpPr txBox="1">
            <a:spLocks noChangeArrowheads="1"/>
          </p:cNvSpPr>
          <p:nvPr/>
        </p:nvSpPr>
        <p:spPr bwMode="auto">
          <a:xfrm>
            <a:off x="950913" y="5456238"/>
            <a:ext cx="673100" cy="304800"/>
          </a:xfrm>
          <a:prstGeom prst="rect">
            <a:avLst/>
          </a:prstGeom>
          <a:noFill/>
          <a:ln w="9525">
            <a:noFill/>
            <a:miter lim="800000"/>
            <a:headEnd/>
            <a:tailEnd/>
          </a:ln>
        </p:spPr>
        <p:txBody>
          <a:bodyPr wrap="none">
            <a:spAutoFit/>
          </a:bodyPr>
          <a:lstStyle/>
          <a:p>
            <a:r>
              <a:rPr lang="en-US"/>
              <a:t>KClO</a:t>
            </a:r>
            <a:r>
              <a:rPr lang="en-US" baseline="-25000"/>
              <a:t>3</a:t>
            </a:r>
          </a:p>
        </p:txBody>
      </p:sp>
      <p:sp>
        <p:nvSpPr>
          <p:cNvPr id="598051" name="Line 35"/>
          <p:cNvSpPr>
            <a:spLocks noChangeShapeType="1"/>
          </p:cNvSpPr>
          <p:nvPr/>
        </p:nvSpPr>
        <p:spPr bwMode="auto">
          <a:xfrm>
            <a:off x="606425" y="5187950"/>
            <a:ext cx="534988" cy="0"/>
          </a:xfrm>
          <a:prstGeom prst="line">
            <a:avLst/>
          </a:prstGeom>
          <a:noFill/>
          <a:ln w="31750">
            <a:solidFill>
              <a:srgbClr val="800000"/>
            </a:solidFill>
            <a:round/>
            <a:headEnd/>
            <a:tailEnd/>
          </a:ln>
        </p:spPr>
        <p:txBody>
          <a:bodyPr/>
          <a:lstStyle/>
          <a:p>
            <a:endParaRPr lang="en-US"/>
          </a:p>
        </p:txBody>
      </p:sp>
      <p:sp>
        <p:nvSpPr>
          <p:cNvPr id="598052" name="Line 36"/>
          <p:cNvSpPr>
            <a:spLocks noChangeShapeType="1"/>
          </p:cNvSpPr>
          <p:nvPr/>
        </p:nvSpPr>
        <p:spPr bwMode="auto">
          <a:xfrm flipV="1">
            <a:off x="1131888" y="4951413"/>
            <a:ext cx="260350" cy="233362"/>
          </a:xfrm>
          <a:prstGeom prst="line">
            <a:avLst/>
          </a:prstGeom>
          <a:noFill/>
          <a:ln w="31750">
            <a:solidFill>
              <a:srgbClr val="800000"/>
            </a:solidFill>
            <a:round/>
            <a:headEnd/>
            <a:tailEnd/>
          </a:ln>
        </p:spPr>
        <p:txBody>
          <a:bodyPr/>
          <a:lstStyle/>
          <a:p>
            <a:endParaRPr lang="en-US"/>
          </a:p>
        </p:txBody>
      </p:sp>
      <p:grpSp>
        <p:nvGrpSpPr>
          <p:cNvPr id="3" name="Group 37"/>
          <p:cNvGrpSpPr>
            <a:grpSpLocks/>
          </p:cNvGrpSpPr>
          <p:nvPr/>
        </p:nvGrpSpPr>
        <p:grpSpPr bwMode="auto">
          <a:xfrm>
            <a:off x="1360488" y="4895850"/>
            <a:ext cx="88900" cy="88900"/>
            <a:chOff x="925" y="1217"/>
            <a:chExt cx="56" cy="56"/>
          </a:xfrm>
        </p:grpSpPr>
        <p:sp>
          <p:nvSpPr>
            <p:cNvPr id="78887" name="Oval 38"/>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78888" name="Line 39"/>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78889" name="Line 40"/>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98057" name="Text Box 41"/>
          <p:cNvSpPr txBox="1">
            <a:spLocks noChangeArrowheads="1"/>
          </p:cNvSpPr>
          <p:nvPr/>
        </p:nvSpPr>
        <p:spPr bwMode="auto">
          <a:xfrm>
            <a:off x="1517650" y="5048250"/>
            <a:ext cx="2166938" cy="336550"/>
          </a:xfrm>
          <a:prstGeom prst="rect">
            <a:avLst/>
          </a:prstGeom>
          <a:noFill/>
          <a:ln w="9525">
            <a:noFill/>
            <a:miter lim="800000"/>
            <a:headEnd/>
            <a:tailEnd/>
          </a:ln>
        </p:spPr>
        <p:txBody>
          <a:bodyPr wrap="none">
            <a:spAutoFit/>
          </a:bodyPr>
          <a:lstStyle/>
          <a:p>
            <a:r>
              <a:rPr lang="en-US" sz="1600"/>
              <a:t>x g KClO</a:t>
            </a:r>
            <a:r>
              <a:rPr lang="en-US" sz="1600" baseline="-25000"/>
              <a:t>3</a:t>
            </a:r>
            <a:r>
              <a:rPr lang="en-US" sz="1600"/>
              <a:t> = 9.00 L O</a:t>
            </a:r>
            <a:r>
              <a:rPr lang="en-US" sz="1600" baseline="-25000"/>
              <a:t>2</a:t>
            </a:r>
          </a:p>
        </p:txBody>
      </p:sp>
      <p:sp>
        <p:nvSpPr>
          <p:cNvPr id="598058" name="Text Box 42"/>
          <p:cNvSpPr txBox="1">
            <a:spLocks noChangeArrowheads="1"/>
          </p:cNvSpPr>
          <p:nvPr/>
        </p:nvSpPr>
        <p:spPr bwMode="auto">
          <a:xfrm>
            <a:off x="3649663" y="5186363"/>
            <a:ext cx="1042987" cy="336550"/>
          </a:xfrm>
          <a:prstGeom prst="rect">
            <a:avLst/>
          </a:prstGeom>
          <a:noFill/>
          <a:ln w="9525">
            <a:noFill/>
            <a:miter lim="800000"/>
            <a:headEnd/>
            <a:tailEnd/>
          </a:ln>
        </p:spPr>
        <p:txBody>
          <a:bodyPr wrap="none">
            <a:spAutoFit/>
          </a:bodyPr>
          <a:lstStyle/>
          <a:p>
            <a:r>
              <a:rPr lang="en-US" sz="1600"/>
              <a:t>22.4 L O</a:t>
            </a:r>
            <a:r>
              <a:rPr lang="en-US" sz="1600" baseline="-25000"/>
              <a:t>2</a:t>
            </a:r>
          </a:p>
        </p:txBody>
      </p:sp>
      <p:sp>
        <p:nvSpPr>
          <p:cNvPr id="598059" name="Text Box 43"/>
          <p:cNvSpPr txBox="1">
            <a:spLocks noChangeArrowheads="1"/>
          </p:cNvSpPr>
          <p:nvPr/>
        </p:nvSpPr>
        <p:spPr bwMode="auto">
          <a:xfrm>
            <a:off x="7539038" y="5059363"/>
            <a:ext cx="1544637" cy="336550"/>
          </a:xfrm>
          <a:prstGeom prst="rect">
            <a:avLst/>
          </a:prstGeom>
          <a:noFill/>
          <a:ln w="9525">
            <a:noFill/>
            <a:miter lim="800000"/>
            <a:headEnd/>
            <a:tailEnd/>
          </a:ln>
        </p:spPr>
        <p:txBody>
          <a:bodyPr wrap="none">
            <a:spAutoFit/>
          </a:bodyPr>
          <a:lstStyle/>
          <a:p>
            <a:r>
              <a:rPr lang="en-US" sz="1600"/>
              <a:t>= 32.8 g KClO</a:t>
            </a:r>
            <a:r>
              <a:rPr lang="en-US" sz="1600" baseline="-25000"/>
              <a:t>3</a:t>
            </a:r>
          </a:p>
        </p:txBody>
      </p:sp>
      <p:sp>
        <p:nvSpPr>
          <p:cNvPr id="598060" name="Rectangle 44"/>
          <p:cNvSpPr>
            <a:spLocks noChangeArrowheads="1"/>
          </p:cNvSpPr>
          <p:nvPr/>
        </p:nvSpPr>
        <p:spPr bwMode="auto">
          <a:xfrm>
            <a:off x="3683000" y="4921250"/>
            <a:ext cx="974725" cy="336550"/>
          </a:xfrm>
          <a:prstGeom prst="rect">
            <a:avLst/>
          </a:prstGeom>
          <a:noFill/>
          <a:ln w="9525">
            <a:noFill/>
            <a:miter lim="800000"/>
            <a:headEnd/>
            <a:tailEnd/>
          </a:ln>
        </p:spPr>
        <p:txBody>
          <a:bodyPr wrap="none">
            <a:spAutoFit/>
          </a:bodyPr>
          <a:lstStyle/>
          <a:p>
            <a:r>
              <a:rPr lang="en-US" sz="1600"/>
              <a:t>1 mol O</a:t>
            </a:r>
            <a:r>
              <a:rPr lang="en-US" sz="1600" baseline="-25000"/>
              <a:t>2</a:t>
            </a:r>
          </a:p>
        </p:txBody>
      </p:sp>
      <p:sp>
        <p:nvSpPr>
          <p:cNvPr id="598061" name="Rectangle 45"/>
          <p:cNvSpPr>
            <a:spLocks noChangeArrowheads="1"/>
          </p:cNvSpPr>
          <p:nvPr/>
        </p:nvSpPr>
        <p:spPr bwMode="auto">
          <a:xfrm>
            <a:off x="4729163" y="4914900"/>
            <a:ext cx="1300162" cy="336550"/>
          </a:xfrm>
          <a:prstGeom prst="rect">
            <a:avLst/>
          </a:prstGeom>
          <a:noFill/>
          <a:ln w="9525">
            <a:noFill/>
            <a:miter lim="800000"/>
            <a:headEnd/>
            <a:tailEnd/>
          </a:ln>
        </p:spPr>
        <p:txBody>
          <a:bodyPr wrap="none">
            <a:spAutoFit/>
          </a:bodyPr>
          <a:lstStyle/>
          <a:p>
            <a:r>
              <a:rPr lang="en-US" sz="1600"/>
              <a:t>2 mol KClO</a:t>
            </a:r>
            <a:r>
              <a:rPr lang="en-US" sz="1600" baseline="-25000"/>
              <a:t>3</a:t>
            </a:r>
          </a:p>
        </p:txBody>
      </p:sp>
      <p:grpSp>
        <p:nvGrpSpPr>
          <p:cNvPr id="4" name="Group 46"/>
          <p:cNvGrpSpPr>
            <a:grpSpLocks/>
          </p:cNvGrpSpPr>
          <p:nvPr/>
        </p:nvGrpSpPr>
        <p:grpSpPr bwMode="auto">
          <a:xfrm>
            <a:off x="3684588" y="4959350"/>
            <a:ext cx="1027112" cy="542925"/>
            <a:chOff x="2353" y="2935"/>
            <a:chExt cx="1505" cy="342"/>
          </a:xfrm>
        </p:grpSpPr>
        <p:sp>
          <p:nvSpPr>
            <p:cNvPr id="78885" name="AutoShape 47"/>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78886" name="Line 48"/>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98065" name="Rectangle 49"/>
          <p:cNvSpPr>
            <a:spLocks noChangeArrowheads="1"/>
          </p:cNvSpPr>
          <p:nvPr/>
        </p:nvSpPr>
        <p:spPr bwMode="auto">
          <a:xfrm>
            <a:off x="4889500" y="5184775"/>
            <a:ext cx="974725" cy="336550"/>
          </a:xfrm>
          <a:prstGeom prst="rect">
            <a:avLst/>
          </a:prstGeom>
          <a:noFill/>
          <a:ln w="9525">
            <a:noFill/>
            <a:miter lim="800000"/>
            <a:headEnd/>
            <a:tailEnd/>
          </a:ln>
        </p:spPr>
        <p:txBody>
          <a:bodyPr wrap="none">
            <a:spAutoFit/>
          </a:bodyPr>
          <a:lstStyle/>
          <a:p>
            <a:r>
              <a:rPr lang="en-US" sz="1600"/>
              <a:t>3 mol O</a:t>
            </a:r>
            <a:r>
              <a:rPr lang="en-US" sz="1600" baseline="-25000"/>
              <a:t>2</a:t>
            </a:r>
          </a:p>
        </p:txBody>
      </p:sp>
      <p:sp>
        <p:nvSpPr>
          <p:cNvPr id="598066" name="Line 50"/>
          <p:cNvSpPr>
            <a:spLocks noChangeShapeType="1"/>
          </p:cNvSpPr>
          <p:nvPr/>
        </p:nvSpPr>
        <p:spPr bwMode="auto">
          <a:xfrm flipV="1">
            <a:off x="3149600" y="5219700"/>
            <a:ext cx="436563" cy="60325"/>
          </a:xfrm>
          <a:prstGeom prst="line">
            <a:avLst/>
          </a:prstGeom>
          <a:noFill/>
          <a:ln w="9525">
            <a:solidFill>
              <a:srgbClr val="FF0000"/>
            </a:solidFill>
            <a:round/>
            <a:headEnd/>
            <a:tailEnd/>
          </a:ln>
        </p:spPr>
        <p:txBody>
          <a:bodyPr/>
          <a:lstStyle/>
          <a:p>
            <a:endParaRPr lang="en-US"/>
          </a:p>
        </p:txBody>
      </p:sp>
      <p:sp>
        <p:nvSpPr>
          <p:cNvPr id="598067" name="Line 51"/>
          <p:cNvSpPr>
            <a:spLocks noChangeShapeType="1"/>
          </p:cNvSpPr>
          <p:nvPr/>
        </p:nvSpPr>
        <p:spPr bwMode="auto">
          <a:xfrm flipV="1">
            <a:off x="4181475" y="5321300"/>
            <a:ext cx="414338" cy="96838"/>
          </a:xfrm>
          <a:prstGeom prst="line">
            <a:avLst/>
          </a:prstGeom>
          <a:noFill/>
          <a:ln w="9525">
            <a:solidFill>
              <a:srgbClr val="FF0000"/>
            </a:solidFill>
            <a:round/>
            <a:headEnd/>
            <a:tailEnd/>
          </a:ln>
        </p:spPr>
        <p:txBody>
          <a:bodyPr/>
          <a:lstStyle/>
          <a:p>
            <a:endParaRPr lang="en-US"/>
          </a:p>
        </p:txBody>
      </p:sp>
      <p:grpSp>
        <p:nvGrpSpPr>
          <p:cNvPr id="5" name="Group 52"/>
          <p:cNvGrpSpPr>
            <a:grpSpLocks/>
          </p:cNvGrpSpPr>
          <p:nvPr/>
        </p:nvGrpSpPr>
        <p:grpSpPr bwMode="auto">
          <a:xfrm>
            <a:off x="4741863" y="4953000"/>
            <a:ext cx="1254125" cy="542925"/>
            <a:chOff x="3885" y="2931"/>
            <a:chExt cx="542" cy="342"/>
          </a:xfrm>
        </p:grpSpPr>
        <p:sp>
          <p:nvSpPr>
            <p:cNvPr id="78883" name="AutoShape 53"/>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78884" name="Line 54"/>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98071" name="Line 55"/>
          <p:cNvSpPr>
            <a:spLocks noChangeShapeType="1"/>
          </p:cNvSpPr>
          <p:nvPr/>
        </p:nvSpPr>
        <p:spPr bwMode="auto">
          <a:xfrm flipV="1">
            <a:off x="3944938" y="5057775"/>
            <a:ext cx="620712" cy="93663"/>
          </a:xfrm>
          <a:prstGeom prst="line">
            <a:avLst/>
          </a:prstGeom>
          <a:noFill/>
          <a:ln w="9525">
            <a:solidFill>
              <a:srgbClr val="FF0000"/>
            </a:solidFill>
            <a:round/>
            <a:headEnd/>
            <a:tailEnd/>
          </a:ln>
        </p:spPr>
        <p:txBody>
          <a:bodyPr/>
          <a:lstStyle/>
          <a:p>
            <a:endParaRPr lang="en-US"/>
          </a:p>
        </p:txBody>
      </p:sp>
      <p:sp>
        <p:nvSpPr>
          <p:cNvPr id="598072" name="Line 56"/>
          <p:cNvSpPr>
            <a:spLocks noChangeShapeType="1"/>
          </p:cNvSpPr>
          <p:nvPr/>
        </p:nvSpPr>
        <p:spPr bwMode="auto">
          <a:xfrm flipV="1">
            <a:off x="5137150" y="5326063"/>
            <a:ext cx="669925" cy="95250"/>
          </a:xfrm>
          <a:prstGeom prst="line">
            <a:avLst/>
          </a:prstGeom>
          <a:noFill/>
          <a:ln w="9525">
            <a:solidFill>
              <a:srgbClr val="FF0000"/>
            </a:solidFill>
            <a:round/>
            <a:headEnd/>
            <a:tailEnd/>
          </a:ln>
        </p:spPr>
        <p:txBody>
          <a:bodyPr/>
          <a:lstStyle/>
          <a:p>
            <a:endParaRPr lang="en-US"/>
          </a:p>
        </p:txBody>
      </p:sp>
      <p:sp>
        <p:nvSpPr>
          <p:cNvPr id="598073" name="Freeform 57"/>
          <p:cNvSpPr>
            <a:spLocks/>
          </p:cNvSpPr>
          <p:nvPr/>
        </p:nvSpPr>
        <p:spPr bwMode="auto">
          <a:xfrm>
            <a:off x="309563" y="5186363"/>
            <a:ext cx="298450" cy="1587"/>
          </a:xfrm>
          <a:custGeom>
            <a:avLst/>
            <a:gdLst>
              <a:gd name="T0" fmla="*/ 0 w 188"/>
              <a:gd name="T1" fmla="*/ 2147483647 h 1"/>
              <a:gd name="T2" fmla="*/ 2147483647 w 188"/>
              <a:gd name="T3" fmla="*/ 0 h 1"/>
              <a:gd name="T4" fmla="*/ 0 60000 65536"/>
              <a:gd name="T5" fmla="*/ 0 60000 65536"/>
              <a:gd name="T6" fmla="*/ 0 w 188"/>
              <a:gd name="T7" fmla="*/ 0 h 1"/>
              <a:gd name="T8" fmla="*/ 188 w 188"/>
              <a:gd name="T9" fmla="*/ 1 h 1"/>
            </a:gdLst>
            <a:ahLst/>
            <a:cxnLst>
              <a:cxn ang="T4">
                <a:pos x="T0" y="T1"/>
              </a:cxn>
              <a:cxn ang="T5">
                <a:pos x="T2" y="T3"/>
              </a:cxn>
            </a:cxnLst>
            <a:rect l="T6" t="T7" r="T8" b="T9"/>
            <a:pathLst>
              <a:path w="188" h="1">
                <a:moveTo>
                  <a:pt x="0" y="1"/>
                </a:moveTo>
                <a:lnTo>
                  <a:pt x="188" y="0"/>
                </a:lnTo>
              </a:path>
            </a:pathLst>
          </a:custGeom>
          <a:noFill/>
          <a:ln w="31750">
            <a:solidFill>
              <a:srgbClr val="800000"/>
            </a:solidFill>
            <a:round/>
            <a:headEnd/>
            <a:tailEnd/>
          </a:ln>
        </p:spPr>
        <p:txBody>
          <a:bodyPr/>
          <a:lstStyle/>
          <a:p>
            <a:endParaRPr lang="en-US"/>
          </a:p>
        </p:txBody>
      </p:sp>
      <p:sp>
        <p:nvSpPr>
          <p:cNvPr id="598074" name="Rectangle 58"/>
          <p:cNvSpPr>
            <a:spLocks noChangeArrowheads="1"/>
          </p:cNvSpPr>
          <p:nvPr/>
        </p:nvSpPr>
        <p:spPr bwMode="auto">
          <a:xfrm>
            <a:off x="5986463" y="4914900"/>
            <a:ext cx="1593850" cy="336550"/>
          </a:xfrm>
          <a:prstGeom prst="rect">
            <a:avLst/>
          </a:prstGeom>
          <a:noFill/>
          <a:ln w="9525">
            <a:noFill/>
            <a:miter lim="800000"/>
            <a:headEnd/>
            <a:tailEnd/>
          </a:ln>
        </p:spPr>
        <p:txBody>
          <a:bodyPr wrap="none">
            <a:spAutoFit/>
          </a:bodyPr>
          <a:lstStyle/>
          <a:p>
            <a:r>
              <a:rPr lang="en-US" sz="1600"/>
              <a:t>122.55 g KClO</a:t>
            </a:r>
            <a:r>
              <a:rPr lang="en-US" sz="1600" baseline="-25000"/>
              <a:t>3</a:t>
            </a:r>
          </a:p>
        </p:txBody>
      </p:sp>
      <p:sp>
        <p:nvSpPr>
          <p:cNvPr id="598075" name="Rectangle 59"/>
          <p:cNvSpPr>
            <a:spLocks noChangeArrowheads="1"/>
          </p:cNvSpPr>
          <p:nvPr/>
        </p:nvSpPr>
        <p:spPr bwMode="auto">
          <a:xfrm>
            <a:off x="6115050" y="5184775"/>
            <a:ext cx="1300163" cy="336550"/>
          </a:xfrm>
          <a:prstGeom prst="rect">
            <a:avLst/>
          </a:prstGeom>
          <a:noFill/>
          <a:ln w="9525">
            <a:noFill/>
            <a:miter lim="800000"/>
            <a:headEnd/>
            <a:tailEnd/>
          </a:ln>
        </p:spPr>
        <p:txBody>
          <a:bodyPr wrap="none">
            <a:spAutoFit/>
          </a:bodyPr>
          <a:lstStyle/>
          <a:p>
            <a:r>
              <a:rPr lang="en-US" sz="1600"/>
              <a:t>1 mol KClO</a:t>
            </a:r>
            <a:r>
              <a:rPr lang="en-US" sz="1600" baseline="-25000"/>
              <a:t>3</a:t>
            </a:r>
          </a:p>
        </p:txBody>
      </p:sp>
      <p:grpSp>
        <p:nvGrpSpPr>
          <p:cNvPr id="6" name="Group 60"/>
          <p:cNvGrpSpPr>
            <a:grpSpLocks/>
          </p:cNvGrpSpPr>
          <p:nvPr/>
        </p:nvGrpSpPr>
        <p:grpSpPr bwMode="auto">
          <a:xfrm>
            <a:off x="6030913" y="4953000"/>
            <a:ext cx="1541462" cy="542925"/>
            <a:chOff x="3885" y="2931"/>
            <a:chExt cx="542" cy="342"/>
          </a:xfrm>
        </p:grpSpPr>
        <p:sp>
          <p:nvSpPr>
            <p:cNvPr id="78881" name="AutoShape 61"/>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78882" name="Line 62"/>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98079" name="Line 63"/>
          <p:cNvSpPr>
            <a:spLocks noChangeShapeType="1"/>
          </p:cNvSpPr>
          <p:nvPr/>
        </p:nvSpPr>
        <p:spPr bwMode="auto">
          <a:xfrm flipV="1">
            <a:off x="4965700" y="5032375"/>
            <a:ext cx="949325" cy="115888"/>
          </a:xfrm>
          <a:prstGeom prst="line">
            <a:avLst/>
          </a:prstGeom>
          <a:noFill/>
          <a:ln w="9525">
            <a:solidFill>
              <a:srgbClr val="FF0000"/>
            </a:solidFill>
            <a:round/>
            <a:headEnd/>
            <a:tailEnd/>
          </a:ln>
        </p:spPr>
        <p:txBody>
          <a:bodyPr/>
          <a:lstStyle/>
          <a:p>
            <a:endParaRPr lang="en-US"/>
          </a:p>
        </p:txBody>
      </p:sp>
      <p:sp>
        <p:nvSpPr>
          <p:cNvPr id="598080" name="Line 64"/>
          <p:cNvSpPr>
            <a:spLocks noChangeShapeType="1"/>
          </p:cNvSpPr>
          <p:nvPr/>
        </p:nvSpPr>
        <p:spPr bwMode="auto">
          <a:xfrm flipV="1">
            <a:off x="6380163" y="5299075"/>
            <a:ext cx="927100" cy="120650"/>
          </a:xfrm>
          <a:prstGeom prst="line">
            <a:avLst/>
          </a:prstGeom>
          <a:noFill/>
          <a:ln w="9525">
            <a:solidFill>
              <a:srgbClr val="FF0000"/>
            </a:solidFill>
            <a:round/>
            <a:headEnd/>
            <a:tailEnd/>
          </a:ln>
        </p:spPr>
        <p:txBody>
          <a:bodyPr/>
          <a:lstStyle/>
          <a:p>
            <a:endParaRPr lang="en-US"/>
          </a:p>
        </p:txBody>
      </p:sp>
      <p:sp>
        <p:nvSpPr>
          <p:cNvPr id="598081" name="Text Box 65"/>
          <p:cNvSpPr txBox="1">
            <a:spLocks noChangeArrowheads="1"/>
          </p:cNvSpPr>
          <p:nvPr/>
        </p:nvSpPr>
        <p:spPr bwMode="auto">
          <a:xfrm>
            <a:off x="7780338" y="4849813"/>
            <a:ext cx="1111250" cy="579437"/>
          </a:xfrm>
          <a:prstGeom prst="rect">
            <a:avLst/>
          </a:prstGeom>
          <a:noFill/>
          <a:ln w="9525">
            <a:noFill/>
            <a:miter lim="800000"/>
            <a:headEnd/>
            <a:tailEnd/>
          </a:ln>
        </p:spPr>
        <p:txBody>
          <a:bodyPr wrap="none">
            <a:spAutoFit/>
          </a:bodyPr>
          <a:lstStyle/>
          <a:p>
            <a:r>
              <a:rPr lang="en-US" sz="3200">
                <a:solidFill>
                  <a:srgbClr val="3366FF"/>
                </a:solidFill>
                <a:latin typeface="Arial Narrow" pitchFamily="34" charset="0"/>
              </a:rPr>
              <a:t>32.8 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8040"/>
                                        </p:tgtEl>
                                        <p:attrNameLst>
                                          <p:attrName>style.visibility</p:attrName>
                                        </p:attrNameLst>
                                      </p:cBhvr>
                                      <p:to>
                                        <p:strVal val="visible"/>
                                      </p:to>
                                    </p:set>
                                    <p:animEffect transition="in" filter="dissolve">
                                      <p:cBhvr>
                                        <p:cTn id="7" dur="500"/>
                                        <p:tgtEl>
                                          <p:spTgt spid="5980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8028"/>
                                        </p:tgtEl>
                                        <p:attrNameLst>
                                          <p:attrName>style.visibility</p:attrName>
                                        </p:attrNameLst>
                                      </p:cBhvr>
                                      <p:to>
                                        <p:strVal val="visible"/>
                                      </p:to>
                                    </p:set>
                                    <p:animEffect transition="in" filter="wipe(left)">
                                      <p:cBhvr>
                                        <p:cTn id="12" dur="500"/>
                                        <p:tgtEl>
                                          <p:spTgt spid="5980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8029"/>
                                        </p:tgtEl>
                                        <p:attrNameLst>
                                          <p:attrName>style.visibility</p:attrName>
                                        </p:attrNameLst>
                                      </p:cBhvr>
                                      <p:to>
                                        <p:strVal val="visible"/>
                                      </p:to>
                                    </p:set>
                                    <p:animEffect transition="in" filter="wipe(left)">
                                      <p:cBhvr>
                                        <p:cTn id="17" dur="500"/>
                                        <p:tgtEl>
                                          <p:spTgt spid="59802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598049"/>
                                        </p:tgtEl>
                                        <p:attrNameLst>
                                          <p:attrName>style.visibility</p:attrName>
                                        </p:attrNameLst>
                                      </p:cBhvr>
                                      <p:to>
                                        <p:strVal val="visible"/>
                                      </p:to>
                                    </p:set>
                                    <p:animEffect transition="in" filter="fade">
                                      <p:cBhvr>
                                        <p:cTn id="27" dur="1000"/>
                                        <p:tgtEl>
                                          <p:spTgt spid="598049"/>
                                        </p:tgtEl>
                                      </p:cBhvr>
                                    </p:animEffect>
                                    <p:anim calcmode="lin" valueType="num">
                                      <p:cBhvr>
                                        <p:cTn id="28" dur="1000" fill="hold"/>
                                        <p:tgtEl>
                                          <p:spTgt spid="598049"/>
                                        </p:tgtEl>
                                        <p:attrNameLst>
                                          <p:attrName>ppt_x</p:attrName>
                                        </p:attrNameLst>
                                      </p:cBhvr>
                                      <p:tavLst>
                                        <p:tav tm="0">
                                          <p:val>
                                            <p:strVal val="#ppt_x"/>
                                          </p:val>
                                        </p:tav>
                                        <p:tav tm="100000">
                                          <p:val>
                                            <p:strVal val="#ppt_x"/>
                                          </p:val>
                                        </p:tav>
                                      </p:tavLst>
                                    </p:anim>
                                    <p:anim calcmode="lin" valueType="num">
                                      <p:cBhvr>
                                        <p:cTn id="29" dur="1000" fill="hold"/>
                                        <p:tgtEl>
                                          <p:spTgt spid="59804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598050"/>
                                        </p:tgtEl>
                                        <p:attrNameLst>
                                          <p:attrName>style.visibility</p:attrName>
                                        </p:attrNameLst>
                                      </p:cBhvr>
                                      <p:to>
                                        <p:strVal val="visible"/>
                                      </p:to>
                                    </p:set>
                                    <p:animEffect transition="in" filter="fade">
                                      <p:cBhvr>
                                        <p:cTn id="34" dur="1000"/>
                                        <p:tgtEl>
                                          <p:spTgt spid="598050"/>
                                        </p:tgtEl>
                                      </p:cBhvr>
                                    </p:animEffect>
                                    <p:anim calcmode="lin" valueType="num">
                                      <p:cBhvr>
                                        <p:cTn id="35" dur="1000" fill="hold"/>
                                        <p:tgtEl>
                                          <p:spTgt spid="598050"/>
                                        </p:tgtEl>
                                        <p:attrNameLst>
                                          <p:attrName>ppt_x</p:attrName>
                                        </p:attrNameLst>
                                      </p:cBhvr>
                                      <p:tavLst>
                                        <p:tav tm="0">
                                          <p:val>
                                            <p:strVal val="#ppt_x"/>
                                          </p:val>
                                        </p:tav>
                                        <p:tav tm="100000">
                                          <p:val>
                                            <p:strVal val="#ppt_x"/>
                                          </p:val>
                                        </p:tav>
                                      </p:tavLst>
                                    </p:anim>
                                    <p:anim calcmode="lin" valueType="num">
                                      <p:cBhvr>
                                        <p:cTn id="36" dur="1000" fill="hold"/>
                                        <p:tgtEl>
                                          <p:spTgt spid="59805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598048"/>
                                        </p:tgtEl>
                                        <p:attrNameLst>
                                          <p:attrName>style.visibility</p:attrName>
                                        </p:attrNameLst>
                                      </p:cBhvr>
                                      <p:to>
                                        <p:strVal val="visible"/>
                                      </p:to>
                                    </p:set>
                                    <p:anim calcmode="lin" valueType="num">
                                      <p:cBhvr>
                                        <p:cTn id="41" dur="500" fill="hold"/>
                                        <p:tgtEl>
                                          <p:spTgt spid="598048"/>
                                        </p:tgtEl>
                                        <p:attrNameLst>
                                          <p:attrName>ppt_w</p:attrName>
                                        </p:attrNameLst>
                                      </p:cBhvr>
                                      <p:tavLst>
                                        <p:tav tm="0">
                                          <p:val>
                                            <p:fltVal val="0"/>
                                          </p:val>
                                        </p:tav>
                                        <p:tav tm="100000">
                                          <p:val>
                                            <p:strVal val="#ppt_w"/>
                                          </p:val>
                                        </p:tav>
                                      </p:tavLst>
                                    </p:anim>
                                    <p:anim calcmode="lin" valueType="num">
                                      <p:cBhvr>
                                        <p:cTn id="42" dur="500" fill="hold"/>
                                        <p:tgtEl>
                                          <p:spTgt spid="598048"/>
                                        </p:tgtEl>
                                        <p:attrNameLst>
                                          <p:attrName>ppt_h</p:attrName>
                                        </p:attrNameLst>
                                      </p:cBhvr>
                                      <p:tavLst>
                                        <p:tav tm="0">
                                          <p:val>
                                            <p:fltVal val="0"/>
                                          </p:val>
                                        </p:tav>
                                        <p:tav tm="100000">
                                          <p:val>
                                            <p:strVal val="#ppt_h"/>
                                          </p:val>
                                        </p:tav>
                                      </p:tavLst>
                                    </p:anim>
                                    <p:animEffect transition="in" filter="fade">
                                      <p:cBhvr>
                                        <p:cTn id="43" dur="500"/>
                                        <p:tgtEl>
                                          <p:spTgt spid="598048"/>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98073"/>
                                        </p:tgtEl>
                                        <p:attrNameLst>
                                          <p:attrName>style.visibility</p:attrName>
                                        </p:attrNameLst>
                                      </p:cBhvr>
                                      <p:to>
                                        <p:strVal val="visible"/>
                                      </p:to>
                                    </p:set>
                                    <p:animEffect transition="in" filter="wipe(left)">
                                      <p:cBhvr>
                                        <p:cTn id="55" dur="2000"/>
                                        <p:tgtEl>
                                          <p:spTgt spid="59807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98051"/>
                                        </p:tgtEl>
                                        <p:attrNameLst>
                                          <p:attrName>style.visibility</p:attrName>
                                        </p:attrNameLst>
                                      </p:cBhvr>
                                      <p:to>
                                        <p:strVal val="visible"/>
                                      </p:to>
                                    </p:set>
                                    <p:animEffect transition="in" filter="wipe(left)">
                                      <p:cBhvr>
                                        <p:cTn id="60" dur="5000"/>
                                        <p:tgtEl>
                                          <p:spTgt spid="59805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598052"/>
                                        </p:tgtEl>
                                        <p:attrNameLst>
                                          <p:attrName>style.visibility</p:attrName>
                                        </p:attrNameLst>
                                      </p:cBhvr>
                                      <p:to>
                                        <p:strVal val="visible"/>
                                      </p:to>
                                    </p:set>
                                    <p:animEffect transition="in" filter="wipe(down)">
                                      <p:cBhvr>
                                        <p:cTn id="65" dur="2000"/>
                                        <p:tgtEl>
                                          <p:spTgt spid="598052"/>
                                        </p:tgtEl>
                                      </p:cBhvr>
                                    </p:animEffect>
                                  </p:childTnLst>
                                </p:cTn>
                              </p:par>
                            </p:childTnLst>
                          </p:cTn>
                        </p:par>
                      </p:childTnLst>
                    </p:cTn>
                  </p:par>
                  <p:par>
                    <p:cTn id="66" fill="hold">
                      <p:stCondLst>
                        <p:cond delay="indefinite"/>
                      </p:stCondLst>
                      <p:childTnLst>
                        <p:par>
                          <p:cTn id="67" fill="hold">
                            <p:stCondLst>
                              <p:cond delay="0"/>
                            </p:stCondLst>
                            <p:childTnLst>
                              <p:par>
                                <p:cTn id="68" presetID="40" presetClass="entr" presetSubtype="0" fill="hold" grpId="0" nodeType="clickEffect">
                                  <p:stCondLst>
                                    <p:cond delay="0"/>
                                  </p:stCondLst>
                                  <p:iterate type="lt">
                                    <p:tmPct val="10000"/>
                                  </p:iterate>
                                  <p:childTnLst>
                                    <p:set>
                                      <p:cBhvr>
                                        <p:cTn id="69" dur="1" fill="hold">
                                          <p:stCondLst>
                                            <p:cond delay="0"/>
                                          </p:stCondLst>
                                        </p:cTn>
                                        <p:tgtEl>
                                          <p:spTgt spid="598057"/>
                                        </p:tgtEl>
                                        <p:attrNameLst>
                                          <p:attrName>style.visibility</p:attrName>
                                        </p:attrNameLst>
                                      </p:cBhvr>
                                      <p:to>
                                        <p:strVal val="visible"/>
                                      </p:to>
                                    </p:set>
                                    <p:animEffect transition="in" filter="fade">
                                      <p:cBhvr>
                                        <p:cTn id="70" dur="1000"/>
                                        <p:tgtEl>
                                          <p:spTgt spid="598057"/>
                                        </p:tgtEl>
                                      </p:cBhvr>
                                    </p:animEffect>
                                    <p:anim calcmode="lin" valueType="num">
                                      <p:cBhvr>
                                        <p:cTn id="71" dur="1000" fill="hold"/>
                                        <p:tgtEl>
                                          <p:spTgt spid="598057"/>
                                        </p:tgtEl>
                                        <p:attrNameLst>
                                          <p:attrName>ppt_x</p:attrName>
                                        </p:attrNameLst>
                                      </p:cBhvr>
                                      <p:tavLst>
                                        <p:tav tm="0">
                                          <p:val>
                                            <p:strVal val="#ppt_x-.1"/>
                                          </p:val>
                                        </p:tav>
                                        <p:tav tm="100000">
                                          <p:val>
                                            <p:strVal val="#ppt_x"/>
                                          </p:val>
                                        </p:tav>
                                      </p:tavLst>
                                    </p:anim>
                                    <p:anim calcmode="lin" valueType="num">
                                      <p:cBhvr>
                                        <p:cTn id="72" dur="1000" fill="hold"/>
                                        <p:tgtEl>
                                          <p:spTgt spid="598057"/>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20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598058"/>
                                        </p:tgtEl>
                                        <p:attrNameLst>
                                          <p:attrName>style.visibility</p:attrName>
                                        </p:attrNameLst>
                                      </p:cBhvr>
                                      <p:to>
                                        <p:strVal val="visible"/>
                                      </p:to>
                                    </p:set>
                                    <p:animEffect transition="in" filter="dissolve">
                                      <p:cBhvr>
                                        <p:cTn id="82" dur="500"/>
                                        <p:tgtEl>
                                          <p:spTgt spid="598058"/>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598060"/>
                                        </p:tgtEl>
                                        <p:attrNameLst>
                                          <p:attrName>style.visibility</p:attrName>
                                        </p:attrNameLst>
                                      </p:cBhvr>
                                      <p:to>
                                        <p:strVal val="visible"/>
                                      </p:to>
                                    </p:set>
                                    <p:animEffect transition="in" filter="dissolve">
                                      <p:cBhvr>
                                        <p:cTn id="87" dur="500"/>
                                        <p:tgtEl>
                                          <p:spTgt spid="59806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598066"/>
                                        </p:tgtEl>
                                        <p:attrNameLst>
                                          <p:attrName>style.visibility</p:attrName>
                                        </p:attrNameLst>
                                      </p:cBhvr>
                                      <p:to>
                                        <p:strVal val="visible"/>
                                      </p:to>
                                    </p:set>
                                    <p:animEffect transition="in" filter="wipe(down)">
                                      <p:cBhvr>
                                        <p:cTn id="92" dur="500"/>
                                        <p:tgtEl>
                                          <p:spTgt spid="598066"/>
                                        </p:tgtEl>
                                      </p:cBhvr>
                                    </p:animEffect>
                                  </p:childTnLst>
                                </p:cTn>
                              </p:par>
                            </p:childTnLst>
                          </p:cTn>
                        </p:par>
                        <p:par>
                          <p:cTn id="93" fill="hold">
                            <p:stCondLst>
                              <p:cond delay="500"/>
                            </p:stCondLst>
                            <p:childTnLst>
                              <p:par>
                                <p:cTn id="94" presetID="22" presetClass="entr" presetSubtype="4" fill="hold" grpId="0" nodeType="afterEffect">
                                  <p:stCondLst>
                                    <p:cond delay="0"/>
                                  </p:stCondLst>
                                  <p:childTnLst>
                                    <p:set>
                                      <p:cBhvr>
                                        <p:cTn id="95" dur="1" fill="hold">
                                          <p:stCondLst>
                                            <p:cond delay="0"/>
                                          </p:stCondLst>
                                        </p:cTn>
                                        <p:tgtEl>
                                          <p:spTgt spid="598067"/>
                                        </p:tgtEl>
                                        <p:attrNameLst>
                                          <p:attrName>style.visibility</p:attrName>
                                        </p:attrNameLst>
                                      </p:cBhvr>
                                      <p:to>
                                        <p:strVal val="visible"/>
                                      </p:to>
                                    </p:set>
                                    <p:animEffect transition="in" filter="wipe(down)">
                                      <p:cBhvr>
                                        <p:cTn id="96" dur="500"/>
                                        <p:tgtEl>
                                          <p:spTgt spid="59806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fade">
                                      <p:cBhvr>
                                        <p:cTn id="101" dur="2000"/>
                                        <p:tgtEl>
                                          <p:spTgt spid="5"/>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598065"/>
                                        </p:tgtEl>
                                        <p:attrNameLst>
                                          <p:attrName>style.visibility</p:attrName>
                                        </p:attrNameLst>
                                      </p:cBhvr>
                                      <p:to>
                                        <p:strVal val="visible"/>
                                      </p:to>
                                    </p:set>
                                    <p:animEffect transition="in" filter="dissolve">
                                      <p:cBhvr>
                                        <p:cTn id="106" dur="500"/>
                                        <p:tgtEl>
                                          <p:spTgt spid="598065"/>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598061"/>
                                        </p:tgtEl>
                                        <p:attrNameLst>
                                          <p:attrName>style.visibility</p:attrName>
                                        </p:attrNameLst>
                                      </p:cBhvr>
                                      <p:to>
                                        <p:strVal val="visible"/>
                                      </p:to>
                                    </p:set>
                                    <p:animEffect transition="in" filter="dissolve">
                                      <p:cBhvr>
                                        <p:cTn id="111" dur="500"/>
                                        <p:tgtEl>
                                          <p:spTgt spid="598061"/>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598071"/>
                                        </p:tgtEl>
                                        <p:attrNameLst>
                                          <p:attrName>style.visibility</p:attrName>
                                        </p:attrNameLst>
                                      </p:cBhvr>
                                      <p:to>
                                        <p:strVal val="visible"/>
                                      </p:to>
                                    </p:set>
                                    <p:animEffect transition="in" filter="wipe(down)">
                                      <p:cBhvr>
                                        <p:cTn id="116" dur="500"/>
                                        <p:tgtEl>
                                          <p:spTgt spid="598071"/>
                                        </p:tgtEl>
                                      </p:cBhvr>
                                    </p:animEffect>
                                  </p:childTnLst>
                                </p:cTn>
                              </p:par>
                            </p:childTnLst>
                          </p:cTn>
                        </p:par>
                        <p:par>
                          <p:cTn id="117" fill="hold">
                            <p:stCondLst>
                              <p:cond delay="500"/>
                            </p:stCondLst>
                            <p:childTnLst>
                              <p:par>
                                <p:cTn id="118" presetID="22" presetClass="entr" presetSubtype="4" fill="hold" grpId="0" nodeType="afterEffect">
                                  <p:stCondLst>
                                    <p:cond delay="0"/>
                                  </p:stCondLst>
                                  <p:childTnLst>
                                    <p:set>
                                      <p:cBhvr>
                                        <p:cTn id="119" dur="1" fill="hold">
                                          <p:stCondLst>
                                            <p:cond delay="0"/>
                                          </p:stCondLst>
                                        </p:cTn>
                                        <p:tgtEl>
                                          <p:spTgt spid="598072"/>
                                        </p:tgtEl>
                                        <p:attrNameLst>
                                          <p:attrName>style.visibility</p:attrName>
                                        </p:attrNameLst>
                                      </p:cBhvr>
                                      <p:to>
                                        <p:strVal val="visible"/>
                                      </p:to>
                                    </p:set>
                                    <p:animEffect transition="in" filter="wipe(down)">
                                      <p:cBhvr>
                                        <p:cTn id="120" dur="500"/>
                                        <p:tgtEl>
                                          <p:spTgt spid="598072"/>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6"/>
                                        </p:tgtEl>
                                        <p:attrNameLst>
                                          <p:attrName>style.visibility</p:attrName>
                                        </p:attrNameLst>
                                      </p:cBhvr>
                                      <p:to>
                                        <p:strVal val="visible"/>
                                      </p:to>
                                    </p:set>
                                    <p:animEffect transition="in" filter="fade">
                                      <p:cBhvr>
                                        <p:cTn id="125" dur="2000"/>
                                        <p:tgtEl>
                                          <p:spTgt spid="6"/>
                                        </p:tgtEl>
                                      </p:cBhvr>
                                    </p:animEffect>
                                  </p:childTnLst>
                                </p:cTn>
                              </p:par>
                            </p:childTnLst>
                          </p:cTn>
                        </p:par>
                      </p:childTnLst>
                    </p:cTn>
                  </p:par>
                  <p:par>
                    <p:cTn id="126" fill="hold">
                      <p:stCondLst>
                        <p:cond delay="indefinite"/>
                      </p:stCondLst>
                      <p:childTnLst>
                        <p:par>
                          <p:cTn id="127" fill="hold">
                            <p:stCondLst>
                              <p:cond delay="0"/>
                            </p:stCondLst>
                            <p:childTnLst>
                              <p:par>
                                <p:cTn id="128" presetID="9" presetClass="entr" presetSubtype="0" fill="hold" grpId="0" nodeType="clickEffect">
                                  <p:stCondLst>
                                    <p:cond delay="0"/>
                                  </p:stCondLst>
                                  <p:childTnLst>
                                    <p:set>
                                      <p:cBhvr>
                                        <p:cTn id="129" dur="1" fill="hold">
                                          <p:stCondLst>
                                            <p:cond delay="0"/>
                                          </p:stCondLst>
                                        </p:cTn>
                                        <p:tgtEl>
                                          <p:spTgt spid="598075"/>
                                        </p:tgtEl>
                                        <p:attrNameLst>
                                          <p:attrName>style.visibility</p:attrName>
                                        </p:attrNameLst>
                                      </p:cBhvr>
                                      <p:to>
                                        <p:strVal val="visible"/>
                                      </p:to>
                                    </p:set>
                                    <p:animEffect transition="in" filter="dissolve">
                                      <p:cBhvr>
                                        <p:cTn id="130" dur="500"/>
                                        <p:tgtEl>
                                          <p:spTgt spid="598075"/>
                                        </p:tgtEl>
                                      </p:cBhvr>
                                    </p:animEffect>
                                  </p:childTnLst>
                                </p:cTn>
                              </p:par>
                            </p:childTnLst>
                          </p:cTn>
                        </p:par>
                      </p:childTnLst>
                    </p:cTn>
                  </p:par>
                  <p:par>
                    <p:cTn id="131" fill="hold">
                      <p:stCondLst>
                        <p:cond delay="indefinite"/>
                      </p:stCondLst>
                      <p:childTnLst>
                        <p:par>
                          <p:cTn id="132" fill="hold">
                            <p:stCondLst>
                              <p:cond delay="0"/>
                            </p:stCondLst>
                            <p:childTnLst>
                              <p:par>
                                <p:cTn id="133" presetID="9" presetClass="entr" presetSubtype="0" fill="hold" grpId="0" nodeType="clickEffect">
                                  <p:stCondLst>
                                    <p:cond delay="0"/>
                                  </p:stCondLst>
                                  <p:childTnLst>
                                    <p:set>
                                      <p:cBhvr>
                                        <p:cTn id="134" dur="1" fill="hold">
                                          <p:stCondLst>
                                            <p:cond delay="0"/>
                                          </p:stCondLst>
                                        </p:cTn>
                                        <p:tgtEl>
                                          <p:spTgt spid="598074"/>
                                        </p:tgtEl>
                                        <p:attrNameLst>
                                          <p:attrName>style.visibility</p:attrName>
                                        </p:attrNameLst>
                                      </p:cBhvr>
                                      <p:to>
                                        <p:strVal val="visible"/>
                                      </p:to>
                                    </p:set>
                                    <p:animEffect transition="in" filter="dissolve">
                                      <p:cBhvr>
                                        <p:cTn id="135" dur="500"/>
                                        <p:tgtEl>
                                          <p:spTgt spid="598074"/>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grpId="0" nodeType="clickEffect">
                                  <p:stCondLst>
                                    <p:cond delay="0"/>
                                  </p:stCondLst>
                                  <p:childTnLst>
                                    <p:set>
                                      <p:cBhvr>
                                        <p:cTn id="139" dur="1" fill="hold">
                                          <p:stCondLst>
                                            <p:cond delay="0"/>
                                          </p:stCondLst>
                                        </p:cTn>
                                        <p:tgtEl>
                                          <p:spTgt spid="598079"/>
                                        </p:tgtEl>
                                        <p:attrNameLst>
                                          <p:attrName>style.visibility</p:attrName>
                                        </p:attrNameLst>
                                      </p:cBhvr>
                                      <p:to>
                                        <p:strVal val="visible"/>
                                      </p:to>
                                    </p:set>
                                    <p:animEffect transition="in" filter="wipe(down)">
                                      <p:cBhvr>
                                        <p:cTn id="140" dur="500"/>
                                        <p:tgtEl>
                                          <p:spTgt spid="598079"/>
                                        </p:tgtEl>
                                      </p:cBhvr>
                                    </p:animEffect>
                                  </p:childTnLst>
                                </p:cTn>
                              </p:par>
                            </p:childTnLst>
                          </p:cTn>
                        </p:par>
                        <p:par>
                          <p:cTn id="141" fill="hold">
                            <p:stCondLst>
                              <p:cond delay="500"/>
                            </p:stCondLst>
                            <p:childTnLst>
                              <p:par>
                                <p:cTn id="142" presetID="22" presetClass="entr" presetSubtype="4" fill="hold" grpId="0" nodeType="afterEffect">
                                  <p:stCondLst>
                                    <p:cond delay="0"/>
                                  </p:stCondLst>
                                  <p:childTnLst>
                                    <p:set>
                                      <p:cBhvr>
                                        <p:cTn id="143" dur="1" fill="hold">
                                          <p:stCondLst>
                                            <p:cond delay="0"/>
                                          </p:stCondLst>
                                        </p:cTn>
                                        <p:tgtEl>
                                          <p:spTgt spid="598080"/>
                                        </p:tgtEl>
                                        <p:attrNameLst>
                                          <p:attrName>style.visibility</p:attrName>
                                        </p:attrNameLst>
                                      </p:cBhvr>
                                      <p:to>
                                        <p:strVal val="visible"/>
                                      </p:to>
                                    </p:set>
                                    <p:animEffect transition="in" filter="wipe(down)">
                                      <p:cBhvr>
                                        <p:cTn id="144" dur="500"/>
                                        <p:tgtEl>
                                          <p:spTgt spid="598080"/>
                                        </p:tgtEl>
                                      </p:cBhvr>
                                    </p:animEffect>
                                  </p:childTnLst>
                                </p:cTn>
                              </p:par>
                            </p:childTnLst>
                          </p:cTn>
                        </p:par>
                      </p:childTnLst>
                    </p:cTn>
                  </p:par>
                  <p:par>
                    <p:cTn id="145" fill="hold">
                      <p:stCondLst>
                        <p:cond delay="indefinite"/>
                      </p:stCondLst>
                      <p:childTnLst>
                        <p:par>
                          <p:cTn id="146" fill="hold">
                            <p:stCondLst>
                              <p:cond delay="0"/>
                            </p:stCondLst>
                            <p:childTnLst>
                              <p:par>
                                <p:cTn id="147" presetID="39" presetClass="entr" presetSubtype="0" accel="100000" fill="hold" grpId="0" nodeType="clickEffect">
                                  <p:stCondLst>
                                    <p:cond delay="0"/>
                                  </p:stCondLst>
                                  <p:childTnLst>
                                    <p:set>
                                      <p:cBhvr>
                                        <p:cTn id="148" dur="1" fill="hold">
                                          <p:stCondLst>
                                            <p:cond delay="0"/>
                                          </p:stCondLst>
                                        </p:cTn>
                                        <p:tgtEl>
                                          <p:spTgt spid="598059"/>
                                        </p:tgtEl>
                                        <p:attrNameLst>
                                          <p:attrName>style.visibility</p:attrName>
                                        </p:attrNameLst>
                                      </p:cBhvr>
                                      <p:to>
                                        <p:strVal val="visible"/>
                                      </p:to>
                                    </p:set>
                                    <p:anim calcmode="lin" valueType="num">
                                      <p:cBhvr>
                                        <p:cTn id="149" dur="500" fill="hold"/>
                                        <p:tgtEl>
                                          <p:spTgt spid="598059"/>
                                        </p:tgtEl>
                                        <p:attrNameLst>
                                          <p:attrName>ppt_h</p:attrName>
                                        </p:attrNameLst>
                                      </p:cBhvr>
                                      <p:tavLst>
                                        <p:tav tm="0">
                                          <p:val>
                                            <p:strVal val="#ppt_h/20"/>
                                          </p:val>
                                        </p:tav>
                                        <p:tav tm="50000">
                                          <p:val>
                                            <p:strVal val="#ppt_h/20"/>
                                          </p:val>
                                        </p:tav>
                                        <p:tav tm="100000">
                                          <p:val>
                                            <p:strVal val="#ppt_h"/>
                                          </p:val>
                                        </p:tav>
                                      </p:tavLst>
                                    </p:anim>
                                    <p:anim calcmode="lin" valueType="num">
                                      <p:cBhvr>
                                        <p:cTn id="150" dur="500" fill="hold"/>
                                        <p:tgtEl>
                                          <p:spTgt spid="598059"/>
                                        </p:tgtEl>
                                        <p:attrNameLst>
                                          <p:attrName>ppt_w</p:attrName>
                                        </p:attrNameLst>
                                      </p:cBhvr>
                                      <p:tavLst>
                                        <p:tav tm="0">
                                          <p:val>
                                            <p:strVal val="#ppt_w+.3"/>
                                          </p:val>
                                        </p:tav>
                                        <p:tav tm="50000">
                                          <p:val>
                                            <p:strVal val="#ppt_w+.3"/>
                                          </p:val>
                                        </p:tav>
                                        <p:tav tm="100000">
                                          <p:val>
                                            <p:strVal val="#ppt_w"/>
                                          </p:val>
                                        </p:tav>
                                      </p:tavLst>
                                    </p:anim>
                                    <p:anim calcmode="lin" valueType="num">
                                      <p:cBhvr>
                                        <p:cTn id="151" dur="500" fill="hold"/>
                                        <p:tgtEl>
                                          <p:spTgt spid="598059"/>
                                        </p:tgtEl>
                                        <p:attrNameLst>
                                          <p:attrName>ppt_x</p:attrName>
                                        </p:attrNameLst>
                                      </p:cBhvr>
                                      <p:tavLst>
                                        <p:tav tm="0">
                                          <p:val>
                                            <p:strVal val="#ppt_x-.3"/>
                                          </p:val>
                                        </p:tav>
                                        <p:tav tm="50000">
                                          <p:val>
                                            <p:strVal val="#ppt_x"/>
                                          </p:val>
                                        </p:tav>
                                        <p:tav tm="100000">
                                          <p:val>
                                            <p:strVal val="#ppt_x"/>
                                          </p:val>
                                        </p:tav>
                                      </p:tavLst>
                                    </p:anim>
                                    <p:anim calcmode="lin" valueType="num">
                                      <p:cBhvr>
                                        <p:cTn id="152" dur="500" fill="hold"/>
                                        <p:tgtEl>
                                          <p:spTgt spid="598059"/>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0" fill="hold" grpId="0" nodeType="clickEffect">
                                  <p:stCondLst>
                                    <p:cond delay="0"/>
                                  </p:stCondLst>
                                  <p:childTnLst>
                                    <p:set>
                                      <p:cBhvr>
                                        <p:cTn id="156" dur="1" fill="hold">
                                          <p:stCondLst>
                                            <p:cond delay="0"/>
                                          </p:stCondLst>
                                        </p:cTn>
                                        <p:tgtEl>
                                          <p:spTgt spid="598081"/>
                                        </p:tgtEl>
                                        <p:attrNameLst>
                                          <p:attrName>style.visibility</p:attrName>
                                        </p:attrNameLst>
                                      </p:cBhvr>
                                      <p:to>
                                        <p:strVal val="visible"/>
                                      </p:to>
                                    </p:set>
                                    <p:anim calcmode="lin" valueType="num">
                                      <p:cBhvr>
                                        <p:cTn id="157" dur="500" fill="hold"/>
                                        <p:tgtEl>
                                          <p:spTgt spid="598081"/>
                                        </p:tgtEl>
                                        <p:attrNameLst>
                                          <p:attrName>ppt_w</p:attrName>
                                        </p:attrNameLst>
                                      </p:cBhvr>
                                      <p:tavLst>
                                        <p:tav tm="0">
                                          <p:val>
                                            <p:fltVal val="0"/>
                                          </p:val>
                                        </p:tav>
                                        <p:tav tm="100000">
                                          <p:val>
                                            <p:strVal val="#ppt_w"/>
                                          </p:val>
                                        </p:tav>
                                      </p:tavLst>
                                    </p:anim>
                                    <p:anim calcmode="lin" valueType="num">
                                      <p:cBhvr>
                                        <p:cTn id="158" dur="500" fill="hold"/>
                                        <p:tgtEl>
                                          <p:spTgt spid="598081"/>
                                        </p:tgtEl>
                                        <p:attrNameLst>
                                          <p:attrName>ppt_h</p:attrName>
                                        </p:attrNameLst>
                                      </p:cBhvr>
                                      <p:tavLst>
                                        <p:tav tm="0">
                                          <p:val>
                                            <p:fltVal val="0"/>
                                          </p:val>
                                        </p:tav>
                                        <p:tav tm="100000">
                                          <p:val>
                                            <p:strVal val="#ppt_h"/>
                                          </p:val>
                                        </p:tav>
                                      </p:tavLst>
                                    </p:anim>
                                    <p:animEffect transition="in" filter="fade">
                                      <p:cBhvr>
                                        <p:cTn id="159" dur="500"/>
                                        <p:tgtEl>
                                          <p:spTgt spid="598081"/>
                                        </p:tgtEl>
                                      </p:cBhvr>
                                    </p:animEffect>
                                  </p:childTnLst>
                                </p:cTn>
                              </p:par>
                              <p:par>
                                <p:cTn id="160" presetID="0" presetClass="path" presetSubtype="0" accel="50000" decel="50000" fill="hold" grpId="1" nodeType="withEffect">
                                  <p:stCondLst>
                                    <p:cond delay="0"/>
                                  </p:stCondLst>
                                  <p:childTnLst>
                                    <p:animMotion origin="layout" path="M -1.94444E-6 4.43442E-6 L -0.60208 -0.25908 " pathEditMode="relative" rAng="0" ptsTypes="AA">
                                      <p:cBhvr>
                                        <p:cTn id="161" dur="2000" fill="hold"/>
                                        <p:tgtEl>
                                          <p:spTgt spid="598081"/>
                                        </p:tgtEl>
                                        <p:attrNameLst>
                                          <p:attrName>ppt_x</p:attrName>
                                          <p:attrName>ppt_y</p:attrName>
                                        </p:attrNameLst>
                                      </p:cBhvr>
                                      <p:rCtr x="-301" y="-130"/>
                                    </p:animMotion>
                                  </p:childTnLst>
                                </p:cTn>
                              </p:par>
                              <p:par>
                                <p:cTn id="162" presetID="37" presetClass="exit" presetSubtype="0" fill="hold" grpId="1" nodeType="withEffect">
                                  <p:stCondLst>
                                    <p:cond delay="0"/>
                                  </p:stCondLst>
                                  <p:childTnLst>
                                    <p:animEffect transition="out" filter="fade">
                                      <p:cBhvr>
                                        <p:cTn id="163" dur="1000"/>
                                        <p:tgtEl>
                                          <p:spTgt spid="598028"/>
                                        </p:tgtEl>
                                      </p:cBhvr>
                                    </p:animEffect>
                                    <p:anim calcmode="lin" valueType="num">
                                      <p:cBhvr>
                                        <p:cTn id="164" dur="1000"/>
                                        <p:tgtEl>
                                          <p:spTgt spid="598028"/>
                                        </p:tgtEl>
                                        <p:attrNameLst>
                                          <p:attrName>ppt_x</p:attrName>
                                        </p:attrNameLst>
                                      </p:cBhvr>
                                      <p:tavLst>
                                        <p:tav tm="0">
                                          <p:val>
                                            <p:strVal val="ppt_x"/>
                                          </p:val>
                                        </p:tav>
                                        <p:tav tm="100000">
                                          <p:val>
                                            <p:strVal val="ppt_x"/>
                                          </p:val>
                                        </p:tav>
                                      </p:tavLst>
                                    </p:anim>
                                    <p:anim calcmode="lin" valueType="num">
                                      <p:cBhvr>
                                        <p:cTn id="165" dur="100" decel="100000"/>
                                        <p:tgtEl>
                                          <p:spTgt spid="598028"/>
                                        </p:tgtEl>
                                        <p:attrNameLst>
                                          <p:attrName>ppt_y</p:attrName>
                                        </p:attrNameLst>
                                      </p:cBhvr>
                                      <p:tavLst>
                                        <p:tav tm="0">
                                          <p:val>
                                            <p:strVal val="ppt_y"/>
                                          </p:val>
                                        </p:tav>
                                        <p:tav tm="100000">
                                          <p:val>
                                            <p:strVal val="ppt_y-.03"/>
                                          </p:val>
                                        </p:tav>
                                      </p:tavLst>
                                    </p:anim>
                                    <p:anim calcmode="lin" valueType="num">
                                      <p:cBhvr>
                                        <p:cTn id="166" dur="900" accel="100000">
                                          <p:stCondLst>
                                            <p:cond delay="100"/>
                                          </p:stCondLst>
                                        </p:cTn>
                                        <p:tgtEl>
                                          <p:spTgt spid="598028"/>
                                        </p:tgtEl>
                                        <p:attrNameLst>
                                          <p:attrName>ppt_y</p:attrName>
                                        </p:attrNameLst>
                                      </p:cBhvr>
                                      <p:tavLst>
                                        <p:tav tm="0">
                                          <p:val>
                                            <p:strVal val="ppt_y"/>
                                          </p:val>
                                        </p:tav>
                                        <p:tav tm="100000">
                                          <p:val>
                                            <p:strVal val="ppt_y+1"/>
                                          </p:val>
                                        </p:tav>
                                      </p:tavLst>
                                    </p:anim>
                                    <p:set>
                                      <p:cBhvr>
                                        <p:cTn id="167" dur="1" fill="hold">
                                          <p:stCondLst>
                                            <p:cond delay="999"/>
                                          </p:stCondLst>
                                        </p:cTn>
                                        <p:tgtEl>
                                          <p:spTgt spid="598028"/>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9" presetClass="emph" presetSubtype="0" nodeType="clickEffect">
                                  <p:stCondLst>
                                    <p:cond delay="0"/>
                                  </p:stCondLst>
                                  <p:childTnLst>
                                    <p:set>
                                      <p:cBhvr rctx="PPT">
                                        <p:cTn id="171" dur="indefinite"/>
                                        <p:tgtEl>
                                          <p:spTgt spid="2"/>
                                        </p:tgtEl>
                                        <p:attrNameLst>
                                          <p:attrName>style.opacity</p:attrName>
                                        </p:attrNameLst>
                                      </p:cBhvr>
                                      <p:to>
                                        <p:strVal val="0.5"/>
                                      </p:to>
                                    </p:set>
                                    <p:animEffect filter="image" prLst="opacity: 0.5">
                                      <p:cBhvr rctx="IE">
                                        <p:cTn id="172" dur="indefinite"/>
                                        <p:tgtEl>
                                          <p:spTgt spid="2"/>
                                        </p:tgtEl>
                                      </p:cBhvr>
                                    </p:animEffect>
                                  </p:childTnLst>
                                </p:cTn>
                              </p:par>
                              <p:par>
                                <p:cTn id="173" presetID="9" presetClass="emph" presetSubtype="0" grpId="1" nodeType="withEffect">
                                  <p:stCondLst>
                                    <p:cond delay="0"/>
                                  </p:stCondLst>
                                  <p:childTnLst>
                                    <p:set>
                                      <p:cBhvr rctx="PPT">
                                        <p:cTn id="174" dur="indefinite"/>
                                        <p:tgtEl>
                                          <p:spTgt spid="598048"/>
                                        </p:tgtEl>
                                        <p:attrNameLst>
                                          <p:attrName>style.opacity</p:attrName>
                                        </p:attrNameLst>
                                      </p:cBhvr>
                                      <p:to>
                                        <p:strVal val="0.5"/>
                                      </p:to>
                                    </p:set>
                                    <p:animEffect filter="image" prLst="opacity: 0.5">
                                      <p:cBhvr rctx="IE">
                                        <p:cTn id="175" dur="indefinite"/>
                                        <p:tgtEl>
                                          <p:spTgt spid="598048"/>
                                        </p:tgtEl>
                                      </p:cBhvr>
                                    </p:animEffect>
                                  </p:childTnLst>
                                </p:cTn>
                              </p:par>
                              <p:par>
                                <p:cTn id="176" presetID="9" presetClass="emph" presetSubtype="0" grpId="1" nodeType="withEffect">
                                  <p:stCondLst>
                                    <p:cond delay="0"/>
                                  </p:stCondLst>
                                  <p:childTnLst>
                                    <p:set>
                                      <p:cBhvr rctx="PPT">
                                        <p:cTn id="177" dur="indefinite"/>
                                        <p:tgtEl>
                                          <p:spTgt spid="598049"/>
                                        </p:tgtEl>
                                        <p:attrNameLst>
                                          <p:attrName>style.opacity</p:attrName>
                                        </p:attrNameLst>
                                      </p:cBhvr>
                                      <p:to>
                                        <p:strVal val="0.5"/>
                                      </p:to>
                                    </p:set>
                                    <p:animEffect filter="image" prLst="opacity: 0.5">
                                      <p:cBhvr rctx="IE">
                                        <p:cTn id="178" dur="indefinite"/>
                                        <p:tgtEl>
                                          <p:spTgt spid="598049"/>
                                        </p:tgtEl>
                                      </p:cBhvr>
                                    </p:animEffect>
                                  </p:childTnLst>
                                </p:cTn>
                              </p:par>
                              <p:par>
                                <p:cTn id="179" presetID="9" presetClass="emph" presetSubtype="0" grpId="1" nodeType="withEffect">
                                  <p:stCondLst>
                                    <p:cond delay="0"/>
                                  </p:stCondLst>
                                  <p:childTnLst>
                                    <p:set>
                                      <p:cBhvr rctx="PPT">
                                        <p:cTn id="180" dur="indefinite"/>
                                        <p:tgtEl>
                                          <p:spTgt spid="598050"/>
                                        </p:tgtEl>
                                        <p:attrNameLst>
                                          <p:attrName>style.opacity</p:attrName>
                                        </p:attrNameLst>
                                      </p:cBhvr>
                                      <p:to>
                                        <p:strVal val="0.5"/>
                                      </p:to>
                                    </p:set>
                                    <p:animEffect filter="image" prLst="opacity: 0.5">
                                      <p:cBhvr rctx="IE">
                                        <p:cTn id="181" dur="indefinite"/>
                                        <p:tgtEl>
                                          <p:spTgt spid="598050"/>
                                        </p:tgtEl>
                                      </p:cBhvr>
                                    </p:animEffect>
                                  </p:childTnLst>
                                </p:cTn>
                              </p:par>
                              <p:par>
                                <p:cTn id="182" presetID="9" presetClass="emph" presetSubtype="0" grpId="1" nodeType="withEffect">
                                  <p:stCondLst>
                                    <p:cond delay="0"/>
                                  </p:stCondLst>
                                  <p:childTnLst>
                                    <p:set>
                                      <p:cBhvr rctx="PPT">
                                        <p:cTn id="183" dur="indefinite"/>
                                        <p:tgtEl>
                                          <p:spTgt spid="598051"/>
                                        </p:tgtEl>
                                        <p:attrNameLst>
                                          <p:attrName>style.opacity</p:attrName>
                                        </p:attrNameLst>
                                      </p:cBhvr>
                                      <p:to>
                                        <p:strVal val="0.5"/>
                                      </p:to>
                                    </p:set>
                                    <p:animEffect filter="image" prLst="opacity: 0.5">
                                      <p:cBhvr rctx="IE">
                                        <p:cTn id="184" dur="indefinite"/>
                                        <p:tgtEl>
                                          <p:spTgt spid="598051"/>
                                        </p:tgtEl>
                                      </p:cBhvr>
                                    </p:animEffect>
                                  </p:childTnLst>
                                </p:cTn>
                              </p:par>
                              <p:par>
                                <p:cTn id="185" presetID="9" presetClass="emph" presetSubtype="0" grpId="1" nodeType="withEffect">
                                  <p:stCondLst>
                                    <p:cond delay="0"/>
                                  </p:stCondLst>
                                  <p:childTnLst>
                                    <p:set>
                                      <p:cBhvr rctx="PPT">
                                        <p:cTn id="186" dur="indefinite"/>
                                        <p:tgtEl>
                                          <p:spTgt spid="598052"/>
                                        </p:tgtEl>
                                        <p:attrNameLst>
                                          <p:attrName>style.opacity</p:attrName>
                                        </p:attrNameLst>
                                      </p:cBhvr>
                                      <p:to>
                                        <p:strVal val="0.5"/>
                                      </p:to>
                                    </p:set>
                                    <p:animEffect filter="image" prLst="opacity: 0.5">
                                      <p:cBhvr rctx="IE">
                                        <p:cTn id="187" dur="indefinite"/>
                                        <p:tgtEl>
                                          <p:spTgt spid="598052"/>
                                        </p:tgtEl>
                                      </p:cBhvr>
                                    </p:animEffect>
                                  </p:childTnLst>
                                </p:cTn>
                              </p:par>
                              <p:par>
                                <p:cTn id="188" presetID="9" presetClass="emph" presetSubtype="0" nodeType="withEffect">
                                  <p:stCondLst>
                                    <p:cond delay="0"/>
                                  </p:stCondLst>
                                  <p:childTnLst>
                                    <p:set>
                                      <p:cBhvr rctx="PPT">
                                        <p:cTn id="189" dur="indefinite"/>
                                        <p:tgtEl>
                                          <p:spTgt spid="3"/>
                                        </p:tgtEl>
                                        <p:attrNameLst>
                                          <p:attrName>style.opacity</p:attrName>
                                        </p:attrNameLst>
                                      </p:cBhvr>
                                      <p:to>
                                        <p:strVal val="0.5"/>
                                      </p:to>
                                    </p:set>
                                    <p:animEffect filter="image" prLst="opacity: 0.5">
                                      <p:cBhvr rctx="IE">
                                        <p:cTn id="190" dur="indefinite"/>
                                        <p:tgtEl>
                                          <p:spTgt spid="3"/>
                                        </p:tgtEl>
                                      </p:cBhvr>
                                    </p:animEffect>
                                  </p:childTnLst>
                                </p:cTn>
                              </p:par>
                              <p:par>
                                <p:cTn id="191" presetID="9" presetClass="emph" presetSubtype="0" grpId="1" nodeType="withEffect">
                                  <p:stCondLst>
                                    <p:cond delay="0"/>
                                  </p:stCondLst>
                                  <p:iterate type="lt">
                                    <p:tmAbs val="0"/>
                                  </p:iterate>
                                  <p:childTnLst>
                                    <p:set>
                                      <p:cBhvr rctx="PPT">
                                        <p:cTn id="192" dur="indefinite"/>
                                        <p:tgtEl>
                                          <p:spTgt spid="598057"/>
                                        </p:tgtEl>
                                        <p:attrNameLst>
                                          <p:attrName>style.opacity</p:attrName>
                                        </p:attrNameLst>
                                      </p:cBhvr>
                                      <p:to>
                                        <p:strVal val="0.5"/>
                                      </p:to>
                                    </p:set>
                                    <p:animEffect filter="image" prLst="opacity: 0.5">
                                      <p:cBhvr rctx="IE">
                                        <p:cTn id="193" dur="indefinite"/>
                                        <p:tgtEl>
                                          <p:spTgt spid="598057"/>
                                        </p:tgtEl>
                                      </p:cBhvr>
                                    </p:animEffect>
                                  </p:childTnLst>
                                </p:cTn>
                              </p:par>
                              <p:par>
                                <p:cTn id="194" presetID="9" presetClass="emph" presetSubtype="0" grpId="1" nodeType="withEffect">
                                  <p:stCondLst>
                                    <p:cond delay="0"/>
                                  </p:stCondLst>
                                  <p:childTnLst>
                                    <p:set>
                                      <p:cBhvr rctx="PPT">
                                        <p:cTn id="195" dur="indefinite"/>
                                        <p:tgtEl>
                                          <p:spTgt spid="598058"/>
                                        </p:tgtEl>
                                        <p:attrNameLst>
                                          <p:attrName>style.opacity</p:attrName>
                                        </p:attrNameLst>
                                      </p:cBhvr>
                                      <p:to>
                                        <p:strVal val="0.5"/>
                                      </p:to>
                                    </p:set>
                                    <p:animEffect filter="image" prLst="opacity: 0.5">
                                      <p:cBhvr rctx="IE">
                                        <p:cTn id="196" dur="indefinite"/>
                                        <p:tgtEl>
                                          <p:spTgt spid="598058"/>
                                        </p:tgtEl>
                                      </p:cBhvr>
                                    </p:animEffect>
                                  </p:childTnLst>
                                </p:cTn>
                              </p:par>
                              <p:par>
                                <p:cTn id="197" presetID="9" presetClass="emph" presetSubtype="0" grpId="1" nodeType="withEffect">
                                  <p:stCondLst>
                                    <p:cond delay="0"/>
                                  </p:stCondLst>
                                  <p:childTnLst>
                                    <p:set>
                                      <p:cBhvr rctx="PPT">
                                        <p:cTn id="198" dur="indefinite"/>
                                        <p:tgtEl>
                                          <p:spTgt spid="598059"/>
                                        </p:tgtEl>
                                        <p:attrNameLst>
                                          <p:attrName>style.opacity</p:attrName>
                                        </p:attrNameLst>
                                      </p:cBhvr>
                                      <p:to>
                                        <p:strVal val="0.5"/>
                                      </p:to>
                                    </p:set>
                                    <p:animEffect filter="image" prLst="opacity: 0.5">
                                      <p:cBhvr rctx="IE">
                                        <p:cTn id="199" dur="indefinite"/>
                                        <p:tgtEl>
                                          <p:spTgt spid="598059"/>
                                        </p:tgtEl>
                                      </p:cBhvr>
                                    </p:animEffect>
                                  </p:childTnLst>
                                </p:cTn>
                              </p:par>
                              <p:par>
                                <p:cTn id="200" presetID="9" presetClass="emph" presetSubtype="0" grpId="1" nodeType="withEffect">
                                  <p:stCondLst>
                                    <p:cond delay="0"/>
                                  </p:stCondLst>
                                  <p:childTnLst>
                                    <p:set>
                                      <p:cBhvr rctx="PPT">
                                        <p:cTn id="201" dur="indefinite"/>
                                        <p:tgtEl>
                                          <p:spTgt spid="598060"/>
                                        </p:tgtEl>
                                        <p:attrNameLst>
                                          <p:attrName>style.opacity</p:attrName>
                                        </p:attrNameLst>
                                      </p:cBhvr>
                                      <p:to>
                                        <p:strVal val="0.5"/>
                                      </p:to>
                                    </p:set>
                                    <p:animEffect filter="image" prLst="opacity: 0.5">
                                      <p:cBhvr rctx="IE">
                                        <p:cTn id="202" dur="indefinite"/>
                                        <p:tgtEl>
                                          <p:spTgt spid="598060"/>
                                        </p:tgtEl>
                                      </p:cBhvr>
                                    </p:animEffect>
                                  </p:childTnLst>
                                </p:cTn>
                              </p:par>
                              <p:par>
                                <p:cTn id="203" presetID="9" presetClass="emph" presetSubtype="0" grpId="1" nodeType="withEffect">
                                  <p:stCondLst>
                                    <p:cond delay="0"/>
                                  </p:stCondLst>
                                  <p:childTnLst>
                                    <p:set>
                                      <p:cBhvr rctx="PPT">
                                        <p:cTn id="204" dur="indefinite"/>
                                        <p:tgtEl>
                                          <p:spTgt spid="598061"/>
                                        </p:tgtEl>
                                        <p:attrNameLst>
                                          <p:attrName>style.opacity</p:attrName>
                                        </p:attrNameLst>
                                      </p:cBhvr>
                                      <p:to>
                                        <p:strVal val="0.5"/>
                                      </p:to>
                                    </p:set>
                                    <p:animEffect filter="image" prLst="opacity: 0.5">
                                      <p:cBhvr rctx="IE">
                                        <p:cTn id="205" dur="indefinite"/>
                                        <p:tgtEl>
                                          <p:spTgt spid="598061"/>
                                        </p:tgtEl>
                                      </p:cBhvr>
                                    </p:animEffect>
                                  </p:childTnLst>
                                </p:cTn>
                              </p:par>
                              <p:par>
                                <p:cTn id="206" presetID="9" presetClass="emph" presetSubtype="0" nodeType="withEffect">
                                  <p:stCondLst>
                                    <p:cond delay="0"/>
                                  </p:stCondLst>
                                  <p:childTnLst>
                                    <p:set>
                                      <p:cBhvr rctx="PPT">
                                        <p:cTn id="207" dur="indefinite"/>
                                        <p:tgtEl>
                                          <p:spTgt spid="4"/>
                                        </p:tgtEl>
                                        <p:attrNameLst>
                                          <p:attrName>style.opacity</p:attrName>
                                        </p:attrNameLst>
                                      </p:cBhvr>
                                      <p:to>
                                        <p:strVal val="0.5"/>
                                      </p:to>
                                    </p:set>
                                    <p:animEffect filter="image" prLst="opacity: 0.5">
                                      <p:cBhvr rctx="IE">
                                        <p:cTn id="208" dur="indefinite"/>
                                        <p:tgtEl>
                                          <p:spTgt spid="4"/>
                                        </p:tgtEl>
                                      </p:cBhvr>
                                    </p:animEffect>
                                  </p:childTnLst>
                                </p:cTn>
                              </p:par>
                              <p:par>
                                <p:cTn id="209" presetID="9" presetClass="emph" presetSubtype="0" grpId="1" nodeType="withEffect">
                                  <p:stCondLst>
                                    <p:cond delay="0"/>
                                  </p:stCondLst>
                                  <p:childTnLst>
                                    <p:set>
                                      <p:cBhvr rctx="PPT">
                                        <p:cTn id="210" dur="indefinite"/>
                                        <p:tgtEl>
                                          <p:spTgt spid="598065"/>
                                        </p:tgtEl>
                                        <p:attrNameLst>
                                          <p:attrName>style.opacity</p:attrName>
                                        </p:attrNameLst>
                                      </p:cBhvr>
                                      <p:to>
                                        <p:strVal val="0.5"/>
                                      </p:to>
                                    </p:set>
                                    <p:animEffect filter="image" prLst="opacity: 0.5">
                                      <p:cBhvr rctx="IE">
                                        <p:cTn id="211" dur="indefinite"/>
                                        <p:tgtEl>
                                          <p:spTgt spid="598065"/>
                                        </p:tgtEl>
                                      </p:cBhvr>
                                    </p:animEffect>
                                  </p:childTnLst>
                                </p:cTn>
                              </p:par>
                              <p:par>
                                <p:cTn id="212" presetID="9" presetClass="emph" presetSubtype="0" grpId="1" nodeType="withEffect">
                                  <p:stCondLst>
                                    <p:cond delay="0"/>
                                  </p:stCondLst>
                                  <p:childTnLst>
                                    <p:set>
                                      <p:cBhvr rctx="PPT">
                                        <p:cTn id="213" dur="indefinite"/>
                                        <p:tgtEl>
                                          <p:spTgt spid="598066"/>
                                        </p:tgtEl>
                                        <p:attrNameLst>
                                          <p:attrName>style.opacity</p:attrName>
                                        </p:attrNameLst>
                                      </p:cBhvr>
                                      <p:to>
                                        <p:strVal val="0.5"/>
                                      </p:to>
                                    </p:set>
                                    <p:animEffect filter="image" prLst="opacity: 0.5">
                                      <p:cBhvr rctx="IE">
                                        <p:cTn id="214" dur="indefinite"/>
                                        <p:tgtEl>
                                          <p:spTgt spid="598066"/>
                                        </p:tgtEl>
                                      </p:cBhvr>
                                    </p:animEffect>
                                  </p:childTnLst>
                                </p:cTn>
                              </p:par>
                              <p:par>
                                <p:cTn id="215" presetID="9" presetClass="emph" presetSubtype="0" grpId="1" nodeType="withEffect">
                                  <p:stCondLst>
                                    <p:cond delay="0"/>
                                  </p:stCondLst>
                                  <p:childTnLst>
                                    <p:set>
                                      <p:cBhvr rctx="PPT">
                                        <p:cTn id="216" dur="indefinite"/>
                                        <p:tgtEl>
                                          <p:spTgt spid="598067"/>
                                        </p:tgtEl>
                                        <p:attrNameLst>
                                          <p:attrName>style.opacity</p:attrName>
                                        </p:attrNameLst>
                                      </p:cBhvr>
                                      <p:to>
                                        <p:strVal val="0.5"/>
                                      </p:to>
                                    </p:set>
                                    <p:animEffect filter="image" prLst="opacity: 0.5">
                                      <p:cBhvr rctx="IE">
                                        <p:cTn id="217" dur="indefinite"/>
                                        <p:tgtEl>
                                          <p:spTgt spid="598067"/>
                                        </p:tgtEl>
                                      </p:cBhvr>
                                    </p:animEffect>
                                  </p:childTnLst>
                                </p:cTn>
                              </p:par>
                              <p:par>
                                <p:cTn id="218" presetID="9" presetClass="emph" presetSubtype="0" nodeType="withEffect">
                                  <p:stCondLst>
                                    <p:cond delay="0"/>
                                  </p:stCondLst>
                                  <p:childTnLst>
                                    <p:set>
                                      <p:cBhvr rctx="PPT">
                                        <p:cTn id="219" dur="indefinite"/>
                                        <p:tgtEl>
                                          <p:spTgt spid="5"/>
                                        </p:tgtEl>
                                        <p:attrNameLst>
                                          <p:attrName>style.opacity</p:attrName>
                                        </p:attrNameLst>
                                      </p:cBhvr>
                                      <p:to>
                                        <p:strVal val="0.5"/>
                                      </p:to>
                                    </p:set>
                                    <p:animEffect filter="image" prLst="opacity: 0.5">
                                      <p:cBhvr rctx="IE">
                                        <p:cTn id="220" dur="indefinite"/>
                                        <p:tgtEl>
                                          <p:spTgt spid="5"/>
                                        </p:tgtEl>
                                      </p:cBhvr>
                                    </p:animEffect>
                                  </p:childTnLst>
                                </p:cTn>
                              </p:par>
                              <p:par>
                                <p:cTn id="221" presetID="9" presetClass="emph" presetSubtype="0" grpId="1" nodeType="withEffect">
                                  <p:stCondLst>
                                    <p:cond delay="0"/>
                                  </p:stCondLst>
                                  <p:childTnLst>
                                    <p:set>
                                      <p:cBhvr rctx="PPT">
                                        <p:cTn id="222" dur="indefinite"/>
                                        <p:tgtEl>
                                          <p:spTgt spid="598071"/>
                                        </p:tgtEl>
                                        <p:attrNameLst>
                                          <p:attrName>style.opacity</p:attrName>
                                        </p:attrNameLst>
                                      </p:cBhvr>
                                      <p:to>
                                        <p:strVal val="0.5"/>
                                      </p:to>
                                    </p:set>
                                    <p:animEffect filter="image" prLst="opacity: 0.5">
                                      <p:cBhvr rctx="IE">
                                        <p:cTn id="223" dur="indefinite"/>
                                        <p:tgtEl>
                                          <p:spTgt spid="598071"/>
                                        </p:tgtEl>
                                      </p:cBhvr>
                                    </p:animEffect>
                                  </p:childTnLst>
                                </p:cTn>
                              </p:par>
                              <p:par>
                                <p:cTn id="224" presetID="9" presetClass="emph" presetSubtype="0" grpId="1" nodeType="withEffect">
                                  <p:stCondLst>
                                    <p:cond delay="0"/>
                                  </p:stCondLst>
                                  <p:childTnLst>
                                    <p:set>
                                      <p:cBhvr rctx="PPT">
                                        <p:cTn id="225" dur="indefinite"/>
                                        <p:tgtEl>
                                          <p:spTgt spid="598072"/>
                                        </p:tgtEl>
                                        <p:attrNameLst>
                                          <p:attrName>style.opacity</p:attrName>
                                        </p:attrNameLst>
                                      </p:cBhvr>
                                      <p:to>
                                        <p:strVal val="0.5"/>
                                      </p:to>
                                    </p:set>
                                    <p:animEffect filter="image" prLst="opacity: 0.5">
                                      <p:cBhvr rctx="IE">
                                        <p:cTn id="226" dur="indefinite"/>
                                        <p:tgtEl>
                                          <p:spTgt spid="598072"/>
                                        </p:tgtEl>
                                      </p:cBhvr>
                                    </p:animEffect>
                                  </p:childTnLst>
                                </p:cTn>
                              </p:par>
                              <p:par>
                                <p:cTn id="227" presetID="9" presetClass="emph" presetSubtype="0" grpId="1" nodeType="withEffect">
                                  <p:stCondLst>
                                    <p:cond delay="0"/>
                                  </p:stCondLst>
                                  <p:childTnLst>
                                    <p:set>
                                      <p:cBhvr rctx="PPT">
                                        <p:cTn id="228" dur="indefinite"/>
                                        <p:tgtEl>
                                          <p:spTgt spid="598073"/>
                                        </p:tgtEl>
                                        <p:attrNameLst>
                                          <p:attrName>style.opacity</p:attrName>
                                        </p:attrNameLst>
                                      </p:cBhvr>
                                      <p:to>
                                        <p:strVal val="0.5"/>
                                      </p:to>
                                    </p:set>
                                    <p:animEffect filter="image" prLst="opacity: 0.5">
                                      <p:cBhvr rctx="IE">
                                        <p:cTn id="229" dur="indefinite"/>
                                        <p:tgtEl>
                                          <p:spTgt spid="598073"/>
                                        </p:tgtEl>
                                      </p:cBhvr>
                                    </p:animEffect>
                                  </p:childTnLst>
                                </p:cTn>
                              </p:par>
                              <p:par>
                                <p:cTn id="230" presetID="9" presetClass="emph" presetSubtype="0" grpId="1" nodeType="withEffect">
                                  <p:stCondLst>
                                    <p:cond delay="0"/>
                                  </p:stCondLst>
                                  <p:childTnLst>
                                    <p:set>
                                      <p:cBhvr rctx="PPT">
                                        <p:cTn id="231" dur="indefinite"/>
                                        <p:tgtEl>
                                          <p:spTgt spid="598074"/>
                                        </p:tgtEl>
                                        <p:attrNameLst>
                                          <p:attrName>style.opacity</p:attrName>
                                        </p:attrNameLst>
                                      </p:cBhvr>
                                      <p:to>
                                        <p:strVal val="0.5"/>
                                      </p:to>
                                    </p:set>
                                    <p:animEffect filter="image" prLst="opacity: 0.5">
                                      <p:cBhvr rctx="IE">
                                        <p:cTn id="232" dur="indefinite"/>
                                        <p:tgtEl>
                                          <p:spTgt spid="598074"/>
                                        </p:tgtEl>
                                      </p:cBhvr>
                                    </p:animEffect>
                                  </p:childTnLst>
                                </p:cTn>
                              </p:par>
                              <p:par>
                                <p:cTn id="233" presetID="9" presetClass="emph" presetSubtype="0" grpId="1" nodeType="withEffect">
                                  <p:stCondLst>
                                    <p:cond delay="0"/>
                                  </p:stCondLst>
                                  <p:childTnLst>
                                    <p:set>
                                      <p:cBhvr rctx="PPT">
                                        <p:cTn id="234" dur="indefinite"/>
                                        <p:tgtEl>
                                          <p:spTgt spid="598075"/>
                                        </p:tgtEl>
                                        <p:attrNameLst>
                                          <p:attrName>style.opacity</p:attrName>
                                        </p:attrNameLst>
                                      </p:cBhvr>
                                      <p:to>
                                        <p:strVal val="0.5"/>
                                      </p:to>
                                    </p:set>
                                    <p:animEffect filter="image" prLst="opacity: 0.5">
                                      <p:cBhvr rctx="IE">
                                        <p:cTn id="235" dur="indefinite"/>
                                        <p:tgtEl>
                                          <p:spTgt spid="598075"/>
                                        </p:tgtEl>
                                      </p:cBhvr>
                                    </p:animEffect>
                                  </p:childTnLst>
                                </p:cTn>
                              </p:par>
                              <p:par>
                                <p:cTn id="236" presetID="9" presetClass="emph" presetSubtype="0" nodeType="withEffect">
                                  <p:stCondLst>
                                    <p:cond delay="0"/>
                                  </p:stCondLst>
                                  <p:childTnLst>
                                    <p:set>
                                      <p:cBhvr rctx="PPT">
                                        <p:cTn id="237" dur="indefinite"/>
                                        <p:tgtEl>
                                          <p:spTgt spid="6"/>
                                        </p:tgtEl>
                                        <p:attrNameLst>
                                          <p:attrName>style.opacity</p:attrName>
                                        </p:attrNameLst>
                                      </p:cBhvr>
                                      <p:to>
                                        <p:strVal val="0.5"/>
                                      </p:to>
                                    </p:set>
                                    <p:animEffect filter="image" prLst="opacity: 0.5">
                                      <p:cBhvr rctx="IE">
                                        <p:cTn id="238" dur="indefinite"/>
                                        <p:tgtEl>
                                          <p:spTgt spid="6"/>
                                        </p:tgtEl>
                                      </p:cBhvr>
                                    </p:animEffect>
                                  </p:childTnLst>
                                </p:cTn>
                              </p:par>
                              <p:par>
                                <p:cTn id="239" presetID="9" presetClass="emph" presetSubtype="0" grpId="1" nodeType="withEffect">
                                  <p:stCondLst>
                                    <p:cond delay="0"/>
                                  </p:stCondLst>
                                  <p:childTnLst>
                                    <p:set>
                                      <p:cBhvr rctx="PPT">
                                        <p:cTn id="240" dur="indefinite"/>
                                        <p:tgtEl>
                                          <p:spTgt spid="598079"/>
                                        </p:tgtEl>
                                        <p:attrNameLst>
                                          <p:attrName>style.opacity</p:attrName>
                                        </p:attrNameLst>
                                      </p:cBhvr>
                                      <p:to>
                                        <p:strVal val="0.5"/>
                                      </p:to>
                                    </p:set>
                                    <p:animEffect filter="image" prLst="opacity: 0.5">
                                      <p:cBhvr rctx="IE">
                                        <p:cTn id="241" dur="indefinite"/>
                                        <p:tgtEl>
                                          <p:spTgt spid="598079"/>
                                        </p:tgtEl>
                                      </p:cBhvr>
                                    </p:animEffect>
                                  </p:childTnLst>
                                </p:cTn>
                              </p:par>
                              <p:par>
                                <p:cTn id="242" presetID="9" presetClass="emph" presetSubtype="0" grpId="1" nodeType="withEffect">
                                  <p:stCondLst>
                                    <p:cond delay="0"/>
                                  </p:stCondLst>
                                  <p:childTnLst>
                                    <p:set>
                                      <p:cBhvr rctx="PPT">
                                        <p:cTn id="243" dur="indefinite"/>
                                        <p:tgtEl>
                                          <p:spTgt spid="598080"/>
                                        </p:tgtEl>
                                        <p:attrNameLst>
                                          <p:attrName>style.opacity</p:attrName>
                                        </p:attrNameLst>
                                      </p:cBhvr>
                                      <p:to>
                                        <p:strVal val="0.5"/>
                                      </p:to>
                                    </p:set>
                                    <p:animEffect filter="image" prLst="opacity: 0.5">
                                      <p:cBhvr rctx="IE">
                                        <p:cTn id="244" dur="indefinite"/>
                                        <p:tgtEl>
                                          <p:spTgt spid="598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28" grpId="0" autoUpdateAnimBg="0"/>
      <p:bldP spid="598028" grpId="1"/>
      <p:bldP spid="598029" grpId="0" autoUpdateAnimBg="0"/>
      <p:bldP spid="598040" grpId="0" autoUpdateAnimBg="0"/>
      <p:bldP spid="598048" grpId="0" animBg="1"/>
      <p:bldP spid="598048" grpId="1" animBg="1"/>
      <p:bldP spid="598049" grpId="0"/>
      <p:bldP spid="598049" grpId="1"/>
      <p:bldP spid="598050" grpId="0"/>
      <p:bldP spid="598050" grpId="1"/>
      <p:bldP spid="598051" grpId="0" animBg="1"/>
      <p:bldP spid="598051" grpId="1" animBg="1"/>
      <p:bldP spid="598052" grpId="0" animBg="1"/>
      <p:bldP spid="598052" grpId="1" animBg="1"/>
      <p:bldP spid="598057" grpId="0"/>
      <p:bldP spid="598057" grpId="1"/>
      <p:bldP spid="598058" grpId="0"/>
      <p:bldP spid="598058" grpId="1"/>
      <p:bldP spid="598059" grpId="0"/>
      <p:bldP spid="598059" grpId="1"/>
      <p:bldP spid="598060" grpId="0"/>
      <p:bldP spid="598060" grpId="1"/>
      <p:bldP spid="598061" grpId="0"/>
      <p:bldP spid="598061" grpId="1"/>
      <p:bldP spid="598065" grpId="0"/>
      <p:bldP spid="598065" grpId="1"/>
      <p:bldP spid="598066" grpId="0" animBg="1"/>
      <p:bldP spid="598066" grpId="1" animBg="1"/>
      <p:bldP spid="598067" grpId="0" animBg="1"/>
      <p:bldP spid="598067" grpId="1" animBg="1"/>
      <p:bldP spid="598071" grpId="0" animBg="1"/>
      <p:bldP spid="598071" grpId="1" animBg="1"/>
      <p:bldP spid="598072" grpId="0" animBg="1"/>
      <p:bldP spid="598072" grpId="1" animBg="1"/>
      <p:bldP spid="598073" grpId="0" animBg="1"/>
      <p:bldP spid="598073" grpId="1" animBg="1"/>
      <p:bldP spid="598074" grpId="0"/>
      <p:bldP spid="598074" grpId="1"/>
      <p:bldP spid="598075" grpId="0"/>
      <p:bldP spid="598075" grpId="1"/>
      <p:bldP spid="598079" grpId="0" animBg="1"/>
      <p:bldP spid="598079" grpId="1" animBg="1"/>
      <p:bldP spid="598080" grpId="0" animBg="1"/>
      <p:bldP spid="598080" grpId="1" animBg="1"/>
      <p:bldP spid="598081" grpId="0"/>
      <p:bldP spid="598081" grpId="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7" name="Rectangle 2"/>
          <p:cNvSpPr>
            <a:spLocks noGrp="1" noChangeArrowheads="1"/>
          </p:cNvSpPr>
          <p:nvPr>
            <p:ph type="body" idx="1"/>
          </p:nvPr>
        </p:nvSpPr>
        <p:spPr>
          <a:xfrm>
            <a:off x="950913" y="371475"/>
            <a:ext cx="7180262" cy="1427163"/>
          </a:xfrm>
        </p:spPr>
        <p:txBody>
          <a:bodyPr/>
          <a:lstStyle/>
          <a:p>
            <a:pPr algn="ctr" eaLnBrk="1" hangingPunct="1">
              <a:lnSpc>
                <a:spcPct val="110000"/>
              </a:lnSpc>
              <a:spcBef>
                <a:spcPct val="100000"/>
              </a:spcBef>
              <a:buFontTx/>
              <a:buNone/>
            </a:pPr>
            <a:r>
              <a:rPr lang="en-US" sz="2800" smtClean="0"/>
              <a:t>How many grams of KClO</a:t>
            </a:r>
            <a:r>
              <a:rPr lang="en-US" sz="2800" baseline="-25000" smtClean="0"/>
              <a:t>3</a:t>
            </a:r>
            <a:r>
              <a:rPr lang="en-US" sz="2800" smtClean="0"/>
              <a:t> are required to produce 9.00 L of O</a:t>
            </a:r>
            <a:r>
              <a:rPr lang="en-US" sz="2800" baseline="-25000" smtClean="0"/>
              <a:t>2</a:t>
            </a:r>
            <a:r>
              <a:rPr lang="en-US" sz="2800" smtClean="0"/>
              <a:t> at STP?</a:t>
            </a:r>
          </a:p>
        </p:txBody>
      </p:sp>
      <p:sp>
        <p:nvSpPr>
          <p:cNvPr id="600067" name="Rectangle 3"/>
          <p:cNvSpPr>
            <a:spLocks noChangeArrowheads="1"/>
          </p:cNvSpPr>
          <p:nvPr/>
        </p:nvSpPr>
        <p:spPr bwMode="auto">
          <a:xfrm>
            <a:off x="944563" y="3076575"/>
            <a:ext cx="1717675" cy="1133475"/>
          </a:xfrm>
          <a:prstGeom prst="rect">
            <a:avLst/>
          </a:prstGeom>
          <a:noFill/>
          <a:ln w="9525">
            <a:noFill/>
            <a:miter lim="800000"/>
            <a:headEnd/>
            <a:tailEnd/>
          </a:ln>
        </p:spPr>
        <p:txBody>
          <a:bodyPr/>
          <a:lstStyle/>
          <a:p>
            <a:pPr marL="342900" indent="-342900" algn="ctr"/>
            <a:r>
              <a:rPr lang="en-US" sz="2900">
                <a:latin typeface="Arial Narrow" pitchFamily="34" charset="0"/>
              </a:rPr>
              <a:t>9.00 L</a:t>
            </a:r>
          </a:p>
          <a:p>
            <a:pPr marL="342900" indent="-342900" algn="ctr"/>
            <a:r>
              <a:rPr lang="en-US" sz="2900">
                <a:latin typeface="Arial Narrow" pitchFamily="34" charset="0"/>
              </a:rPr>
              <a:t>O</a:t>
            </a:r>
            <a:r>
              <a:rPr lang="en-US" sz="2900" baseline="-25000">
                <a:latin typeface="Arial Narrow" pitchFamily="34" charset="0"/>
              </a:rPr>
              <a:t>2</a:t>
            </a:r>
            <a:endParaRPr lang="en-US" sz="2900">
              <a:latin typeface="Arial Narrow" pitchFamily="34" charset="0"/>
            </a:endParaRPr>
          </a:p>
        </p:txBody>
      </p:sp>
      <p:sp>
        <p:nvSpPr>
          <p:cNvPr id="600068" name="Line 4"/>
          <p:cNvSpPr>
            <a:spLocks noChangeShapeType="1"/>
          </p:cNvSpPr>
          <p:nvPr/>
        </p:nvSpPr>
        <p:spPr bwMode="auto">
          <a:xfrm flipV="1">
            <a:off x="1150938" y="4117975"/>
            <a:ext cx="6088062" cy="3175"/>
          </a:xfrm>
          <a:prstGeom prst="line">
            <a:avLst/>
          </a:prstGeom>
          <a:noFill/>
          <a:ln w="38100">
            <a:solidFill>
              <a:schemeClr val="tx1"/>
            </a:solidFill>
            <a:round/>
            <a:headEnd/>
            <a:tailEnd/>
          </a:ln>
        </p:spPr>
        <p:txBody>
          <a:bodyPr wrap="none" anchor="ctr"/>
          <a:lstStyle/>
          <a:p>
            <a:endParaRPr lang="en-US"/>
          </a:p>
        </p:txBody>
      </p:sp>
      <p:sp>
        <p:nvSpPr>
          <p:cNvPr id="600069" name="Line 5"/>
          <p:cNvSpPr>
            <a:spLocks noChangeShapeType="1"/>
          </p:cNvSpPr>
          <p:nvPr/>
        </p:nvSpPr>
        <p:spPr bwMode="auto">
          <a:xfrm flipH="1">
            <a:off x="2635250" y="2846388"/>
            <a:ext cx="1588" cy="2563812"/>
          </a:xfrm>
          <a:prstGeom prst="line">
            <a:avLst/>
          </a:prstGeom>
          <a:noFill/>
          <a:ln w="38100">
            <a:solidFill>
              <a:schemeClr val="tx1"/>
            </a:solidFill>
            <a:round/>
            <a:headEnd/>
            <a:tailEnd/>
          </a:ln>
        </p:spPr>
        <p:txBody>
          <a:bodyPr wrap="none" anchor="ctr"/>
          <a:lstStyle/>
          <a:p>
            <a:endParaRPr lang="en-US"/>
          </a:p>
        </p:txBody>
      </p:sp>
      <p:sp>
        <p:nvSpPr>
          <p:cNvPr id="600070" name="Rectangle 6"/>
          <p:cNvSpPr>
            <a:spLocks noChangeArrowheads="1"/>
          </p:cNvSpPr>
          <p:nvPr/>
        </p:nvSpPr>
        <p:spPr bwMode="auto">
          <a:xfrm>
            <a:off x="2606675" y="3087688"/>
            <a:ext cx="1703388" cy="2684462"/>
          </a:xfrm>
          <a:prstGeom prst="rect">
            <a:avLst/>
          </a:prstGeom>
          <a:noFill/>
          <a:ln w="9525">
            <a:noFill/>
            <a:miter lim="800000"/>
            <a:headEnd/>
            <a:tailEnd/>
          </a:ln>
        </p:spPr>
        <p:txBody>
          <a:bodyPr/>
          <a:lstStyle/>
          <a:p>
            <a:pPr marL="342900" indent="-342900" algn="ctr"/>
            <a:r>
              <a:rPr lang="en-US" sz="2900">
                <a:latin typeface="Arial Narrow" pitchFamily="34" charset="0"/>
              </a:rPr>
              <a:t>1 mol</a:t>
            </a:r>
          </a:p>
          <a:p>
            <a:pPr marL="342900" indent="-342900" algn="ctr"/>
            <a:r>
              <a:rPr lang="en-US" sz="2900">
                <a:latin typeface="Arial Narrow" pitchFamily="34" charset="0"/>
              </a:rPr>
              <a:t>O</a:t>
            </a:r>
            <a:r>
              <a:rPr lang="en-US" sz="2900" baseline="-25000">
                <a:latin typeface="Arial Narrow" pitchFamily="34" charset="0"/>
              </a:rPr>
              <a:t>2</a:t>
            </a:r>
            <a:endParaRPr lang="en-US" sz="2900">
              <a:latin typeface="Arial Narrow" pitchFamily="34" charset="0"/>
            </a:endParaRPr>
          </a:p>
          <a:p>
            <a:pPr marL="342900" indent="-342900" algn="ctr">
              <a:spcBef>
                <a:spcPct val="50000"/>
              </a:spcBef>
            </a:pPr>
            <a:r>
              <a:rPr lang="en-US" sz="2900">
                <a:latin typeface="Arial Narrow" pitchFamily="34" charset="0"/>
              </a:rPr>
              <a:t>22.4 L </a:t>
            </a:r>
          </a:p>
          <a:p>
            <a:pPr marL="342900" indent="-342900" algn="ctr"/>
            <a:r>
              <a:rPr lang="en-US" sz="2900">
                <a:latin typeface="Arial Narrow" pitchFamily="34" charset="0"/>
              </a:rPr>
              <a:t>O</a:t>
            </a:r>
            <a:r>
              <a:rPr lang="en-US" sz="2900" baseline="-25000">
                <a:latin typeface="Arial Narrow" pitchFamily="34" charset="0"/>
              </a:rPr>
              <a:t>2</a:t>
            </a:r>
          </a:p>
        </p:txBody>
      </p:sp>
      <p:sp>
        <p:nvSpPr>
          <p:cNvPr id="600071" name="Rectangle 7"/>
          <p:cNvSpPr>
            <a:spLocks noChangeArrowheads="1"/>
          </p:cNvSpPr>
          <p:nvPr/>
        </p:nvSpPr>
        <p:spPr bwMode="auto">
          <a:xfrm>
            <a:off x="7315200" y="3854450"/>
            <a:ext cx="1905000" cy="1498600"/>
          </a:xfrm>
          <a:prstGeom prst="rect">
            <a:avLst/>
          </a:prstGeom>
          <a:noFill/>
          <a:ln w="9525">
            <a:noFill/>
            <a:miter lim="800000"/>
            <a:headEnd/>
            <a:tailEnd/>
          </a:ln>
        </p:spPr>
        <p:txBody>
          <a:bodyPr/>
          <a:lstStyle/>
          <a:p>
            <a:pPr marL="342900" indent="-342900"/>
            <a:r>
              <a:rPr lang="en-US" sz="2900">
                <a:latin typeface="Arial Narrow" pitchFamily="34" charset="0"/>
              </a:rPr>
              <a:t>=   </a:t>
            </a:r>
            <a:r>
              <a:rPr lang="en-US" sz="2900" b="1">
                <a:solidFill>
                  <a:srgbClr val="3366FF"/>
                </a:solidFill>
                <a:latin typeface="Arial Narrow" pitchFamily="34" charset="0"/>
              </a:rPr>
              <a:t>32.8 g</a:t>
            </a:r>
          </a:p>
          <a:p>
            <a:pPr marL="342900" indent="-342900"/>
            <a:r>
              <a:rPr lang="en-US" sz="2900" b="1">
                <a:solidFill>
                  <a:srgbClr val="3366FF"/>
                </a:solidFill>
                <a:latin typeface="Arial Narrow" pitchFamily="34" charset="0"/>
              </a:rPr>
              <a:t>      KClO</a:t>
            </a:r>
            <a:r>
              <a:rPr lang="en-US" sz="2900" b="1" baseline="-25000">
                <a:solidFill>
                  <a:srgbClr val="3366FF"/>
                </a:solidFill>
                <a:latin typeface="Arial Narrow" pitchFamily="34" charset="0"/>
              </a:rPr>
              <a:t>3</a:t>
            </a:r>
            <a:endParaRPr lang="en-US" sz="2900">
              <a:solidFill>
                <a:srgbClr val="3366FF"/>
              </a:solidFill>
              <a:latin typeface="Arial Narrow" pitchFamily="34" charset="0"/>
            </a:endParaRPr>
          </a:p>
        </p:txBody>
      </p:sp>
      <p:sp>
        <p:nvSpPr>
          <p:cNvPr id="600072" name="Line 8"/>
          <p:cNvSpPr>
            <a:spLocks noChangeShapeType="1"/>
          </p:cNvSpPr>
          <p:nvPr/>
        </p:nvSpPr>
        <p:spPr bwMode="auto">
          <a:xfrm flipH="1">
            <a:off x="4267200" y="2844800"/>
            <a:ext cx="0" cy="2563813"/>
          </a:xfrm>
          <a:prstGeom prst="line">
            <a:avLst/>
          </a:prstGeom>
          <a:noFill/>
          <a:ln w="38100">
            <a:solidFill>
              <a:schemeClr val="tx1"/>
            </a:solidFill>
            <a:round/>
            <a:headEnd/>
            <a:tailEnd/>
          </a:ln>
        </p:spPr>
        <p:txBody>
          <a:bodyPr wrap="none" anchor="ctr"/>
          <a:lstStyle/>
          <a:p>
            <a:endParaRPr lang="en-US"/>
          </a:p>
        </p:txBody>
      </p:sp>
      <p:sp>
        <p:nvSpPr>
          <p:cNvPr id="600073" name="Rectangle 9"/>
          <p:cNvSpPr>
            <a:spLocks noChangeArrowheads="1"/>
          </p:cNvSpPr>
          <p:nvPr/>
        </p:nvSpPr>
        <p:spPr bwMode="auto">
          <a:xfrm>
            <a:off x="4200525" y="3087688"/>
            <a:ext cx="1422400" cy="2684462"/>
          </a:xfrm>
          <a:prstGeom prst="rect">
            <a:avLst/>
          </a:prstGeom>
          <a:noFill/>
          <a:ln w="9525">
            <a:noFill/>
            <a:miter lim="800000"/>
            <a:headEnd/>
            <a:tailEnd/>
          </a:ln>
        </p:spPr>
        <p:txBody>
          <a:bodyPr/>
          <a:lstStyle/>
          <a:p>
            <a:pPr marL="342900" indent="-342900" algn="ctr"/>
            <a:r>
              <a:rPr lang="en-US" sz="2900">
                <a:latin typeface="Arial Narrow" pitchFamily="34" charset="0"/>
              </a:rPr>
              <a:t>2 mol</a:t>
            </a:r>
          </a:p>
          <a:p>
            <a:pPr marL="342900" indent="-342900" algn="ctr"/>
            <a:r>
              <a:rPr lang="en-US" sz="2900">
                <a:latin typeface="Arial Narrow" pitchFamily="34" charset="0"/>
              </a:rPr>
              <a:t>KClO</a:t>
            </a:r>
            <a:r>
              <a:rPr lang="en-US" sz="2900" baseline="-25000">
                <a:latin typeface="Arial Narrow" pitchFamily="34" charset="0"/>
              </a:rPr>
              <a:t>3</a:t>
            </a:r>
            <a:endParaRPr lang="en-US" sz="2900">
              <a:latin typeface="Arial Narrow" pitchFamily="34" charset="0"/>
            </a:endParaRPr>
          </a:p>
          <a:p>
            <a:pPr marL="342900" indent="-342900" algn="ctr">
              <a:spcBef>
                <a:spcPct val="50000"/>
              </a:spcBef>
            </a:pPr>
            <a:r>
              <a:rPr lang="en-US" sz="2900">
                <a:latin typeface="Arial Narrow" pitchFamily="34" charset="0"/>
              </a:rPr>
              <a:t>3 mol</a:t>
            </a:r>
          </a:p>
          <a:p>
            <a:pPr marL="342900" indent="-342900" algn="ctr"/>
            <a:r>
              <a:rPr lang="en-US" sz="2900">
                <a:latin typeface="Arial Narrow" pitchFamily="34" charset="0"/>
              </a:rPr>
              <a:t>O</a:t>
            </a:r>
            <a:r>
              <a:rPr lang="en-US" sz="2900" baseline="-25000">
                <a:latin typeface="Arial Narrow" pitchFamily="34" charset="0"/>
              </a:rPr>
              <a:t>2</a:t>
            </a:r>
            <a:endParaRPr lang="en-US" sz="2900">
              <a:latin typeface="Arial Narrow" pitchFamily="34" charset="0"/>
            </a:endParaRPr>
          </a:p>
        </p:txBody>
      </p:sp>
      <p:sp>
        <p:nvSpPr>
          <p:cNvPr id="600074" name="Line 10"/>
          <p:cNvSpPr>
            <a:spLocks noChangeShapeType="1"/>
          </p:cNvSpPr>
          <p:nvPr/>
        </p:nvSpPr>
        <p:spPr bwMode="auto">
          <a:xfrm>
            <a:off x="5588000" y="2846388"/>
            <a:ext cx="0" cy="2563812"/>
          </a:xfrm>
          <a:prstGeom prst="line">
            <a:avLst/>
          </a:prstGeom>
          <a:noFill/>
          <a:ln w="38100">
            <a:solidFill>
              <a:schemeClr val="tx1"/>
            </a:solidFill>
            <a:round/>
            <a:headEnd/>
            <a:tailEnd/>
          </a:ln>
        </p:spPr>
        <p:txBody>
          <a:bodyPr wrap="none" anchor="ctr"/>
          <a:lstStyle/>
          <a:p>
            <a:endParaRPr lang="en-US"/>
          </a:p>
        </p:txBody>
      </p:sp>
      <p:sp>
        <p:nvSpPr>
          <p:cNvPr id="600075" name="Rectangle 11"/>
          <p:cNvSpPr>
            <a:spLocks noChangeArrowheads="1"/>
          </p:cNvSpPr>
          <p:nvPr/>
        </p:nvSpPr>
        <p:spPr bwMode="auto">
          <a:xfrm>
            <a:off x="5537200" y="3087688"/>
            <a:ext cx="1790700" cy="2684462"/>
          </a:xfrm>
          <a:prstGeom prst="rect">
            <a:avLst/>
          </a:prstGeom>
          <a:noFill/>
          <a:ln w="9525">
            <a:noFill/>
            <a:miter lim="800000"/>
            <a:headEnd/>
            <a:tailEnd/>
          </a:ln>
        </p:spPr>
        <p:txBody>
          <a:bodyPr/>
          <a:lstStyle/>
          <a:p>
            <a:pPr marL="342900" indent="-342900" algn="ctr"/>
            <a:r>
              <a:rPr lang="en-US" sz="2900">
                <a:latin typeface="Arial Narrow" pitchFamily="34" charset="0"/>
              </a:rPr>
              <a:t>122.55</a:t>
            </a:r>
          </a:p>
          <a:p>
            <a:pPr marL="342900" indent="-342900" algn="ctr"/>
            <a:r>
              <a:rPr lang="en-US" sz="2900">
                <a:latin typeface="Arial Narrow" pitchFamily="34" charset="0"/>
              </a:rPr>
              <a:t>g KClO</a:t>
            </a:r>
            <a:r>
              <a:rPr lang="en-US" sz="2900" baseline="-25000">
                <a:latin typeface="Arial Narrow" pitchFamily="34" charset="0"/>
              </a:rPr>
              <a:t>3</a:t>
            </a:r>
            <a:endParaRPr lang="en-US" sz="2900">
              <a:latin typeface="Arial Narrow" pitchFamily="34" charset="0"/>
            </a:endParaRPr>
          </a:p>
          <a:p>
            <a:pPr marL="342900" indent="-342900" algn="ctr">
              <a:spcBef>
                <a:spcPct val="50000"/>
              </a:spcBef>
            </a:pPr>
            <a:r>
              <a:rPr lang="en-US" sz="2900">
                <a:latin typeface="Arial Narrow" pitchFamily="34" charset="0"/>
              </a:rPr>
              <a:t>1 mol</a:t>
            </a:r>
          </a:p>
          <a:p>
            <a:pPr marL="342900" indent="-342900" algn="ctr"/>
            <a:r>
              <a:rPr lang="en-US" sz="2900">
                <a:latin typeface="Arial Narrow" pitchFamily="34" charset="0"/>
              </a:rPr>
              <a:t>KClO</a:t>
            </a:r>
            <a:r>
              <a:rPr lang="en-US" sz="2900" baseline="-25000">
                <a:latin typeface="Arial Narrow" pitchFamily="34" charset="0"/>
              </a:rPr>
              <a:t>3</a:t>
            </a:r>
            <a:endParaRPr lang="en-US" sz="2900">
              <a:latin typeface="Arial Narrow" pitchFamily="34" charset="0"/>
            </a:endParaRPr>
          </a:p>
        </p:txBody>
      </p:sp>
      <p:sp>
        <p:nvSpPr>
          <p:cNvPr id="600076" name="Rectangle 12"/>
          <p:cNvSpPr>
            <a:spLocks noChangeArrowheads="1"/>
          </p:cNvSpPr>
          <p:nvPr/>
        </p:nvSpPr>
        <p:spPr bwMode="auto">
          <a:xfrm>
            <a:off x="1962150" y="2022475"/>
            <a:ext cx="1831975" cy="717550"/>
          </a:xfrm>
          <a:prstGeom prst="rect">
            <a:avLst/>
          </a:prstGeom>
          <a:noFill/>
          <a:ln w="9525">
            <a:noFill/>
            <a:miter lim="800000"/>
            <a:headEnd/>
            <a:tailEnd/>
          </a:ln>
        </p:spPr>
        <p:txBody>
          <a:bodyPr/>
          <a:lstStyle/>
          <a:p>
            <a:pPr marL="342900" indent="-342900" algn="ctr"/>
            <a:r>
              <a:rPr lang="en-US" sz="3100">
                <a:solidFill>
                  <a:srgbClr val="3366FF"/>
                </a:solidFill>
                <a:latin typeface="Arial Narrow" pitchFamily="34" charset="0"/>
              </a:rPr>
              <a:t>? g</a:t>
            </a:r>
          </a:p>
        </p:txBody>
      </p:sp>
      <p:sp>
        <p:nvSpPr>
          <p:cNvPr id="600077" name="Rectangle 13"/>
          <p:cNvSpPr>
            <a:spLocks noChangeArrowheads="1"/>
          </p:cNvSpPr>
          <p:nvPr/>
        </p:nvSpPr>
        <p:spPr bwMode="auto">
          <a:xfrm>
            <a:off x="5483225" y="2022475"/>
            <a:ext cx="2317750" cy="717550"/>
          </a:xfrm>
          <a:prstGeom prst="rect">
            <a:avLst/>
          </a:prstGeom>
          <a:noFill/>
          <a:ln w="9525">
            <a:noFill/>
            <a:miter lim="800000"/>
            <a:headEnd/>
            <a:tailEnd/>
          </a:ln>
        </p:spPr>
        <p:txBody>
          <a:bodyPr/>
          <a:lstStyle/>
          <a:p>
            <a:pPr marL="342900" indent="-342900" algn="ctr"/>
            <a:r>
              <a:rPr lang="en-US" sz="3100">
                <a:solidFill>
                  <a:srgbClr val="3366FF"/>
                </a:solidFill>
                <a:latin typeface="Arial Narrow" pitchFamily="34" charset="0"/>
              </a:rPr>
              <a:t>9.00 L</a:t>
            </a:r>
          </a:p>
        </p:txBody>
      </p:sp>
      <p:grpSp>
        <p:nvGrpSpPr>
          <p:cNvPr id="2" name="Group 14"/>
          <p:cNvGrpSpPr>
            <a:grpSpLocks/>
          </p:cNvGrpSpPr>
          <p:nvPr/>
        </p:nvGrpSpPr>
        <p:grpSpPr bwMode="auto">
          <a:xfrm>
            <a:off x="3130550" y="2927350"/>
            <a:ext cx="2297113" cy="2362200"/>
            <a:chOff x="1972" y="2648"/>
            <a:chExt cx="1447" cy="1488"/>
          </a:xfrm>
        </p:grpSpPr>
        <p:sp>
          <p:nvSpPr>
            <p:cNvPr id="80958" name="Line 15"/>
            <p:cNvSpPr>
              <a:spLocks noChangeShapeType="1"/>
            </p:cNvSpPr>
            <p:nvPr/>
          </p:nvSpPr>
          <p:spPr bwMode="auto">
            <a:xfrm flipH="1">
              <a:off x="1972" y="2648"/>
              <a:ext cx="552" cy="584"/>
            </a:xfrm>
            <a:prstGeom prst="line">
              <a:avLst/>
            </a:prstGeom>
            <a:noFill/>
            <a:ln w="38100">
              <a:solidFill>
                <a:srgbClr val="FF0000"/>
              </a:solidFill>
              <a:round/>
              <a:headEnd/>
              <a:tailEnd/>
            </a:ln>
          </p:spPr>
          <p:txBody>
            <a:bodyPr wrap="none" anchor="ctr"/>
            <a:lstStyle/>
            <a:p>
              <a:endParaRPr lang="en-US"/>
            </a:p>
          </p:txBody>
        </p:sp>
        <p:sp>
          <p:nvSpPr>
            <p:cNvPr id="80959" name="Line 16"/>
            <p:cNvSpPr>
              <a:spLocks noChangeShapeType="1"/>
            </p:cNvSpPr>
            <p:nvPr/>
          </p:nvSpPr>
          <p:spPr bwMode="auto">
            <a:xfrm flipH="1">
              <a:off x="2867" y="3552"/>
              <a:ext cx="552" cy="584"/>
            </a:xfrm>
            <a:prstGeom prst="line">
              <a:avLst/>
            </a:prstGeom>
            <a:noFill/>
            <a:ln w="38100">
              <a:solidFill>
                <a:srgbClr val="FF0000"/>
              </a:solidFill>
              <a:round/>
              <a:headEnd/>
              <a:tailEnd/>
            </a:ln>
          </p:spPr>
          <p:txBody>
            <a:bodyPr wrap="none" anchor="ctr"/>
            <a:lstStyle/>
            <a:p>
              <a:endParaRPr lang="en-US"/>
            </a:p>
          </p:txBody>
        </p:sp>
      </p:grpSp>
      <p:grpSp>
        <p:nvGrpSpPr>
          <p:cNvPr id="3" name="Group 17"/>
          <p:cNvGrpSpPr>
            <a:grpSpLocks/>
          </p:cNvGrpSpPr>
          <p:nvPr/>
        </p:nvGrpSpPr>
        <p:grpSpPr bwMode="auto">
          <a:xfrm>
            <a:off x="4467225" y="2970213"/>
            <a:ext cx="2366963" cy="2343150"/>
            <a:chOff x="2814" y="2675"/>
            <a:chExt cx="1491" cy="1476"/>
          </a:xfrm>
        </p:grpSpPr>
        <p:sp>
          <p:nvSpPr>
            <p:cNvPr id="80956" name="Line 18"/>
            <p:cNvSpPr>
              <a:spLocks noChangeShapeType="1"/>
            </p:cNvSpPr>
            <p:nvPr/>
          </p:nvSpPr>
          <p:spPr bwMode="auto">
            <a:xfrm flipH="1">
              <a:off x="2814" y="2675"/>
              <a:ext cx="552" cy="584"/>
            </a:xfrm>
            <a:prstGeom prst="line">
              <a:avLst/>
            </a:prstGeom>
            <a:noFill/>
            <a:ln w="38100">
              <a:solidFill>
                <a:srgbClr val="FF0000"/>
              </a:solidFill>
              <a:round/>
              <a:headEnd/>
              <a:tailEnd/>
            </a:ln>
          </p:spPr>
          <p:txBody>
            <a:bodyPr wrap="none" anchor="ctr"/>
            <a:lstStyle/>
            <a:p>
              <a:endParaRPr lang="en-US"/>
            </a:p>
          </p:txBody>
        </p:sp>
        <p:sp>
          <p:nvSpPr>
            <p:cNvPr id="80957" name="Line 19"/>
            <p:cNvSpPr>
              <a:spLocks noChangeShapeType="1"/>
            </p:cNvSpPr>
            <p:nvPr/>
          </p:nvSpPr>
          <p:spPr bwMode="auto">
            <a:xfrm flipH="1">
              <a:off x="3753" y="3567"/>
              <a:ext cx="552" cy="584"/>
            </a:xfrm>
            <a:prstGeom prst="line">
              <a:avLst/>
            </a:prstGeom>
            <a:noFill/>
            <a:ln w="38100">
              <a:solidFill>
                <a:srgbClr val="FF0000"/>
              </a:solidFill>
              <a:round/>
              <a:headEnd/>
              <a:tailEnd/>
            </a:ln>
          </p:spPr>
          <p:txBody>
            <a:bodyPr wrap="none" anchor="ctr"/>
            <a:lstStyle/>
            <a:p>
              <a:endParaRPr lang="en-US"/>
            </a:p>
          </p:txBody>
        </p:sp>
      </p:grpSp>
      <p:grpSp>
        <p:nvGrpSpPr>
          <p:cNvPr id="4" name="Group 20"/>
          <p:cNvGrpSpPr>
            <a:grpSpLocks/>
          </p:cNvGrpSpPr>
          <p:nvPr/>
        </p:nvGrpSpPr>
        <p:grpSpPr bwMode="auto">
          <a:xfrm>
            <a:off x="1506538" y="2927350"/>
            <a:ext cx="2536825" cy="2355850"/>
            <a:chOff x="949" y="2648"/>
            <a:chExt cx="1598" cy="1484"/>
          </a:xfrm>
        </p:grpSpPr>
        <p:sp>
          <p:nvSpPr>
            <p:cNvPr id="80954" name="Line 21"/>
            <p:cNvSpPr>
              <a:spLocks noChangeShapeType="1"/>
            </p:cNvSpPr>
            <p:nvPr/>
          </p:nvSpPr>
          <p:spPr bwMode="auto">
            <a:xfrm flipH="1">
              <a:off x="949" y="2648"/>
              <a:ext cx="552" cy="584"/>
            </a:xfrm>
            <a:prstGeom prst="line">
              <a:avLst/>
            </a:prstGeom>
            <a:noFill/>
            <a:ln w="38100">
              <a:solidFill>
                <a:srgbClr val="FF0000"/>
              </a:solidFill>
              <a:round/>
              <a:headEnd/>
              <a:tailEnd/>
            </a:ln>
          </p:spPr>
          <p:txBody>
            <a:bodyPr wrap="none" anchor="ctr"/>
            <a:lstStyle/>
            <a:p>
              <a:endParaRPr lang="en-US"/>
            </a:p>
          </p:txBody>
        </p:sp>
        <p:sp>
          <p:nvSpPr>
            <p:cNvPr id="80955" name="Line 22"/>
            <p:cNvSpPr>
              <a:spLocks noChangeShapeType="1"/>
            </p:cNvSpPr>
            <p:nvPr/>
          </p:nvSpPr>
          <p:spPr bwMode="auto">
            <a:xfrm flipH="1">
              <a:off x="1995" y="3548"/>
              <a:ext cx="552" cy="584"/>
            </a:xfrm>
            <a:prstGeom prst="line">
              <a:avLst/>
            </a:prstGeom>
            <a:noFill/>
            <a:ln w="38100">
              <a:solidFill>
                <a:srgbClr val="FF0000"/>
              </a:solidFill>
              <a:round/>
              <a:headEnd/>
              <a:tailEnd/>
            </a:ln>
          </p:spPr>
          <p:txBody>
            <a:bodyPr wrap="none" anchor="ctr"/>
            <a:lstStyle/>
            <a:p>
              <a:endParaRPr lang="en-US"/>
            </a:p>
          </p:txBody>
        </p:sp>
      </p:grpSp>
      <p:sp>
        <p:nvSpPr>
          <p:cNvPr id="600088" name="Rectangle 24"/>
          <p:cNvSpPr>
            <a:spLocks noChangeArrowheads="1"/>
          </p:cNvSpPr>
          <p:nvPr/>
        </p:nvSpPr>
        <p:spPr bwMode="auto">
          <a:xfrm>
            <a:off x="825500" y="1465263"/>
            <a:ext cx="7467600" cy="823912"/>
          </a:xfrm>
          <a:prstGeom prst="rect">
            <a:avLst/>
          </a:prstGeom>
          <a:noFill/>
          <a:ln w="9525">
            <a:noFill/>
            <a:miter lim="800000"/>
            <a:headEnd/>
            <a:tailEnd/>
          </a:ln>
        </p:spPr>
        <p:txBody>
          <a:bodyPr/>
          <a:lstStyle/>
          <a:p>
            <a:pPr marL="342900" indent="-342900" algn="ctr">
              <a:lnSpc>
                <a:spcPct val="110000"/>
              </a:lnSpc>
            </a:pPr>
            <a:r>
              <a:rPr lang="en-US" sz="3200"/>
              <a:t>2KClO</a:t>
            </a:r>
            <a:r>
              <a:rPr lang="en-US" sz="3200" baseline="-25000"/>
              <a:t>3  </a:t>
            </a:r>
            <a:r>
              <a:rPr lang="en-US" sz="3200"/>
              <a:t> </a:t>
            </a:r>
            <a:r>
              <a:rPr lang="en-US" sz="3200">
                <a:sym typeface="Symbol" pitchFamily="18" charset="2"/>
              </a:rPr>
              <a:t>   2KCl   +   3O</a:t>
            </a:r>
            <a:r>
              <a:rPr lang="en-US" sz="3200" baseline="-25000">
                <a:sym typeface="Symbol" pitchFamily="18" charset="2"/>
              </a:rPr>
              <a:t>2</a:t>
            </a:r>
            <a:r>
              <a:rPr lang="en-US" sz="3200"/>
              <a:t> </a:t>
            </a:r>
          </a:p>
        </p:txBody>
      </p:sp>
      <p:sp>
        <p:nvSpPr>
          <p:cNvPr id="80913" name="Rectangle 25"/>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grpSp>
        <p:nvGrpSpPr>
          <p:cNvPr id="5" name="Group 27"/>
          <p:cNvGrpSpPr>
            <a:grpSpLocks/>
          </p:cNvGrpSpPr>
          <p:nvPr/>
        </p:nvGrpSpPr>
        <p:grpSpPr bwMode="auto">
          <a:xfrm>
            <a:off x="282575" y="5599113"/>
            <a:ext cx="1219200" cy="481012"/>
            <a:chOff x="186" y="1092"/>
            <a:chExt cx="768" cy="303"/>
          </a:xfrm>
        </p:grpSpPr>
        <p:sp>
          <p:nvSpPr>
            <p:cNvPr id="80949" name="Line 28"/>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0950" name="Line 29"/>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0951" name="Line 30"/>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0952" name="Line 31"/>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0953" name="Line 32"/>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600097" name="Oval 33"/>
          <p:cNvSpPr>
            <a:spLocks noChangeArrowheads="1"/>
          </p:cNvSpPr>
          <p:nvPr/>
        </p:nvSpPr>
        <p:spPr bwMode="auto">
          <a:xfrm>
            <a:off x="230188" y="5795963"/>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600098" name="Text Box 34"/>
          <p:cNvSpPr txBox="1">
            <a:spLocks noChangeArrowheads="1"/>
          </p:cNvSpPr>
          <p:nvPr/>
        </p:nvSpPr>
        <p:spPr bwMode="auto">
          <a:xfrm>
            <a:off x="338138" y="6103938"/>
            <a:ext cx="385762" cy="304800"/>
          </a:xfrm>
          <a:prstGeom prst="rect">
            <a:avLst/>
          </a:prstGeom>
          <a:noFill/>
          <a:ln w="9525">
            <a:noFill/>
            <a:miter lim="800000"/>
            <a:headEnd/>
            <a:tailEnd/>
          </a:ln>
        </p:spPr>
        <p:txBody>
          <a:bodyPr wrap="none">
            <a:spAutoFit/>
          </a:bodyPr>
          <a:lstStyle/>
          <a:p>
            <a:r>
              <a:rPr lang="en-US"/>
              <a:t>O</a:t>
            </a:r>
            <a:r>
              <a:rPr lang="en-US" baseline="-25000"/>
              <a:t>2</a:t>
            </a:r>
          </a:p>
        </p:txBody>
      </p:sp>
      <p:sp>
        <p:nvSpPr>
          <p:cNvPr id="600099" name="Text Box 35"/>
          <p:cNvSpPr txBox="1">
            <a:spLocks noChangeArrowheads="1"/>
          </p:cNvSpPr>
          <p:nvPr/>
        </p:nvSpPr>
        <p:spPr bwMode="auto">
          <a:xfrm>
            <a:off x="960438" y="6103938"/>
            <a:ext cx="673100" cy="304800"/>
          </a:xfrm>
          <a:prstGeom prst="rect">
            <a:avLst/>
          </a:prstGeom>
          <a:noFill/>
          <a:ln w="9525">
            <a:noFill/>
            <a:miter lim="800000"/>
            <a:headEnd/>
            <a:tailEnd/>
          </a:ln>
        </p:spPr>
        <p:txBody>
          <a:bodyPr wrap="none">
            <a:spAutoFit/>
          </a:bodyPr>
          <a:lstStyle/>
          <a:p>
            <a:r>
              <a:rPr lang="en-US"/>
              <a:t>KClO</a:t>
            </a:r>
            <a:r>
              <a:rPr lang="en-US" baseline="-25000"/>
              <a:t>3</a:t>
            </a:r>
          </a:p>
        </p:txBody>
      </p:sp>
      <p:sp>
        <p:nvSpPr>
          <p:cNvPr id="600100" name="Line 36"/>
          <p:cNvSpPr>
            <a:spLocks noChangeShapeType="1"/>
          </p:cNvSpPr>
          <p:nvPr/>
        </p:nvSpPr>
        <p:spPr bwMode="auto">
          <a:xfrm>
            <a:off x="615950" y="5835650"/>
            <a:ext cx="534988" cy="0"/>
          </a:xfrm>
          <a:prstGeom prst="line">
            <a:avLst/>
          </a:prstGeom>
          <a:noFill/>
          <a:ln w="31750">
            <a:solidFill>
              <a:srgbClr val="800000"/>
            </a:solidFill>
            <a:round/>
            <a:headEnd/>
            <a:tailEnd/>
          </a:ln>
        </p:spPr>
        <p:txBody>
          <a:bodyPr/>
          <a:lstStyle/>
          <a:p>
            <a:endParaRPr lang="en-US"/>
          </a:p>
        </p:txBody>
      </p:sp>
      <p:sp>
        <p:nvSpPr>
          <p:cNvPr id="600101" name="Line 37"/>
          <p:cNvSpPr>
            <a:spLocks noChangeShapeType="1"/>
          </p:cNvSpPr>
          <p:nvPr/>
        </p:nvSpPr>
        <p:spPr bwMode="auto">
          <a:xfrm flipV="1">
            <a:off x="1141413" y="5599113"/>
            <a:ext cx="260350" cy="233362"/>
          </a:xfrm>
          <a:prstGeom prst="line">
            <a:avLst/>
          </a:prstGeom>
          <a:noFill/>
          <a:ln w="31750">
            <a:solidFill>
              <a:srgbClr val="800000"/>
            </a:solidFill>
            <a:round/>
            <a:headEnd/>
            <a:tailEnd/>
          </a:ln>
        </p:spPr>
        <p:txBody>
          <a:bodyPr/>
          <a:lstStyle/>
          <a:p>
            <a:endParaRPr lang="en-US"/>
          </a:p>
        </p:txBody>
      </p:sp>
      <p:grpSp>
        <p:nvGrpSpPr>
          <p:cNvPr id="6" name="Group 38"/>
          <p:cNvGrpSpPr>
            <a:grpSpLocks/>
          </p:cNvGrpSpPr>
          <p:nvPr/>
        </p:nvGrpSpPr>
        <p:grpSpPr bwMode="auto">
          <a:xfrm>
            <a:off x="1370013" y="5543550"/>
            <a:ext cx="88900" cy="88900"/>
            <a:chOff x="925" y="1217"/>
            <a:chExt cx="56" cy="56"/>
          </a:xfrm>
        </p:grpSpPr>
        <p:sp>
          <p:nvSpPr>
            <p:cNvPr id="80946" name="Oval 39"/>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0947" name="Line 40"/>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0948" name="Line 41"/>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600106" name="Text Box 42"/>
          <p:cNvSpPr txBox="1">
            <a:spLocks noChangeArrowheads="1"/>
          </p:cNvSpPr>
          <p:nvPr/>
        </p:nvSpPr>
        <p:spPr bwMode="auto">
          <a:xfrm>
            <a:off x="1527175" y="5695950"/>
            <a:ext cx="2166938" cy="336550"/>
          </a:xfrm>
          <a:prstGeom prst="rect">
            <a:avLst/>
          </a:prstGeom>
          <a:noFill/>
          <a:ln w="9525">
            <a:noFill/>
            <a:miter lim="800000"/>
            <a:headEnd/>
            <a:tailEnd/>
          </a:ln>
        </p:spPr>
        <p:txBody>
          <a:bodyPr wrap="none">
            <a:spAutoFit/>
          </a:bodyPr>
          <a:lstStyle/>
          <a:p>
            <a:r>
              <a:rPr lang="en-US" sz="1600"/>
              <a:t>x g KClO</a:t>
            </a:r>
            <a:r>
              <a:rPr lang="en-US" sz="1600" baseline="-25000"/>
              <a:t>3</a:t>
            </a:r>
            <a:r>
              <a:rPr lang="en-US" sz="1600"/>
              <a:t> = 9.00 L O</a:t>
            </a:r>
            <a:r>
              <a:rPr lang="en-US" sz="1600" baseline="-25000"/>
              <a:t>2</a:t>
            </a:r>
          </a:p>
        </p:txBody>
      </p:sp>
      <p:sp>
        <p:nvSpPr>
          <p:cNvPr id="600107" name="Text Box 43"/>
          <p:cNvSpPr txBox="1">
            <a:spLocks noChangeArrowheads="1"/>
          </p:cNvSpPr>
          <p:nvPr/>
        </p:nvSpPr>
        <p:spPr bwMode="auto">
          <a:xfrm>
            <a:off x="3659188" y="5834063"/>
            <a:ext cx="1042987" cy="336550"/>
          </a:xfrm>
          <a:prstGeom prst="rect">
            <a:avLst/>
          </a:prstGeom>
          <a:noFill/>
          <a:ln w="9525">
            <a:noFill/>
            <a:miter lim="800000"/>
            <a:headEnd/>
            <a:tailEnd/>
          </a:ln>
        </p:spPr>
        <p:txBody>
          <a:bodyPr wrap="none">
            <a:spAutoFit/>
          </a:bodyPr>
          <a:lstStyle/>
          <a:p>
            <a:r>
              <a:rPr lang="en-US" sz="1600"/>
              <a:t>22.4 L O</a:t>
            </a:r>
            <a:r>
              <a:rPr lang="en-US" sz="1600" baseline="-25000"/>
              <a:t>2</a:t>
            </a:r>
          </a:p>
        </p:txBody>
      </p:sp>
      <p:sp>
        <p:nvSpPr>
          <p:cNvPr id="600108" name="Text Box 44"/>
          <p:cNvSpPr txBox="1">
            <a:spLocks noChangeArrowheads="1"/>
          </p:cNvSpPr>
          <p:nvPr/>
        </p:nvSpPr>
        <p:spPr bwMode="auto">
          <a:xfrm>
            <a:off x="7548563" y="5707063"/>
            <a:ext cx="1544637" cy="336550"/>
          </a:xfrm>
          <a:prstGeom prst="rect">
            <a:avLst/>
          </a:prstGeom>
          <a:noFill/>
          <a:ln w="9525">
            <a:noFill/>
            <a:miter lim="800000"/>
            <a:headEnd/>
            <a:tailEnd/>
          </a:ln>
        </p:spPr>
        <p:txBody>
          <a:bodyPr wrap="none">
            <a:spAutoFit/>
          </a:bodyPr>
          <a:lstStyle/>
          <a:p>
            <a:r>
              <a:rPr lang="en-US" sz="1600"/>
              <a:t>= 32.8 g KClO</a:t>
            </a:r>
            <a:r>
              <a:rPr lang="en-US" sz="1600" baseline="-25000"/>
              <a:t>3</a:t>
            </a:r>
          </a:p>
        </p:txBody>
      </p:sp>
      <p:sp>
        <p:nvSpPr>
          <p:cNvPr id="600109" name="Rectangle 45"/>
          <p:cNvSpPr>
            <a:spLocks noChangeArrowheads="1"/>
          </p:cNvSpPr>
          <p:nvPr/>
        </p:nvSpPr>
        <p:spPr bwMode="auto">
          <a:xfrm>
            <a:off x="3692525" y="5568950"/>
            <a:ext cx="974725" cy="336550"/>
          </a:xfrm>
          <a:prstGeom prst="rect">
            <a:avLst/>
          </a:prstGeom>
          <a:noFill/>
          <a:ln w="9525">
            <a:noFill/>
            <a:miter lim="800000"/>
            <a:headEnd/>
            <a:tailEnd/>
          </a:ln>
        </p:spPr>
        <p:txBody>
          <a:bodyPr wrap="none">
            <a:spAutoFit/>
          </a:bodyPr>
          <a:lstStyle/>
          <a:p>
            <a:r>
              <a:rPr lang="en-US" sz="1600"/>
              <a:t>1 mol O</a:t>
            </a:r>
            <a:r>
              <a:rPr lang="en-US" sz="1600" baseline="-25000"/>
              <a:t>2</a:t>
            </a:r>
          </a:p>
        </p:txBody>
      </p:sp>
      <p:sp>
        <p:nvSpPr>
          <p:cNvPr id="600110" name="Rectangle 46"/>
          <p:cNvSpPr>
            <a:spLocks noChangeArrowheads="1"/>
          </p:cNvSpPr>
          <p:nvPr/>
        </p:nvSpPr>
        <p:spPr bwMode="auto">
          <a:xfrm>
            <a:off x="4738688" y="5562600"/>
            <a:ext cx="1300162" cy="336550"/>
          </a:xfrm>
          <a:prstGeom prst="rect">
            <a:avLst/>
          </a:prstGeom>
          <a:noFill/>
          <a:ln w="9525">
            <a:noFill/>
            <a:miter lim="800000"/>
            <a:headEnd/>
            <a:tailEnd/>
          </a:ln>
        </p:spPr>
        <p:txBody>
          <a:bodyPr wrap="none">
            <a:spAutoFit/>
          </a:bodyPr>
          <a:lstStyle/>
          <a:p>
            <a:r>
              <a:rPr lang="en-US" sz="1600"/>
              <a:t>2 mol KClO</a:t>
            </a:r>
            <a:r>
              <a:rPr lang="en-US" sz="1600" baseline="-25000"/>
              <a:t>3</a:t>
            </a:r>
          </a:p>
        </p:txBody>
      </p:sp>
      <p:grpSp>
        <p:nvGrpSpPr>
          <p:cNvPr id="7" name="Group 47"/>
          <p:cNvGrpSpPr>
            <a:grpSpLocks/>
          </p:cNvGrpSpPr>
          <p:nvPr/>
        </p:nvGrpSpPr>
        <p:grpSpPr bwMode="auto">
          <a:xfrm>
            <a:off x="3694113" y="5607050"/>
            <a:ext cx="1027112" cy="542925"/>
            <a:chOff x="2353" y="2935"/>
            <a:chExt cx="1505" cy="342"/>
          </a:xfrm>
        </p:grpSpPr>
        <p:sp>
          <p:nvSpPr>
            <p:cNvPr id="80944" name="AutoShape 48"/>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0945" name="Line 49"/>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600114" name="Rectangle 50"/>
          <p:cNvSpPr>
            <a:spLocks noChangeArrowheads="1"/>
          </p:cNvSpPr>
          <p:nvPr/>
        </p:nvSpPr>
        <p:spPr bwMode="auto">
          <a:xfrm>
            <a:off x="4899025" y="5832475"/>
            <a:ext cx="974725" cy="336550"/>
          </a:xfrm>
          <a:prstGeom prst="rect">
            <a:avLst/>
          </a:prstGeom>
          <a:noFill/>
          <a:ln w="9525">
            <a:noFill/>
            <a:miter lim="800000"/>
            <a:headEnd/>
            <a:tailEnd/>
          </a:ln>
        </p:spPr>
        <p:txBody>
          <a:bodyPr wrap="none">
            <a:spAutoFit/>
          </a:bodyPr>
          <a:lstStyle/>
          <a:p>
            <a:r>
              <a:rPr lang="en-US" sz="1600"/>
              <a:t>3 mol O</a:t>
            </a:r>
            <a:r>
              <a:rPr lang="en-US" sz="1600" baseline="-25000"/>
              <a:t>2</a:t>
            </a:r>
          </a:p>
        </p:txBody>
      </p:sp>
      <p:sp>
        <p:nvSpPr>
          <p:cNvPr id="600115" name="Line 51"/>
          <p:cNvSpPr>
            <a:spLocks noChangeShapeType="1"/>
          </p:cNvSpPr>
          <p:nvPr/>
        </p:nvSpPr>
        <p:spPr bwMode="auto">
          <a:xfrm flipV="1">
            <a:off x="3159125" y="5867400"/>
            <a:ext cx="436563" cy="60325"/>
          </a:xfrm>
          <a:prstGeom prst="line">
            <a:avLst/>
          </a:prstGeom>
          <a:noFill/>
          <a:ln w="9525">
            <a:solidFill>
              <a:srgbClr val="FF0000"/>
            </a:solidFill>
            <a:round/>
            <a:headEnd/>
            <a:tailEnd/>
          </a:ln>
        </p:spPr>
        <p:txBody>
          <a:bodyPr/>
          <a:lstStyle/>
          <a:p>
            <a:endParaRPr lang="en-US"/>
          </a:p>
        </p:txBody>
      </p:sp>
      <p:sp>
        <p:nvSpPr>
          <p:cNvPr id="600116" name="Line 52"/>
          <p:cNvSpPr>
            <a:spLocks noChangeShapeType="1"/>
          </p:cNvSpPr>
          <p:nvPr/>
        </p:nvSpPr>
        <p:spPr bwMode="auto">
          <a:xfrm flipV="1">
            <a:off x="4191000" y="5969000"/>
            <a:ext cx="414338" cy="96838"/>
          </a:xfrm>
          <a:prstGeom prst="line">
            <a:avLst/>
          </a:prstGeom>
          <a:noFill/>
          <a:ln w="9525">
            <a:solidFill>
              <a:srgbClr val="FF0000"/>
            </a:solidFill>
            <a:round/>
            <a:headEnd/>
            <a:tailEnd/>
          </a:ln>
        </p:spPr>
        <p:txBody>
          <a:bodyPr/>
          <a:lstStyle/>
          <a:p>
            <a:endParaRPr lang="en-US"/>
          </a:p>
        </p:txBody>
      </p:sp>
      <p:grpSp>
        <p:nvGrpSpPr>
          <p:cNvPr id="8" name="Group 53"/>
          <p:cNvGrpSpPr>
            <a:grpSpLocks/>
          </p:cNvGrpSpPr>
          <p:nvPr/>
        </p:nvGrpSpPr>
        <p:grpSpPr bwMode="auto">
          <a:xfrm>
            <a:off x="4751388" y="5600700"/>
            <a:ext cx="1254125" cy="542925"/>
            <a:chOff x="3885" y="2931"/>
            <a:chExt cx="542" cy="342"/>
          </a:xfrm>
        </p:grpSpPr>
        <p:sp>
          <p:nvSpPr>
            <p:cNvPr id="80942" name="AutoShape 54"/>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0943" name="Line 55"/>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600120" name="Line 56"/>
          <p:cNvSpPr>
            <a:spLocks noChangeShapeType="1"/>
          </p:cNvSpPr>
          <p:nvPr/>
        </p:nvSpPr>
        <p:spPr bwMode="auto">
          <a:xfrm flipV="1">
            <a:off x="3954463" y="5705475"/>
            <a:ext cx="620712" cy="93663"/>
          </a:xfrm>
          <a:prstGeom prst="line">
            <a:avLst/>
          </a:prstGeom>
          <a:noFill/>
          <a:ln w="9525">
            <a:solidFill>
              <a:srgbClr val="FF0000"/>
            </a:solidFill>
            <a:round/>
            <a:headEnd/>
            <a:tailEnd/>
          </a:ln>
        </p:spPr>
        <p:txBody>
          <a:bodyPr/>
          <a:lstStyle/>
          <a:p>
            <a:endParaRPr lang="en-US"/>
          </a:p>
        </p:txBody>
      </p:sp>
      <p:sp>
        <p:nvSpPr>
          <p:cNvPr id="600121" name="Line 57"/>
          <p:cNvSpPr>
            <a:spLocks noChangeShapeType="1"/>
          </p:cNvSpPr>
          <p:nvPr/>
        </p:nvSpPr>
        <p:spPr bwMode="auto">
          <a:xfrm flipV="1">
            <a:off x="5146675" y="5973763"/>
            <a:ext cx="669925" cy="95250"/>
          </a:xfrm>
          <a:prstGeom prst="line">
            <a:avLst/>
          </a:prstGeom>
          <a:noFill/>
          <a:ln w="9525">
            <a:solidFill>
              <a:srgbClr val="FF0000"/>
            </a:solidFill>
            <a:round/>
            <a:headEnd/>
            <a:tailEnd/>
          </a:ln>
        </p:spPr>
        <p:txBody>
          <a:bodyPr/>
          <a:lstStyle/>
          <a:p>
            <a:endParaRPr lang="en-US"/>
          </a:p>
        </p:txBody>
      </p:sp>
      <p:sp>
        <p:nvSpPr>
          <p:cNvPr id="600122" name="Freeform 58"/>
          <p:cNvSpPr>
            <a:spLocks/>
          </p:cNvSpPr>
          <p:nvPr/>
        </p:nvSpPr>
        <p:spPr bwMode="auto">
          <a:xfrm>
            <a:off x="319088" y="5834063"/>
            <a:ext cx="298450" cy="1587"/>
          </a:xfrm>
          <a:custGeom>
            <a:avLst/>
            <a:gdLst>
              <a:gd name="T0" fmla="*/ 0 w 188"/>
              <a:gd name="T1" fmla="*/ 2147483647 h 1"/>
              <a:gd name="T2" fmla="*/ 2147483647 w 188"/>
              <a:gd name="T3" fmla="*/ 0 h 1"/>
              <a:gd name="T4" fmla="*/ 0 60000 65536"/>
              <a:gd name="T5" fmla="*/ 0 60000 65536"/>
              <a:gd name="T6" fmla="*/ 0 w 188"/>
              <a:gd name="T7" fmla="*/ 0 h 1"/>
              <a:gd name="T8" fmla="*/ 188 w 188"/>
              <a:gd name="T9" fmla="*/ 1 h 1"/>
            </a:gdLst>
            <a:ahLst/>
            <a:cxnLst>
              <a:cxn ang="T4">
                <a:pos x="T0" y="T1"/>
              </a:cxn>
              <a:cxn ang="T5">
                <a:pos x="T2" y="T3"/>
              </a:cxn>
            </a:cxnLst>
            <a:rect l="T6" t="T7" r="T8" b="T9"/>
            <a:pathLst>
              <a:path w="188" h="1">
                <a:moveTo>
                  <a:pt x="0" y="1"/>
                </a:moveTo>
                <a:lnTo>
                  <a:pt x="188" y="0"/>
                </a:lnTo>
              </a:path>
            </a:pathLst>
          </a:custGeom>
          <a:noFill/>
          <a:ln w="31750">
            <a:solidFill>
              <a:srgbClr val="800000"/>
            </a:solidFill>
            <a:round/>
            <a:headEnd/>
            <a:tailEnd/>
          </a:ln>
        </p:spPr>
        <p:txBody>
          <a:bodyPr/>
          <a:lstStyle/>
          <a:p>
            <a:endParaRPr lang="en-US"/>
          </a:p>
        </p:txBody>
      </p:sp>
      <p:sp>
        <p:nvSpPr>
          <p:cNvPr id="600123" name="Rectangle 59"/>
          <p:cNvSpPr>
            <a:spLocks noChangeArrowheads="1"/>
          </p:cNvSpPr>
          <p:nvPr/>
        </p:nvSpPr>
        <p:spPr bwMode="auto">
          <a:xfrm>
            <a:off x="5995988" y="5562600"/>
            <a:ext cx="1593850" cy="336550"/>
          </a:xfrm>
          <a:prstGeom prst="rect">
            <a:avLst/>
          </a:prstGeom>
          <a:noFill/>
          <a:ln w="9525">
            <a:noFill/>
            <a:miter lim="800000"/>
            <a:headEnd/>
            <a:tailEnd/>
          </a:ln>
        </p:spPr>
        <p:txBody>
          <a:bodyPr wrap="none">
            <a:spAutoFit/>
          </a:bodyPr>
          <a:lstStyle/>
          <a:p>
            <a:r>
              <a:rPr lang="en-US" sz="1600"/>
              <a:t>122.55 g KClO</a:t>
            </a:r>
            <a:r>
              <a:rPr lang="en-US" sz="1600" baseline="-25000"/>
              <a:t>3</a:t>
            </a:r>
          </a:p>
        </p:txBody>
      </p:sp>
      <p:sp>
        <p:nvSpPr>
          <p:cNvPr id="600124" name="Rectangle 60"/>
          <p:cNvSpPr>
            <a:spLocks noChangeArrowheads="1"/>
          </p:cNvSpPr>
          <p:nvPr/>
        </p:nvSpPr>
        <p:spPr bwMode="auto">
          <a:xfrm>
            <a:off x="6124575" y="5832475"/>
            <a:ext cx="1300163" cy="336550"/>
          </a:xfrm>
          <a:prstGeom prst="rect">
            <a:avLst/>
          </a:prstGeom>
          <a:noFill/>
          <a:ln w="9525">
            <a:noFill/>
            <a:miter lim="800000"/>
            <a:headEnd/>
            <a:tailEnd/>
          </a:ln>
        </p:spPr>
        <p:txBody>
          <a:bodyPr wrap="none">
            <a:spAutoFit/>
          </a:bodyPr>
          <a:lstStyle/>
          <a:p>
            <a:r>
              <a:rPr lang="en-US" sz="1600"/>
              <a:t>1 mol KClO</a:t>
            </a:r>
            <a:r>
              <a:rPr lang="en-US" sz="1600" baseline="-25000"/>
              <a:t>3</a:t>
            </a:r>
          </a:p>
        </p:txBody>
      </p:sp>
      <p:grpSp>
        <p:nvGrpSpPr>
          <p:cNvPr id="9" name="Group 61"/>
          <p:cNvGrpSpPr>
            <a:grpSpLocks/>
          </p:cNvGrpSpPr>
          <p:nvPr/>
        </p:nvGrpSpPr>
        <p:grpSpPr bwMode="auto">
          <a:xfrm>
            <a:off x="6040438" y="5600700"/>
            <a:ext cx="1541462" cy="542925"/>
            <a:chOff x="3885" y="2931"/>
            <a:chExt cx="542" cy="342"/>
          </a:xfrm>
        </p:grpSpPr>
        <p:sp>
          <p:nvSpPr>
            <p:cNvPr id="80940" name="AutoShape 62"/>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0941" name="Line 63"/>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600128" name="Line 64"/>
          <p:cNvSpPr>
            <a:spLocks noChangeShapeType="1"/>
          </p:cNvSpPr>
          <p:nvPr/>
        </p:nvSpPr>
        <p:spPr bwMode="auto">
          <a:xfrm flipV="1">
            <a:off x="4975225" y="5680075"/>
            <a:ext cx="949325" cy="115888"/>
          </a:xfrm>
          <a:prstGeom prst="line">
            <a:avLst/>
          </a:prstGeom>
          <a:noFill/>
          <a:ln w="9525">
            <a:solidFill>
              <a:srgbClr val="FF0000"/>
            </a:solidFill>
            <a:round/>
            <a:headEnd/>
            <a:tailEnd/>
          </a:ln>
        </p:spPr>
        <p:txBody>
          <a:bodyPr/>
          <a:lstStyle/>
          <a:p>
            <a:endParaRPr lang="en-US"/>
          </a:p>
        </p:txBody>
      </p:sp>
      <p:sp>
        <p:nvSpPr>
          <p:cNvPr id="600129" name="Line 65"/>
          <p:cNvSpPr>
            <a:spLocks noChangeShapeType="1"/>
          </p:cNvSpPr>
          <p:nvPr/>
        </p:nvSpPr>
        <p:spPr bwMode="auto">
          <a:xfrm flipV="1">
            <a:off x="6389688" y="5946775"/>
            <a:ext cx="927100" cy="120650"/>
          </a:xfrm>
          <a:prstGeom prst="line">
            <a:avLst/>
          </a:prstGeom>
          <a:noFill/>
          <a:ln w="9525">
            <a:solidFill>
              <a:srgbClr val="FF0000"/>
            </a:solidFill>
            <a:round/>
            <a:headEnd/>
            <a:tailEnd/>
          </a:ln>
        </p:spPr>
        <p:txBody>
          <a:bodyPr/>
          <a:lstStyle/>
          <a:p>
            <a:endParaRPr lang="en-US"/>
          </a:p>
        </p:txBody>
      </p:sp>
      <p:sp>
        <p:nvSpPr>
          <p:cNvPr id="600130" name="Text Box 66"/>
          <p:cNvSpPr txBox="1">
            <a:spLocks noChangeArrowheads="1"/>
          </p:cNvSpPr>
          <p:nvPr/>
        </p:nvSpPr>
        <p:spPr bwMode="auto">
          <a:xfrm>
            <a:off x="7789863" y="5545138"/>
            <a:ext cx="1009650" cy="519112"/>
          </a:xfrm>
          <a:prstGeom prst="rect">
            <a:avLst/>
          </a:prstGeom>
          <a:noFill/>
          <a:ln w="9525">
            <a:noFill/>
            <a:miter lim="800000"/>
            <a:headEnd/>
            <a:tailEnd/>
          </a:ln>
        </p:spPr>
        <p:txBody>
          <a:bodyPr wrap="none">
            <a:spAutoFit/>
          </a:bodyPr>
          <a:lstStyle/>
          <a:p>
            <a:r>
              <a:rPr lang="en-US" sz="2800" b="1">
                <a:solidFill>
                  <a:srgbClr val="3366FF"/>
                </a:solidFill>
                <a:latin typeface="Arial Narrow" pitchFamily="34" charset="0"/>
              </a:rPr>
              <a:t>32.8 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0088"/>
                                        </p:tgtEl>
                                        <p:attrNameLst>
                                          <p:attrName>style.visibility</p:attrName>
                                        </p:attrNameLst>
                                      </p:cBhvr>
                                      <p:to>
                                        <p:strVal val="visible"/>
                                      </p:to>
                                    </p:set>
                                    <p:animEffect transition="in" filter="dissolve">
                                      <p:cBhvr>
                                        <p:cTn id="7" dur="500"/>
                                        <p:tgtEl>
                                          <p:spTgt spid="6000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0076"/>
                                        </p:tgtEl>
                                        <p:attrNameLst>
                                          <p:attrName>style.visibility</p:attrName>
                                        </p:attrNameLst>
                                      </p:cBhvr>
                                      <p:to>
                                        <p:strVal val="visible"/>
                                      </p:to>
                                    </p:set>
                                    <p:animEffect transition="in" filter="wipe(left)">
                                      <p:cBhvr>
                                        <p:cTn id="12" dur="500"/>
                                        <p:tgtEl>
                                          <p:spTgt spid="6000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0077"/>
                                        </p:tgtEl>
                                        <p:attrNameLst>
                                          <p:attrName>style.visibility</p:attrName>
                                        </p:attrNameLst>
                                      </p:cBhvr>
                                      <p:to>
                                        <p:strVal val="visible"/>
                                      </p:to>
                                    </p:set>
                                    <p:animEffect transition="in" filter="wipe(left)">
                                      <p:cBhvr>
                                        <p:cTn id="17" dur="500"/>
                                        <p:tgtEl>
                                          <p:spTgt spid="60007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600067"/>
                                        </p:tgtEl>
                                        <p:attrNameLst>
                                          <p:attrName>style.visibility</p:attrName>
                                        </p:attrNameLst>
                                      </p:cBhvr>
                                      <p:to>
                                        <p:strVal val="visible"/>
                                      </p:to>
                                    </p:set>
                                    <p:anim calcmode="lin" valueType="num">
                                      <p:cBhvr additive="base">
                                        <p:cTn id="22" dur="500" fill="hold"/>
                                        <p:tgtEl>
                                          <p:spTgt spid="600067"/>
                                        </p:tgtEl>
                                        <p:attrNameLst>
                                          <p:attrName>ppt_x</p:attrName>
                                        </p:attrNameLst>
                                      </p:cBhvr>
                                      <p:tavLst>
                                        <p:tav tm="0">
                                          <p:val>
                                            <p:strVal val="0-#ppt_w/2"/>
                                          </p:val>
                                        </p:tav>
                                        <p:tav tm="100000">
                                          <p:val>
                                            <p:strVal val="#ppt_x"/>
                                          </p:val>
                                        </p:tav>
                                      </p:tavLst>
                                    </p:anim>
                                    <p:anim calcmode="lin" valueType="num">
                                      <p:cBhvr additive="base">
                                        <p:cTn id="23" dur="500" fill="hold"/>
                                        <p:tgtEl>
                                          <p:spTgt spid="600067"/>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00068"/>
                                        </p:tgtEl>
                                        <p:attrNameLst>
                                          <p:attrName>style.visibility</p:attrName>
                                        </p:attrNameLst>
                                      </p:cBhvr>
                                      <p:to>
                                        <p:strVal val="visible"/>
                                      </p:to>
                                    </p:set>
                                    <p:animEffect transition="in" filter="wipe(left)">
                                      <p:cBhvr>
                                        <p:cTn id="27" dur="500"/>
                                        <p:tgtEl>
                                          <p:spTgt spid="600068"/>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600069"/>
                                        </p:tgtEl>
                                        <p:attrNameLst>
                                          <p:attrName>style.visibility</p:attrName>
                                        </p:attrNameLst>
                                      </p:cBhvr>
                                      <p:to>
                                        <p:strVal val="visible"/>
                                      </p:to>
                                    </p:set>
                                    <p:animEffect transition="in" filter="wipe(up)">
                                      <p:cBhvr>
                                        <p:cTn id="31" dur="500"/>
                                        <p:tgtEl>
                                          <p:spTgt spid="60006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00070"/>
                                        </p:tgtEl>
                                        <p:attrNameLst>
                                          <p:attrName>style.visibility</p:attrName>
                                        </p:attrNameLst>
                                      </p:cBhvr>
                                      <p:to>
                                        <p:strVal val="visible"/>
                                      </p:to>
                                    </p:set>
                                    <p:animEffect transition="in" filter="wipe(down)">
                                      <p:cBhvr>
                                        <p:cTn id="36" dur="500"/>
                                        <p:tgtEl>
                                          <p:spTgt spid="60007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600072"/>
                                        </p:tgtEl>
                                        <p:attrNameLst>
                                          <p:attrName>style.visibility</p:attrName>
                                        </p:attrNameLst>
                                      </p:cBhvr>
                                      <p:to>
                                        <p:strVal val="visible"/>
                                      </p:to>
                                    </p:set>
                                    <p:animEffect transition="in" filter="wipe(up)">
                                      <p:cBhvr>
                                        <p:cTn id="45" dur="500"/>
                                        <p:tgtEl>
                                          <p:spTgt spid="60007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600073"/>
                                        </p:tgtEl>
                                        <p:attrNameLst>
                                          <p:attrName>style.visibility</p:attrName>
                                        </p:attrNameLst>
                                      </p:cBhvr>
                                      <p:to>
                                        <p:strVal val="visible"/>
                                      </p:to>
                                    </p:set>
                                    <p:animEffect transition="in" filter="wipe(down)">
                                      <p:cBhvr>
                                        <p:cTn id="50" dur="500"/>
                                        <p:tgtEl>
                                          <p:spTgt spid="60007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left)">
                                      <p:cBhvr>
                                        <p:cTn id="55" dur="500"/>
                                        <p:tgtEl>
                                          <p:spTgt spid="2"/>
                                        </p:tgtEl>
                                      </p:cBhvr>
                                    </p:animEffect>
                                  </p:childTnLst>
                                </p:cTn>
                              </p:par>
                            </p:childTnLst>
                          </p:cTn>
                        </p:par>
                        <p:par>
                          <p:cTn id="56" fill="hold">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600074"/>
                                        </p:tgtEl>
                                        <p:attrNameLst>
                                          <p:attrName>style.visibility</p:attrName>
                                        </p:attrNameLst>
                                      </p:cBhvr>
                                      <p:to>
                                        <p:strVal val="visible"/>
                                      </p:to>
                                    </p:set>
                                    <p:animEffect transition="in" filter="wipe(up)">
                                      <p:cBhvr>
                                        <p:cTn id="59" dur="500"/>
                                        <p:tgtEl>
                                          <p:spTgt spid="60007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600075"/>
                                        </p:tgtEl>
                                        <p:attrNameLst>
                                          <p:attrName>style.visibility</p:attrName>
                                        </p:attrNameLst>
                                      </p:cBhvr>
                                      <p:to>
                                        <p:strVal val="visible"/>
                                      </p:to>
                                    </p:set>
                                    <p:animEffect transition="in" filter="wipe(down)">
                                      <p:cBhvr>
                                        <p:cTn id="64" dur="500"/>
                                        <p:tgtEl>
                                          <p:spTgt spid="60007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left)">
                                      <p:cBhvr>
                                        <p:cTn id="69" dur="500"/>
                                        <p:tgtEl>
                                          <p:spTgt spid="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600071"/>
                                        </p:tgtEl>
                                        <p:attrNameLst>
                                          <p:attrName>style.visibility</p:attrName>
                                        </p:attrNameLst>
                                      </p:cBhvr>
                                      <p:to>
                                        <p:strVal val="visible"/>
                                      </p:to>
                                    </p:set>
                                    <p:animEffect transition="in" filter="wipe(left)">
                                      <p:cBhvr>
                                        <p:cTn id="74" dur="500"/>
                                        <p:tgtEl>
                                          <p:spTgt spid="600071"/>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dissolve">
                                      <p:cBhvr>
                                        <p:cTn id="79" dur="500"/>
                                        <p:tgtEl>
                                          <p:spTgt spid="5"/>
                                        </p:tgtEl>
                                      </p:cBhvr>
                                    </p:animEffect>
                                  </p:childTnLst>
                                </p:cTn>
                              </p:par>
                            </p:childTnLst>
                          </p:cTn>
                        </p:par>
                        <p:par>
                          <p:cTn id="80" fill="hold">
                            <p:stCondLst>
                              <p:cond delay="500"/>
                            </p:stCondLst>
                            <p:childTnLst>
                              <p:par>
                                <p:cTn id="81" presetID="9" presetClass="emph" presetSubtype="0" grpId="1" nodeType="afterEffect">
                                  <p:stCondLst>
                                    <p:cond delay="0"/>
                                  </p:stCondLst>
                                  <p:childTnLst>
                                    <p:set>
                                      <p:cBhvr rctx="PPT">
                                        <p:cTn id="82" dur="indefinite"/>
                                        <p:tgtEl>
                                          <p:spTgt spid="600067"/>
                                        </p:tgtEl>
                                        <p:attrNameLst>
                                          <p:attrName>style.opacity</p:attrName>
                                        </p:attrNameLst>
                                      </p:cBhvr>
                                      <p:to>
                                        <p:strVal val="0.5"/>
                                      </p:to>
                                    </p:set>
                                    <p:animEffect filter="image" prLst="opacity: 0.5">
                                      <p:cBhvr rctx="IE">
                                        <p:cTn id="83" dur="indefinite"/>
                                        <p:tgtEl>
                                          <p:spTgt spid="600067"/>
                                        </p:tgtEl>
                                      </p:cBhvr>
                                    </p:animEffect>
                                  </p:childTnLst>
                                </p:cTn>
                              </p:par>
                              <p:par>
                                <p:cTn id="84" presetID="9" presetClass="emph" presetSubtype="0" grpId="1" nodeType="withEffect">
                                  <p:stCondLst>
                                    <p:cond delay="0"/>
                                  </p:stCondLst>
                                  <p:childTnLst>
                                    <p:set>
                                      <p:cBhvr rctx="PPT">
                                        <p:cTn id="85" dur="indefinite"/>
                                        <p:tgtEl>
                                          <p:spTgt spid="600075"/>
                                        </p:tgtEl>
                                        <p:attrNameLst>
                                          <p:attrName>style.opacity</p:attrName>
                                        </p:attrNameLst>
                                      </p:cBhvr>
                                      <p:to>
                                        <p:strVal val="0.5"/>
                                      </p:to>
                                    </p:set>
                                    <p:animEffect filter="image" prLst="opacity: 0.5">
                                      <p:cBhvr rctx="IE">
                                        <p:cTn id="86" dur="indefinite"/>
                                        <p:tgtEl>
                                          <p:spTgt spid="600075"/>
                                        </p:tgtEl>
                                      </p:cBhvr>
                                    </p:animEffect>
                                  </p:childTnLst>
                                </p:cTn>
                              </p:par>
                              <p:par>
                                <p:cTn id="87" presetID="9" presetClass="emph" presetSubtype="0" grpId="1" nodeType="withEffect">
                                  <p:stCondLst>
                                    <p:cond delay="0"/>
                                  </p:stCondLst>
                                  <p:childTnLst>
                                    <p:set>
                                      <p:cBhvr rctx="PPT">
                                        <p:cTn id="88" dur="indefinite"/>
                                        <p:tgtEl>
                                          <p:spTgt spid="600073"/>
                                        </p:tgtEl>
                                        <p:attrNameLst>
                                          <p:attrName>style.opacity</p:attrName>
                                        </p:attrNameLst>
                                      </p:cBhvr>
                                      <p:to>
                                        <p:strVal val="0.5"/>
                                      </p:to>
                                    </p:set>
                                    <p:animEffect filter="image" prLst="opacity: 0.5">
                                      <p:cBhvr rctx="IE">
                                        <p:cTn id="89" dur="indefinite"/>
                                        <p:tgtEl>
                                          <p:spTgt spid="600073"/>
                                        </p:tgtEl>
                                      </p:cBhvr>
                                    </p:animEffect>
                                  </p:childTnLst>
                                </p:cTn>
                              </p:par>
                              <p:par>
                                <p:cTn id="90" presetID="9" presetClass="emph" presetSubtype="0" grpId="1" nodeType="withEffect">
                                  <p:stCondLst>
                                    <p:cond delay="0"/>
                                  </p:stCondLst>
                                  <p:childTnLst>
                                    <p:set>
                                      <p:cBhvr rctx="PPT">
                                        <p:cTn id="91" dur="indefinite"/>
                                        <p:tgtEl>
                                          <p:spTgt spid="600070"/>
                                        </p:tgtEl>
                                        <p:attrNameLst>
                                          <p:attrName>style.opacity</p:attrName>
                                        </p:attrNameLst>
                                      </p:cBhvr>
                                      <p:to>
                                        <p:strVal val="0.5"/>
                                      </p:to>
                                    </p:set>
                                    <p:animEffect filter="image" prLst="opacity: 0.5">
                                      <p:cBhvr rctx="IE">
                                        <p:cTn id="92" dur="indefinite"/>
                                        <p:tgtEl>
                                          <p:spTgt spid="600070"/>
                                        </p:tgtEl>
                                      </p:cBhvr>
                                    </p:animEffect>
                                  </p:childTnLst>
                                </p:cTn>
                              </p:par>
                              <p:par>
                                <p:cTn id="93" presetID="9" presetClass="emph" presetSubtype="0" grpId="2" nodeType="withEffect">
                                  <p:stCondLst>
                                    <p:cond delay="0"/>
                                  </p:stCondLst>
                                  <p:childTnLst>
                                    <p:set>
                                      <p:cBhvr rctx="PPT">
                                        <p:cTn id="94" dur="indefinite"/>
                                        <p:tgtEl>
                                          <p:spTgt spid="600067"/>
                                        </p:tgtEl>
                                        <p:attrNameLst>
                                          <p:attrName>style.opacity</p:attrName>
                                        </p:attrNameLst>
                                      </p:cBhvr>
                                      <p:to>
                                        <p:strVal val="0.5"/>
                                      </p:to>
                                    </p:set>
                                    <p:animEffect filter="image" prLst="opacity: 0.5">
                                      <p:cBhvr rctx="IE">
                                        <p:cTn id="95" dur="indefinite"/>
                                        <p:tgtEl>
                                          <p:spTgt spid="600067"/>
                                        </p:tgtEl>
                                      </p:cBhvr>
                                    </p:animEffect>
                                  </p:childTnLst>
                                </p:cTn>
                              </p:par>
                              <p:par>
                                <p:cTn id="96" presetID="9" presetClass="emph" presetSubtype="0" grpId="1" nodeType="withEffect">
                                  <p:stCondLst>
                                    <p:cond delay="0"/>
                                  </p:stCondLst>
                                  <p:childTnLst>
                                    <p:set>
                                      <p:cBhvr rctx="PPT">
                                        <p:cTn id="97" dur="indefinite"/>
                                        <p:tgtEl>
                                          <p:spTgt spid="600068"/>
                                        </p:tgtEl>
                                        <p:attrNameLst>
                                          <p:attrName>style.opacity</p:attrName>
                                        </p:attrNameLst>
                                      </p:cBhvr>
                                      <p:to>
                                        <p:strVal val="0.5"/>
                                      </p:to>
                                    </p:set>
                                    <p:animEffect filter="image" prLst="opacity: 0.5">
                                      <p:cBhvr rctx="IE">
                                        <p:cTn id="98" dur="indefinite"/>
                                        <p:tgtEl>
                                          <p:spTgt spid="600068"/>
                                        </p:tgtEl>
                                      </p:cBhvr>
                                    </p:animEffect>
                                  </p:childTnLst>
                                </p:cTn>
                              </p:par>
                              <p:par>
                                <p:cTn id="99" presetID="9" presetClass="emph" presetSubtype="0" grpId="1" nodeType="withEffect">
                                  <p:stCondLst>
                                    <p:cond delay="0"/>
                                  </p:stCondLst>
                                  <p:childTnLst>
                                    <p:set>
                                      <p:cBhvr rctx="PPT">
                                        <p:cTn id="100" dur="indefinite"/>
                                        <p:tgtEl>
                                          <p:spTgt spid="600069"/>
                                        </p:tgtEl>
                                        <p:attrNameLst>
                                          <p:attrName>style.opacity</p:attrName>
                                        </p:attrNameLst>
                                      </p:cBhvr>
                                      <p:to>
                                        <p:strVal val="0.5"/>
                                      </p:to>
                                    </p:set>
                                    <p:animEffect filter="image" prLst="opacity: 0.5">
                                      <p:cBhvr rctx="IE">
                                        <p:cTn id="101" dur="indefinite"/>
                                        <p:tgtEl>
                                          <p:spTgt spid="600069"/>
                                        </p:tgtEl>
                                      </p:cBhvr>
                                    </p:animEffect>
                                  </p:childTnLst>
                                </p:cTn>
                              </p:par>
                              <p:par>
                                <p:cTn id="102" presetID="9" presetClass="emph" presetSubtype="0" grpId="1" nodeType="withEffect">
                                  <p:stCondLst>
                                    <p:cond delay="0"/>
                                  </p:stCondLst>
                                  <p:childTnLst>
                                    <p:set>
                                      <p:cBhvr rctx="PPT">
                                        <p:cTn id="103" dur="indefinite"/>
                                        <p:tgtEl>
                                          <p:spTgt spid="600071"/>
                                        </p:tgtEl>
                                        <p:attrNameLst>
                                          <p:attrName>style.opacity</p:attrName>
                                        </p:attrNameLst>
                                      </p:cBhvr>
                                      <p:to>
                                        <p:strVal val="0.5"/>
                                      </p:to>
                                    </p:set>
                                    <p:animEffect filter="image" prLst="opacity: 0.5">
                                      <p:cBhvr rctx="IE">
                                        <p:cTn id="104" dur="indefinite"/>
                                        <p:tgtEl>
                                          <p:spTgt spid="600071"/>
                                        </p:tgtEl>
                                      </p:cBhvr>
                                    </p:animEffect>
                                  </p:childTnLst>
                                </p:cTn>
                              </p:par>
                              <p:par>
                                <p:cTn id="105" presetID="9" presetClass="emph" presetSubtype="0" grpId="1" nodeType="withEffect">
                                  <p:stCondLst>
                                    <p:cond delay="0"/>
                                  </p:stCondLst>
                                  <p:childTnLst>
                                    <p:set>
                                      <p:cBhvr rctx="PPT">
                                        <p:cTn id="106" dur="indefinite"/>
                                        <p:tgtEl>
                                          <p:spTgt spid="600072"/>
                                        </p:tgtEl>
                                        <p:attrNameLst>
                                          <p:attrName>style.opacity</p:attrName>
                                        </p:attrNameLst>
                                      </p:cBhvr>
                                      <p:to>
                                        <p:strVal val="0.5"/>
                                      </p:to>
                                    </p:set>
                                    <p:animEffect filter="image" prLst="opacity: 0.5">
                                      <p:cBhvr rctx="IE">
                                        <p:cTn id="107" dur="indefinite"/>
                                        <p:tgtEl>
                                          <p:spTgt spid="600072"/>
                                        </p:tgtEl>
                                      </p:cBhvr>
                                    </p:animEffect>
                                  </p:childTnLst>
                                </p:cTn>
                              </p:par>
                              <p:par>
                                <p:cTn id="108" presetID="9" presetClass="emph" presetSubtype="0" grpId="1" nodeType="withEffect">
                                  <p:stCondLst>
                                    <p:cond delay="0"/>
                                  </p:stCondLst>
                                  <p:childTnLst>
                                    <p:set>
                                      <p:cBhvr rctx="PPT">
                                        <p:cTn id="109" dur="indefinite"/>
                                        <p:tgtEl>
                                          <p:spTgt spid="600074"/>
                                        </p:tgtEl>
                                        <p:attrNameLst>
                                          <p:attrName>style.opacity</p:attrName>
                                        </p:attrNameLst>
                                      </p:cBhvr>
                                      <p:to>
                                        <p:strVal val="0.5"/>
                                      </p:to>
                                    </p:set>
                                    <p:animEffect filter="image" prLst="opacity: 0.5">
                                      <p:cBhvr rctx="IE">
                                        <p:cTn id="110" dur="indefinite"/>
                                        <p:tgtEl>
                                          <p:spTgt spid="600074"/>
                                        </p:tgtEl>
                                      </p:cBhvr>
                                    </p:animEffect>
                                  </p:childTnLst>
                                </p:cTn>
                              </p:par>
                              <p:par>
                                <p:cTn id="111" presetID="9" presetClass="emph" presetSubtype="0" nodeType="withEffect">
                                  <p:stCondLst>
                                    <p:cond delay="0"/>
                                  </p:stCondLst>
                                  <p:childTnLst>
                                    <p:set>
                                      <p:cBhvr rctx="PPT">
                                        <p:cTn id="112" dur="indefinite"/>
                                        <p:tgtEl>
                                          <p:spTgt spid="2"/>
                                        </p:tgtEl>
                                        <p:attrNameLst>
                                          <p:attrName>style.opacity</p:attrName>
                                        </p:attrNameLst>
                                      </p:cBhvr>
                                      <p:to>
                                        <p:strVal val="0.5"/>
                                      </p:to>
                                    </p:set>
                                    <p:animEffect filter="image" prLst="opacity: 0.5">
                                      <p:cBhvr rctx="IE">
                                        <p:cTn id="113" dur="indefinite"/>
                                        <p:tgtEl>
                                          <p:spTgt spid="2"/>
                                        </p:tgtEl>
                                      </p:cBhvr>
                                    </p:animEffect>
                                  </p:childTnLst>
                                </p:cTn>
                              </p:par>
                              <p:par>
                                <p:cTn id="114" presetID="9" presetClass="emph" presetSubtype="0" nodeType="withEffect">
                                  <p:stCondLst>
                                    <p:cond delay="0"/>
                                  </p:stCondLst>
                                  <p:childTnLst>
                                    <p:set>
                                      <p:cBhvr rctx="PPT">
                                        <p:cTn id="115" dur="indefinite"/>
                                        <p:tgtEl>
                                          <p:spTgt spid="3"/>
                                        </p:tgtEl>
                                        <p:attrNameLst>
                                          <p:attrName>style.opacity</p:attrName>
                                        </p:attrNameLst>
                                      </p:cBhvr>
                                      <p:to>
                                        <p:strVal val="0.5"/>
                                      </p:to>
                                    </p:set>
                                    <p:animEffect filter="image" prLst="opacity: 0.5">
                                      <p:cBhvr rctx="IE">
                                        <p:cTn id="116" dur="indefinite"/>
                                        <p:tgtEl>
                                          <p:spTgt spid="3"/>
                                        </p:tgtEl>
                                      </p:cBhvr>
                                    </p:animEffect>
                                  </p:childTnLst>
                                </p:cTn>
                              </p:par>
                              <p:par>
                                <p:cTn id="117" presetID="9" presetClass="emph" presetSubtype="0" nodeType="withEffect">
                                  <p:stCondLst>
                                    <p:cond delay="0"/>
                                  </p:stCondLst>
                                  <p:childTnLst>
                                    <p:set>
                                      <p:cBhvr rctx="PPT">
                                        <p:cTn id="118" dur="indefinite"/>
                                        <p:tgtEl>
                                          <p:spTgt spid="4"/>
                                        </p:tgtEl>
                                        <p:attrNameLst>
                                          <p:attrName>style.opacity</p:attrName>
                                        </p:attrNameLst>
                                      </p:cBhvr>
                                      <p:to>
                                        <p:strVal val="0.5"/>
                                      </p:to>
                                    </p:set>
                                    <p:animEffect filter="image" prLst="opacity: 0.5">
                                      <p:cBhvr rctx="IE">
                                        <p:cTn id="119" dur="indefinite"/>
                                        <p:tgtEl>
                                          <p:spTgt spid="4"/>
                                        </p:tgtEl>
                                      </p:cBhvr>
                                    </p:animEffect>
                                  </p:childTnLst>
                                </p:cTn>
                              </p:par>
                            </p:childTnLst>
                          </p:cTn>
                        </p:par>
                      </p:childTnLst>
                    </p:cTn>
                  </p:par>
                  <p:par>
                    <p:cTn id="120" fill="hold">
                      <p:stCondLst>
                        <p:cond delay="indefinite"/>
                      </p:stCondLst>
                      <p:childTnLst>
                        <p:par>
                          <p:cTn id="121" fill="hold">
                            <p:stCondLst>
                              <p:cond delay="0"/>
                            </p:stCondLst>
                            <p:childTnLst>
                              <p:par>
                                <p:cTn id="122" presetID="47" presetClass="entr" presetSubtype="0" fill="hold" grpId="0" nodeType="clickEffect">
                                  <p:stCondLst>
                                    <p:cond delay="0"/>
                                  </p:stCondLst>
                                  <p:childTnLst>
                                    <p:set>
                                      <p:cBhvr>
                                        <p:cTn id="123" dur="1" fill="hold">
                                          <p:stCondLst>
                                            <p:cond delay="0"/>
                                          </p:stCondLst>
                                        </p:cTn>
                                        <p:tgtEl>
                                          <p:spTgt spid="600098"/>
                                        </p:tgtEl>
                                        <p:attrNameLst>
                                          <p:attrName>style.visibility</p:attrName>
                                        </p:attrNameLst>
                                      </p:cBhvr>
                                      <p:to>
                                        <p:strVal val="visible"/>
                                      </p:to>
                                    </p:set>
                                    <p:animEffect transition="in" filter="fade">
                                      <p:cBhvr>
                                        <p:cTn id="124" dur="1000"/>
                                        <p:tgtEl>
                                          <p:spTgt spid="600098"/>
                                        </p:tgtEl>
                                      </p:cBhvr>
                                    </p:animEffect>
                                    <p:anim calcmode="lin" valueType="num">
                                      <p:cBhvr>
                                        <p:cTn id="125" dur="1000" fill="hold"/>
                                        <p:tgtEl>
                                          <p:spTgt spid="600098"/>
                                        </p:tgtEl>
                                        <p:attrNameLst>
                                          <p:attrName>ppt_x</p:attrName>
                                        </p:attrNameLst>
                                      </p:cBhvr>
                                      <p:tavLst>
                                        <p:tav tm="0">
                                          <p:val>
                                            <p:strVal val="#ppt_x"/>
                                          </p:val>
                                        </p:tav>
                                        <p:tav tm="100000">
                                          <p:val>
                                            <p:strVal val="#ppt_x"/>
                                          </p:val>
                                        </p:tav>
                                      </p:tavLst>
                                    </p:anim>
                                    <p:anim calcmode="lin" valueType="num">
                                      <p:cBhvr>
                                        <p:cTn id="126" dur="1000" fill="hold"/>
                                        <p:tgtEl>
                                          <p:spTgt spid="600098"/>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7" presetClass="entr" presetSubtype="0" fill="hold" grpId="0" nodeType="clickEffect">
                                  <p:stCondLst>
                                    <p:cond delay="0"/>
                                  </p:stCondLst>
                                  <p:childTnLst>
                                    <p:set>
                                      <p:cBhvr>
                                        <p:cTn id="130" dur="1" fill="hold">
                                          <p:stCondLst>
                                            <p:cond delay="0"/>
                                          </p:stCondLst>
                                        </p:cTn>
                                        <p:tgtEl>
                                          <p:spTgt spid="600099"/>
                                        </p:tgtEl>
                                        <p:attrNameLst>
                                          <p:attrName>style.visibility</p:attrName>
                                        </p:attrNameLst>
                                      </p:cBhvr>
                                      <p:to>
                                        <p:strVal val="visible"/>
                                      </p:to>
                                    </p:set>
                                    <p:animEffect transition="in" filter="fade">
                                      <p:cBhvr>
                                        <p:cTn id="131" dur="1000"/>
                                        <p:tgtEl>
                                          <p:spTgt spid="600099"/>
                                        </p:tgtEl>
                                      </p:cBhvr>
                                    </p:animEffect>
                                    <p:anim calcmode="lin" valueType="num">
                                      <p:cBhvr>
                                        <p:cTn id="132" dur="1000" fill="hold"/>
                                        <p:tgtEl>
                                          <p:spTgt spid="600099"/>
                                        </p:tgtEl>
                                        <p:attrNameLst>
                                          <p:attrName>ppt_x</p:attrName>
                                        </p:attrNameLst>
                                      </p:cBhvr>
                                      <p:tavLst>
                                        <p:tav tm="0">
                                          <p:val>
                                            <p:strVal val="#ppt_x"/>
                                          </p:val>
                                        </p:tav>
                                        <p:tav tm="100000">
                                          <p:val>
                                            <p:strVal val="#ppt_x"/>
                                          </p:val>
                                        </p:tav>
                                      </p:tavLst>
                                    </p:anim>
                                    <p:anim calcmode="lin" valueType="num">
                                      <p:cBhvr>
                                        <p:cTn id="133" dur="1000" fill="hold"/>
                                        <p:tgtEl>
                                          <p:spTgt spid="600099"/>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53" presetClass="entr" presetSubtype="0" fill="hold" grpId="0" nodeType="clickEffect">
                                  <p:stCondLst>
                                    <p:cond delay="0"/>
                                  </p:stCondLst>
                                  <p:childTnLst>
                                    <p:set>
                                      <p:cBhvr>
                                        <p:cTn id="137" dur="1" fill="hold">
                                          <p:stCondLst>
                                            <p:cond delay="0"/>
                                          </p:stCondLst>
                                        </p:cTn>
                                        <p:tgtEl>
                                          <p:spTgt spid="600097"/>
                                        </p:tgtEl>
                                        <p:attrNameLst>
                                          <p:attrName>style.visibility</p:attrName>
                                        </p:attrNameLst>
                                      </p:cBhvr>
                                      <p:to>
                                        <p:strVal val="visible"/>
                                      </p:to>
                                    </p:set>
                                    <p:anim calcmode="lin" valueType="num">
                                      <p:cBhvr>
                                        <p:cTn id="138" dur="500" fill="hold"/>
                                        <p:tgtEl>
                                          <p:spTgt spid="600097"/>
                                        </p:tgtEl>
                                        <p:attrNameLst>
                                          <p:attrName>ppt_w</p:attrName>
                                        </p:attrNameLst>
                                      </p:cBhvr>
                                      <p:tavLst>
                                        <p:tav tm="0">
                                          <p:val>
                                            <p:fltVal val="0"/>
                                          </p:val>
                                        </p:tav>
                                        <p:tav tm="100000">
                                          <p:val>
                                            <p:strVal val="#ppt_w"/>
                                          </p:val>
                                        </p:tav>
                                      </p:tavLst>
                                    </p:anim>
                                    <p:anim calcmode="lin" valueType="num">
                                      <p:cBhvr>
                                        <p:cTn id="139" dur="500" fill="hold"/>
                                        <p:tgtEl>
                                          <p:spTgt spid="600097"/>
                                        </p:tgtEl>
                                        <p:attrNameLst>
                                          <p:attrName>ppt_h</p:attrName>
                                        </p:attrNameLst>
                                      </p:cBhvr>
                                      <p:tavLst>
                                        <p:tav tm="0">
                                          <p:val>
                                            <p:fltVal val="0"/>
                                          </p:val>
                                        </p:tav>
                                        <p:tav tm="100000">
                                          <p:val>
                                            <p:strVal val="#ppt_h"/>
                                          </p:val>
                                        </p:tav>
                                      </p:tavLst>
                                    </p:anim>
                                    <p:animEffect transition="in" filter="fade">
                                      <p:cBhvr>
                                        <p:cTn id="140" dur="500"/>
                                        <p:tgtEl>
                                          <p:spTgt spid="600097"/>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ntr" presetSubtype="0" fill="hold" nodeType="clickEffect">
                                  <p:stCondLst>
                                    <p:cond delay="0"/>
                                  </p:stCondLst>
                                  <p:childTnLst>
                                    <p:set>
                                      <p:cBhvr>
                                        <p:cTn id="144" dur="1" fill="hold">
                                          <p:stCondLst>
                                            <p:cond delay="0"/>
                                          </p:stCondLst>
                                        </p:cTn>
                                        <p:tgtEl>
                                          <p:spTgt spid="6"/>
                                        </p:tgtEl>
                                        <p:attrNameLst>
                                          <p:attrName>style.visibility</p:attrName>
                                        </p:attrNameLst>
                                      </p:cBhvr>
                                      <p:to>
                                        <p:strVal val="visible"/>
                                      </p:to>
                                    </p:set>
                                    <p:anim calcmode="lin" valueType="num">
                                      <p:cBhvr>
                                        <p:cTn id="145" dur="500" fill="hold"/>
                                        <p:tgtEl>
                                          <p:spTgt spid="6"/>
                                        </p:tgtEl>
                                        <p:attrNameLst>
                                          <p:attrName>ppt_w</p:attrName>
                                        </p:attrNameLst>
                                      </p:cBhvr>
                                      <p:tavLst>
                                        <p:tav tm="0">
                                          <p:val>
                                            <p:fltVal val="0"/>
                                          </p:val>
                                        </p:tav>
                                        <p:tav tm="100000">
                                          <p:val>
                                            <p:strVal val="#ppt_w"/>
                                          </p:val>
                                        </p:tav>
                                      </p:tavLst>
                                    </p:anim>
                                    <p:anim calcmode="lin" valueType="num">
                                      <p:cBhvr>
                                        <p:cTn id="146" dur="500" fill="hold"/>
                                        <p:tgtEl>
                                          <p:spTgt spid="6"/>
                                        </p:tgtEl>
                                        <p:attrNameLst>
                                          <p:attrName>ppt_h</p:attrName>
                                        </p:attrNameLst>
                                      </p:cBhvr>
                                      <p:tavLst>
                                        <p:tav tm="0">
                                          <p:val>
                                            <p:fltVal val="0"/>
                                          </p:val>
                                        </p:tav>
                                        <p:tav tm="100000">
                                          <p:val>
                                            <p:strVal val="#ppt_h"/>
                                          </p:val>
                                        </p:tav>
                                      </p:tavLst>
                                    </p:anim>
                                    <p:animEffect transition="in" filter="fade">
                                      <p:cBhvr>
                                        <p:cTn id="147" dur="500"/>
                                        <p:tgtEl>
                                          <p:spTgt spid="6"/>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600122"/>
                                        </p:tgtEl>
                                        <p:attrNameLst>
                                          <p:attrName>style.visibility</p:attrName>
                                        </p:attrNameLst>
                                      </p:cBhvr>
                                      <p:to>
                                        <p:strVal val="visible"/>
                                      </p:to>
                                    </p:set>
                                    <p:animEffect transition="in" filter="wipe(left)">
                                      <p:cBhvr>
                                        <p:cTn id="152" dur="2000"/>
                                        <p:tgtEl>
                                          <p:spTgt spid="600122"/>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600100"/>
                                        </p:tgtEl>
                                        <p:attrNameLst>
                                          <p:attrName>style.visibility</p:attrName>
                                        </p:attrNameLst>
                                      </p:cBhvr>
                                      <p:to>
                                        <p:strVal val="visible"/>
                                      </p:to>
                                    </p:set>
                                    <p:animEffect transition="in" filter="wipe(left)">
                                      <p:cBhvr>
                                        <p:cTn id="157" dur="5000"/>
                                        <p:tgtEl>
                                          <p:spTgt spid="600100"/>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grpId="0" nodeType="clickEffect">
                                  <p:stCondLst>
                                    <p:cond delay="0"/>
                                  </p:stCondLst>
                                  <p:childTnLst>
                                    <p:set>
                                      <p:cBhvr>
                                        <p:cTn id="161" dur="1" fill="hold">
                                          <p:stCondLst>
                                            <p:cond delay="0"/>
                                          </p:stCondLst>
                                        </p:cTn>
                                        <p:tgtEl>
                                          <p:spTgt spid="600101"/>
                                        </p:tgtEl>
                                        <p:attrNameLst>
                                          <p:attrName>style.visibility</p:attrName>
                                        </p:attrNameLst>
                                      </p:cBhvr>
                                      <p:to>
                                        <p:strVal val="visible"/>
                                      </p:to>
                                    </p:set>
                                    <p:animEffect transition="in" filter="wipe(down)">
                                      <p:cBhvr>
                                        <p:cTn id="162" dur="2000"/>
                                        <p:tgtEl>
                                          <p:spTgt spid="600101"/>
                                        </p:tgtEl>
                                      </p:cBhvr>
                                    </p:animEffect>
                                  </p:childTnLst>
                                </p:cTn>
                              </p:par>
                            </p:childTnLst>
                          </p:cTn>
                        </p:par>
                      </p:childTnLst>
                    </p:cTn>
                  </p:par>
                  <p:par>
                    <p:cTn id="163" fill="hold">
                      <p:stCondLst>
                        <p:cond delay="indefinite"/>
                      </p:stCondLst>
                      <p:childTnLst>
                        <p:par>
                          <p:cTn id="164" fill="hold">
                            <p:stCondLst>
                              <p:cond delay="0"/>
                            </p:stCondLst>
                            <p:childTnLst>
                              <p:par>
                                <p:cTn id="165" presetID="40" presetClass="entr" presetSubtype="0" fill="hold" grpId="0" nodeType="clickEffect">
                                  <p:stCondLst>
                                    <p:cond delay="0"/>
                                  </p:stCondLst>
                                  <p:iterate type="lt">
                                    <p:tmPct val="10000"/>
                                  </p:iterate>
                                  <p:childTnLst>
                                    <p:set>
                                      <p:cBhvr>
                                        <p:cTn id="166" dur="1" fill="hold">
                                          <p:stCondLst>
                                            <p:cond delay="0"/>
                                          </p:stCondLst>
                                        </p:cTn>
                                        <p:tgtEl>
                                          <p:spTgt spid="600106"/>
                                        </p:tgtEl>
                                        <p:attrNameLst>
                                          <p:attrName>style.visibility</p:attrName>
                                        </p:attrNameLst>
                                      </p:cBhvr>
                                      <p:to>
                                        <p:strVal val="visible"/>
                                      </p:to>
                                    </p:set>
                                    <p:animEffect transition="in" filter="fade">
                                      <p:cBhvr>
                                        <p:cTn id="167" dur="1000"/>
                                        <p:tgtEl>
                                          <p:spTgt spid="600106"/>
                                        </p:tgtEl>
                                      </p:cBhvr>
                                    </p:animEffect>
                                    <p:anim calcmode="lin" valueType="num">
                                      <p:cBhvr>
                                        <p:cTn id="168" dur="1000" fill="hold"/>
                                        <p:tgtEl>
                                          <p:spTgt spid="600106"/>
                                        </p:tgtEl>
                                        <p:attrNameLst>
                                          <p:attrName>ppt_x</p:attrName>
                                        </p:attrNameLst>
                                      </p:cBhvr>
                                      <p:tavLst>
                                        <p:tav tm="0">
                                          <p:val>
                                            <p:strVal val="#ppt_x-.1"/>
                                          </p:val>
                                        </p:tav>
                                        <p:tav tm="100000">
                                          <p:val>
                                            <p:strVal val="#ppt_x"/>
                                          </p:val>
                                        </p:tav>
                                      </p:tavLst>
                                    </p:anim>
                                    <p:anim calcmode="lin" valueType="num">
                                      <p:cBhvr>
                                        <p:cTn id="169" dur="1000" fill="hold"/>
                                        <p:tgtEl>
                                          <p:spTgt spid="600106"/>
                                        </p:tgtEl>
                                        <p:attrNameLst>
                                          <p:attrName>ppt_y</p:attrName>
                                        </p:attrNameLst>
                                      </p:cBhvr>
                                      <p:tavLst>
                                        <p:tav tm="0">
                                          <p:val>
                                            <p:strVal val="#ppt_y"/>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7"/>
                                        </p:tgtEl>
                                        <p:attrNameLst>
                                          <p:attrName>style.visibility</p:attrName>
                                        </p:attrNameLst>
                                      </p:cBhvr>
                                      <p:to>
                                        <p:strVal val="visible"/>
                                      </p:to>
                                    </p:set>
                                    <p:animEffect transition="in" filter="fade">
                                      <p:cBhvr>
                                        <p:cTn id="174" dur="2000"/>
                                        <p:tgtEl>
                                          <p:spTgt spid="7"/>
                                        </p:tgtEl>
                                      </p:cBhvr>
                                    </p:animEffect>
                                  </p:childTnLst>
                                </p:cTn>
                              </p:par>
                            </p:childTnLst>
                          </p:cTn>
                        </p:par>
                      </p:childTnLst>
                    </p:cTn>
                  </p:par>
                  <p:par>
                    <p:cTn id="175" fill="hold">
                      <p:stCondLst>
                        <p:cond delay="indefinite"/>
                      </p:stCondLst>
                      <p:childTnLst>
                        <p:par>
                          <p:cTn id="176" fill="hold">
                            <p:stCondLst>
                              <p:cond delay="0"/>
                            </p:stCondLst>
                            <p:childTnLst>
                              <p:par>
                                <p:cTn id="177" presetID="9" presetClass="entr" presetSubtype="0" fill="hold" grpId="0" nodeType="clickEffect">
                                  <p:stCondLst>
                                    <p:cond delay="0"/>
                                  </p:stCondLst>
                                  <p:childTnLst>
                                    <p:set>
                                      <p:cBhvr>
                                        <p:cTn id="178" dur="1" fill="hold">
                                          <p:stCondLst>
                                            <p:cond delay="0"/>
                                          </p:stCondLst>
                                        </p:cTn>
                                        <p:tgtEl>
                                          <p:spTgt spid="600107"/>
                                        </p:tgtEl>
                                        <p:attrNameLst>
                                          <p:attrName>style.visibility</p:attrName>
                                        </p:attrNameLst>
                                      </p:cBhvr>
                                      <p:to>
                                        <p:strVal val="visible"/>
                                      </p:to>
                                    </p:set>
                                    <p:animEffect transition="in" filter="dissolve">
                                      <p:cBhvr>
                                        <p:cTn id="179" dur="500"/>
                                        <p:tgtEl>
                                          <p:spTgt spid="600107"/>
                                        </p:tgtEl>
                                      </p:cBhvr>
                                    </p:animEffect>
                                  </p:childTnLst>
                                </p:cTn>
                              </p:par>
                            </p:childTnLst>
                          </p:cTn>
                        </p:par>
                      </p:childTnLst>
                    </p:cTn>
                  </p:par>
                  <p:par>
                    <p:cTn id="180" fill="hold">
                      <p:stCondLst>
                        <p:cond delay="indefinite"/>
                      </p:stCondLst>
                      <p:childTnLst>
                        <p:par>
                          <p:cTn id="181" fill="hold">
                            <p:stCondLst>
                              <p:cond delay="0"/>
                            </p:stCondLst>
                            <p:childTnLst>
                              <p:par>
                                <p:cTn id="182" presetID="9" presetClass="entr" presetSubtype="0" fill="hold" grpId="0" nodeType="clickEffect">
                                  <p:stCondLst>
                                    <p:cond delay="0"/>
                                  </p:stCondLst>
                                  <p:childTnLst>
                                    <p:set>
                                      <p:cBhvr>
                                        <p:cTn id="183" dur="1" fill="hold">
                                          <p:stCondLst>
                                            <p:cond delay="0"/>
                                          </p:stCondLst>
                                        </p:cTn>
                                        <p:tgtEl>
                                          <p:spTgt spid="600109"/>
                                        </p:tgtEl>
                                        <p:attrNameLst>
                                          <p:attrName>style.visibility</p:attrName>
                                        </p:attrNameLst>
                                      </p:cBhvr>
                                      <p:to>
                                        <p:strVal val="visible"/>
                                      </p:to>
                                    </p:set>
                                    <p:animEffect transition="in" filter="dissolve">
                                      <p:cBhvr>
                                        <p:cTn id="184" dur="500"/>
                                        <p:tgtEl>
                                          <p:spTgt spid="600109"/>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grpId="0" nodeType="clickEffect">
                                  <p:stCondLst>
                                    <p:cond delay="0"/>
                                  </p:stCondLst>
                                  <p:childTnLst>
                                    <p:set>
                                      <p:cBhvr>
                                        <p:cTn id="188" dur="1" fill="hold">
                                          <p:stCondLst>
                                            <p:cond delay="0"/>
                                          </p:stCondLst>
                                        </p:cTn>
                                        <p:tgtEl>
                                          <p:spTgt spid="600115"/>
                                        </p:tgtEl>
                                        <p:attrNameLst>
                                          <p:attrName>style.visibility</p:attrName>
                                        </p:attrNameLst>
                                      </p:cBhvr>
                                      <p:to>
                                        <p:strVal val="visible"/>
                                      </p:to>
                                    </p:set>
                                    <p:animEffect transition="in" filter="wipe(down)">
                                      <p:cBhvr>
                                        <p:cTn id="189" dur="500"/>
                                        <p:tgtEl>
                                          <p:spTgt spid="600115"/>
                                        </p:tgtEl>
                                      </p:cBhvr>
                                    </p:animEffect>
                                  </p:childTnLst>
                                </p:cTn>
                              </p:par>
                            </p:childTnLst>
                          </p:cTn>
                        </p:par>
                        <p:par>
                          <p:cTn id="190" fill="hold">
                            <p:stCondLst>
                              <p:cond delay="500"/>
                            </p:stCondLst>
                            <p:childTnLst>
                              <p:par>
                                <p:cTn id="191" presetID="22" presetClass="entr" presetSubtype="4" fill="hold" grpId="0" nodeType="afterEffect">
                                  <p:stCondLst>
                                    <p:cond delay="0"/>
                                  </p:stCondLst>
                                  <p:childTnLst>
                                    <p:set>
                                      <p:cBhvr>
                                        <p:cTn id="192" dur="1" fill="hold">
                                          <p:stCondLst>
                                            <p:cond delay="0"/>
                                          </p:stCondLst>
                                        </p:cTn>
                                        <p:tgtEl>
                                          <p:spTgt spid="600116"/>
                                        </p:tgtEl>
                                        <p:attrNameLst>
                                          <p:attrName>style.visibility</p:attrName>
                                        </p:attrNameLst>
                                      </p:cBhvr>
                                      <p:to>
                                        <p:strVal val="visible"/>
                                      </p:to>
                                    </p:set>
                                    <p:animEffect transition="in" filter="wipe(down)">
                                      <p:cBhvr>
                                        <p:cTn id="193" dur="500"/>
                                        <p:tgtEl>
                                          <p:spTgt spid="600116"/>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8"/>
                                        </p:tgtEl>
                                        <p:attrNameLst>
                                          <p:attrName>style.visibility</p:attrName>
                                        </p:attrNameLst>
                                      </p:cBhvr>
                                      <p:to>
                                        <p:strVal val="visible"/>
                                      </p:to>
                                    </p:set>
                                    <p:animEffect transition="in" filter="fade">
                                      <p:cBhvr>
                                        <p:cTn id="198" dur="2000"/>
                                        <p:tgtEl>
                                          <p:spTgt spid="8"/>
                                        </p:tgtEl>
                                      </p:cBhvr>
                                    </p:animEffect>
                                  </p:childTnLst>
                                </p:cTn>
                              </p:par>
                            </p:childTnLst>
                          </p:cTn>
                        </p:par>
                      </p:childTnLst>
                    </p:cTn>
                  </p:par>
                  <p:par>
                    <p:cTn id="199" fill="hold">
                      <p:stCondLst>
                        <p:cond delay="indefinite"/>
                      </p:stCondLst>
                      <p:childTnLst>
                        <p:par>
                          <p:cTn id="200" fill="hold">
                            <p:stCondLst>
                              <p:cond delay="0"/>
                            </p:stCondLst>
                            <p:childTnLst>
                              <p:par>
                                <p:cTn id="201" presetID="9" presetClass="entr" presetSubtype="0" fill="hold" grpId="0" nodeType="clickEffect">
                                  <p:stCondLst>
                                    <p:cond delay="0"/>
                                  </p:stCondLst>
                                  <p:childTnLst>
                                    <p:set>
                                      <p:cBhvr>
                                        <p:cTn id="202" dur="1" fill="hold">
                                          <p:stCondLst>
                                            <p:cond delay="0"/>
                                          </p:stCondLst>
                                        </p:cTn>
                                        <p:tgtEl>
                                          <p:spTgt spid="600114"/>
                                        </p:tgtEl>
                                        <p:attrNameLst>
                                          <p:attrName>style.visibility</p:attrName>
                                        </p:attrNameLst>
                                      </p:cBhvr>
                                      <p:to>
                                        <p:strVal val="visible"/>
                                      </p:to>
                                    </p:set>
                                    <p:animEffect transition="in" filter="dissolve">
                                      <p:cBhvr>
                                        <p:cTn id="203" dur="500"/>
                                        <p:tgtEl>
                                          <p:spTgt spid="600114"/>
                                        </p:tgtEl>
                                      </p:cBhvr>
                                    </p:animEffect>
                                  </p:childTnLst>
                                </p:cTn>
                              </p:par>
                            </p:childTnLst>
                          </p:cTn>
                        </p:par>
                      </p:childTnLst>
                    </p:cTn>
                  </p:par>
                  <p:par>
                    <p:cTn id="204" fill="hold">
                      <p:stCondLst>
                        <p:cond delay="indefinite"/>
                      </p:stCondLst>
                      <p:childTnLst>
                        <p:par>
                          <p:cTn id="205" fill="hold">
                            <p:stCondLst>
                              <p:cond delay="0"/>
                            </p:stCondLst>
                            <p:childTnLst>
                              <p:par>
                                <p:cTn id="206" presetID="9" presetClass="entr" presetSubtype="0" fill="hold" grpId="0" nodeType="clickEffect">
                                  <p:stCondLst>
                                    <p:cond delay="0"/>
                                  </p:stCondLst>
                                  <p:childTnLst>
                                    <p:set>
                                      <p:cBhvr>
                                        <p:cTn id="207" dur="1" fill="hold">
                                          <p:stCondLst>
                                            <p:cond delay="0"/>
                                          </p:stCondLst>
                                        </p:cTn>
                                        <p:tgtEl>
                                          <p:spTgt spid="600110"/>
                                        </p:tgtEl>
                                        <p:attrNameLst>
                                          <p:attrName>style.visibility</p:attrName>
                                        </p:attrNameLst>
                                      </p:cBhvr>
                                      <p:to>
                                        <p:strVal val="visible"/>
                                      </p:to>
                                    </p:set>
                                    <p:animEffect transition="in" filter="dissolve">
                                      <p:cBhvr>
                                        <p:cTn id="208" dur="500"/>
                                        <p:tgtEl>
                                          <p:spTgt spid="600110"/>
                                        </p:tgtEl>
                                      </p:cBhvr>
                                    </p:animEffect>
                                  </p:childTnLst>
                                </p:cTn>
                              </p:par>
                            </p:childTnLst>
                          </p:cTn>
                        </p:par>
                      </p:childTnLst>
                    </p:cTn>
                  </p:par>
                  <p:par>
                    <p:cTn id="209" fill="hold">
                      <p:stCondLst>
                        <p:cond delay="indefinite"/>
                      </p:stCondLst>
                      <p:childTnLst>
                        <p:par>
                          <p:cTn id="210" fill="hold">
                            <p:stCondLst>
                              <p:cond delay="0"/>
                            </p:stCondLst>
                            <p:childTnLst>
                              <p:par>
                                <p:cTn id="211" presetID="22" presetClass="entr" presetSubtype="4" fill="hold" grpId="0" nodeType="clickEffect">
                                  <p:stCondLst>
                                    <p:cond delay="0"/>
                                  </p:stCondLst>
                                  <p:childTnLst>
                                    <p:set>
                                      <p:cBhvr>
                                        <p:cTn id="212" dur="1" fill="hold">
                                          <p:stCondLst>
                                            <p:cond delay="0"/>
                                          </p:stCondLst>
                                        </p:cTn>
                                        <p:tgtEl>
                                          <p:spTgt spid="600120"/>
                                        </p:tgtEl>
                                        <p:attrNameLst>
                                          <p:attrName>style.visibility</p:attrName>
                                        </p:attrNameLst>
                                      </p:cBhvr>
                                      <p:to>
                                        <p:strVal val="visible"/>
                                      </p:to>
                                    </p:set>
                                    <p:animEffect transition="in" filter="wipe(down)">
                                      <p:cBhvr>
                                        <p:cTn id="213" dur="500"/>
                                        <p:tgtEl>
                                          <p:spTgt spid="600120"/>
                                        </p:tgtEl>
                                      </p:cBhvr>
                                    </p:animEffect>
                                  </p:childTnLst>
                                </p:cTn>
                              </p:par>
                            </p:childTnLst>
                          </p:cTn>
                        </p:par>
                        <p:par>
                          <p:cTn id="214" fill="hold">
                            <p:stCondLst>
                              <p:cond delay="500"/>
                            </p:stCondLst>
                            <p:childTnLst>
                              <p:par>
                                <p:cTn id="215" presetID="22" presetClass="entr" presetSubtype="4" fill="hold" grpId="0" nodeType="afterEffect">
                                  <p:stCondLst>
                                    <p:cond delay="0"/>
                                  </p:stCondLst>
                                  <p:childTnLst>
                                    <p:set>
                                      <p:cBhvr>
                                        <p:cTn id="216" dur="1" fill="hold">
                                          <p:stCondLst>
                                            <p:cond delay="0"/>
                                          </p:stCondLst>
                                        </p:cTn>
                                        <p:tgtEl>
                                          <p:spTgt spid="600121"/>
                                        </p:tgtEl>
                                        <p:attrNameLst>
                                          <p:attrName>style.visibility</p:attrName>
                                        </p:attrNameLst>
                                      </p:cBhvr>
                                      <p:to>
                                        <p:strVal val="visible"/>
                                      </p:to>
                                    </p:set>
                                    <p:animEffect transition="in" filter="wipe(down)">
                                      <p:cBhvr>
                                        <p:cTn id="217" dur="500"/>
                                        <p:tgtEl>
                                          <p:spTgt spid="600121"/>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9"/>
                                        </p:tgtEl>
                                        <p:attrNameLst>
                                          <p:attrName>style.visibility</p:attrName>
                                        </p:attrNameLst>
                                      </p:cBhvr>
                                      <p:to>
                                        <p:strVal val="visible"/>
                                      </p:to>
                                    </p:set>
                                    <p:animEffect transition="in" filter="fade">
                                      <p:cBhvr>
                                        <p:cTn id="222" dur="2000"/>
                                        <p:tgtEl>
                                          <p:spTgt spid="9"/>
                                        </p:tgtEl>
                                      </p:cBhvr>
                                    </p:animEffect>
                                  </p:childTnLst>
                                </p:cTn>
                              </p:par>
                            </p:childTnLst>
                          </p:cTn>
                        </p:par>
                      </p:childTnLst>
                    </p:cTn>
                  </p:par>
                  <p:par>
                    <p:cTn id="223" fill="hold">
                      <p:stCondLst>
                        <p:cond delay="indefinite"/>
                      </p:stCondLst>
                      <p:childTnLst>
                        <p:par>
                          <p:cTn id="224" fill="hold">
                            <p:stCondLst>
                              <p:cond delay="0"/>
                            </p:stCondLst>
                            <p:childTnLst>
                              <p:par>
                                <p:cTn id="225" presetID="9" presetClass="entr" presetSubtype="0" fill="hold" grpId="0" nodeType="clickEffect">
                                  <p:stCondLst>
                                    <p:cond delay="0"/>
                                  </p:stCondLst>
                                  <p:childTnLst>
                                    <p:set>
                                      <p:cBhvr>
                                        <p:cTn id="226" dur="1" fill="hold">
                                          <p:stCondLst>
                                            <p:cond delay="0"/>
                                          </p:stCondLst>
                                        </p:cTn>
                                        <p:tgtEl>
                                          <p:spTgt spid="600124"/>
                                        </p:tgtEl>
                                        <p:attrNameLst>
                                          <p:attrName>style.visibility</p:attrName>
                                        </p:attrNameLst>
                                      </p:cBhvr>
                                      <p:to>
                                        <p:strVal val="visible"/>
                                      </p:to>
                                    </p:set>
                                    <p:animEffect transition="in" filter="dissolve">
                                      <p:cBhvr>
                                        <p:cTn id="227" dur="500"/>
                                        <p:tgtEl>
                                          <p:spTgt spid="600124"/>
                                        </p:tgtEl>
                                      </p:cBhvr>
                                    </p:animEffect>
                                  </p:childTnLst>
                                </p:cTn>
                              </p:par>
                            </p:childTnLst>
                          </p:cTn>
                        </p:par>
                      </p:childTnLst>
                    </p:cTn>
                  </p:par>
                  <p:par>
                    <p:cTn id="228" fill="hold">
                      <p:stCondLst>
                        <p:cond delay="indefinite"/>
                      </p:stCondLst>
                      <p:childTnLst>
                        <p:par>
                          <p:cTn id="229" fill="hold">
                            <p:stCondLst>
                              <p:cond delay="0"/>
                            </p:stCondLst>
                            <p:childTnLst>
                              <p:par>
                                <p:cTn id="230" presetID="9" presetClass="entr" presetSubtype="0" fill="hold" grpId="0" nodeType="clickEffect">
                                  <p:stCondLst>
                                    <p:cond delay="0"/>
                                  </p:stCondLst>
                                  <p:childTnLst>
                                    <p:set>
                                      <p:cBhvr>
                                        <p:cTn id="231" dur="1" fill="hold">
                                          <p:stCondLst>
                                            <p:cond delay="0"/>
                                          </p:stCondLst>
                                        </p:cTn>
                                        <p:tgtEl>
                                          <p:spTgt spid="600123"/>
                                        </p:tgtEl>
                                        <p:attrNameLst>
                                          <p:attrName>style.visibility</p:attrName>
                                        </p:attrNameLst>
                                      </p:cBhvr>
                                      <p:to>
                                        <p:strVal val="visible"/>
                                      </p:to>
                                    </p:set>
                                    <p:animEffect transition="in" filter="dissolve">
                                      <p:cBhvr>
                                        <p:cTn id="232" dur="500"/>
                                        <p:tgtEl>
                                          <p:spTgt spid="600123"/>
                                        </p:tgtEl>
                                      </p:cBhvr>
                                    </p:animEffect>
                                  </p:childTnLst>
                                </p:cTn>
                              </p:par>
                            </p:childTnLst>
                          </p:cTn>
                        </p:par>
                      </p:childTnLst>
                    </p:cTn>
                  </p:par>
                  <p:par>
                    <p:cTn id="233" fill="hold">
                      <p:stCondLst>
                        <p:cond delay="indefinite"/>
                      </p:stCondLst>
                      <p:childTnLst>
                        <p:par>
                          <p:cTn id="234" fill="hold">
                            <p:stCondLst>
                              <p:cond delay="0"/>
                            </p:stCondLst>
                            <p:childTnLst>
                              <p:par>
                                <p:cTn id="235" presetID="22" presetClass="entr" presetSubtype="4" fill="hold" grpId="0" nodeType="clickEffect">
                                  <p:stCondLst>
                                    <p:cond delay="0"/>
                                  </p:stCondLst>
                                  <p:childTnLst>
                                    <p:set>
                                      <p:cBhvr>
                                        <p:cTn id="236" dur="1" fill="hold">
                                          <p:stCondLst>
                                            <p:cond delay="0"/>
                                          </p:stCondLst>
                                        </p:cTn>
                                        <p:tgtEl>
                                          <p:spTgt spid="600128"/>
                                        </p:tgtEl>
                                        <p:attrNameLst>
                                          <p:attrName>style.visibility</p:attrName>
                                        </p:attrNameLst>
                                      </p:cBhvr>
                                      <p:to>
                                        <p:strVal val="visible"/>
                                      </p:to>
                                    </p:set>
                                    <p:animEffect transition="in" filter="wipe(down)">
                                      <p:cBhvr>
                                        <p:cTn id="237" dur="500"/>
                                        <p:tgtEl>
                                          <p:spTgt spid="600128"/>
                                        </p:tgtEl>
                                      </p:cBhvr>
                                    </p:animEffect>
                                  </p:childTnLst>
                                </p:cTn>
                              </p:par>
                            </p:childTnLst>
                          </p:cTn>
                        </p:par>
                        <p:par>
                          <p:cTn id="238" fill="hold">
                            <p:stCondLst>
                              <p:cond delay="500"/>
                            </p:stCondLst>
                            <p:childTnLst>
                              <p:par>
                                <p:cTn id="239" presetID="22" presetClass="entr" presetSubtype="4" fill="hold" grpId="0" nodeType="afterEffect">
                                  <p:stCondLst>
                                    <p:cond delay="0"/>
                                  </p:stCondLst>
                                  <p:childTnLst>
                                    <p:set>
                                      <p:cBhvr>
                                        <p:cTn id="240" dur="1" fill="hold">
                                          <p:stCondLst>
                                            <p:cond delay="0"/>
                                          </p:stCondLst>
                                        </p:cTn>
                                        <p:tgtEl>
                                          <p:spTgt spid="600129"/>
                                        </p:tgtEl>
                                        <p:attrNameLst>
                                          <p:attrName>style.visibility</p:attrName>
                                        </p:attrNameLst>
                                      </p:cBhvr>
                                      <p:to>
                                        <p:strVal val="visible"/>
                                      </p:to>
                                    </p:set>
                                    <p:animEffect transition="in" filter="wipe(down)">
                                      <p:cBhvr>
                                        <p:cTn id="241" dur="500"/>
                                        <p:tgtEl>
                                          <p:spTgt spid="600129"/>
                                        </p:tgtEl>
                                      </p:cBhvr>
                                    </p:animEffect>
                                  </p:childTnLst>
                                </p:cTn>
                              </p:par>
                            </p:childTnLst>
                          </p:cTn>
                        </p:par>
                      </p:childTnLst>
                    </p:cTn>
                  </p:par>
                  <p:par>
                    <p:cTn id="242" fill="hold">
                      <p:stCondLst>
                        <p:cond delay="indefinite"/>
                      </p:stCondLst>
                      <p:childTnLst>
                        <p:par>
                          <p:cTn id="243" fill="hold">
                            <p:stCondLst>
                              <p:cond delay="0"/>
                            </p:stCondLst>
                            <p:childTnLst>
                              <p:par>
                                <p:cTn id="244" presetID="39" presetClass="entr" presetSubtype="0" accel="100000" fill="hold" grpId="0" nodeType="clickEffect">
                                  <p:stCondLst>
                                    <p:cond delay="0"/>
                                  </p:stCondLst>
                                  <p:childTnLst>
                                    <p:set>
                                      <p:cBhvr>
                                        <p:cTn id="245" dur="1" fill="hold">
                                          <p:stCondLst>
                                            <p:cond delay="0"/>
                                          </p:stCondLst>
                                        </p:cTn>
                                        <p:tgtEl>
                                          <p:spTgt spid="600108"/>
                                        </p:tgtEl>
                                        <p:attrNameLst>
                                          <p:attrName>style.visibility</p:attrName>
                                        </p:attrNameLst>
                                      </p:cBhvr>
                                      <p:to>
                                        <p:strVal val="visible"/>
                                      </p:to>
                                    </p:set>
                                    <p:anim calcmode="lin" valueType="num">
                                      <p:cBhvr>
                                        <p:cTn id="246" dur="500" fill="hold"/>
                                        <p:tgtEl>
                                          <p:spTgt spid="600108"/>
                                        </p:tgtEl>
                                        <p:attrNameLst>
                                          <p:attrName>ppt_h</p:attrName>
                                        </p:attrNameLst>
                                      </p:cBhvr>
                                      <p:tavLst>
                                        <p:tav tm="0">
                                          <p:val>
                                            <p:strVal val="#ppt_h/20"/>
                                          </p:val>
                                        </p:tav>
                                        <p:tav tm="50000">
                                          <p:val>
                                            <p:strVal val="#ppt_h/20"/>
                                          </p:val>
                                        </p:tav>
                                        <p:tav tm="100000">
                                          <p:val>
                                            <p:strVal val="#ppt_h"/>
                                          </p:val>
                                        </p:tav>
                                      </p:tavLst>
                                    </p:anim>
                                    <p:anim calcmode="lin" valueType="num">
                                      <p:cBhvr>
                                        <p:cTn id="247" dur="500" fill="hold"/>
                                        <p:tgtEl>
                                          <p:spTgt spid="600108"/>
                                        </p:tgtEl>
                                        <p:attrNameLst>
                                          <p:attrName>ppt_w</p:attrName>
                                        </p:attrNameLst>
                                      </p:cBhvr>
                                      <p:tavLst>
                                        <p:tav tm="0">
                                          <p:val>
                                            <p:strVal val="#ppt_w+.3"/>
                                          </p:val>
                                        </p:tav>
                                        <p:tav tm="50000">
                                          <p:val>
                                            <p:strVal val="#ppt_w+.3"/>
                                          </p:val>
                                        </p:tav>
                                        <p:tav tm="100000">
                                          <p:val>
                                            <p:strVal val="#ppt_w"/>
                                          </p:val>
                                        </p:tav>
                                      </p:tavLst>
                                    </p:anim>
                                    <p:anim calcmode="lin" valueType="num">
                                      <p:cBhvr>
                                        <p:cTn id="248" dur="500" fill="hold"/>
                                        <p:tgtEl>
                                          <p:spTgt spid="600108"/>
                                        </p:tgtEl>
                                        <p:attrNameLst>
                                          <p:attrName>ppt_x</p:attrName>
                                        </p:attrNameLst>
                                      </p:cBhvr>
                                      <p:tavLst>
                                        <p:tav tm="0">
                                          <p:val>
                                            <p:strVal val="#ppt_x-.3"/>
                                          </p:val>
                                        </p:tav>
                                        <p:tav tm="50000">
                                          <p:val>
                                            <p:strVal val="#ppt_x"/>
                                          </p:val>
                                        </p:tav>
                                        <p:tav tm="100000">
                                          <p:val>
                                            <p:strVal val="#ppt_x"/>
                                          </p:val>
                                        </p:tav>
                                      </p:tavLst>
                                    </p:anim>
                                    <p:anim calcmode="lin" valueType="num">
                                      <p:cBhvr>
                                        <p:cTn id="249" dur="500" fill="hold"/>
                                        <p:tgtEl>
                                          <p:spTgt spid="600108"/>
                                        </p:tgtEl>
                                        <p:attrNameLst>
                                          <p:attrName>ppt_y</p:attrName>
                                        </p:attrNameLst>
                                      </p:cBhvr>
                                      <p:tavLst>
                                        <p:tav tm="0">
                                          <p:val>
                                            <p:strVal val="#ppt_y"/>
                                          </p:val>
                                        </p:tav>
                                        <p:tav tm="100000">
                                          <p:val>
                                            <p:strVal val="#ppt_y"/>
                                          </p:val>
                                        </p:tav>
                                      </p:tavLst>
                                    </p:anim>
                                  </p:childTnLst>
                                </p:cTn>
                              </p:par>
                            </p:childTnLst>
                          </p:cTn>
                        </p:par>
                      </p:childTnLst>
                    </p:cTn>
                  </p:par>
                  <p:par>
                    <p:cTn id="250" fill="hold">
                      <p:stCondLst>
                        <p:cond delay="indefinite"/>
                      </p:stCondLst>
                      <p:childTnLst>
                        <p:par>
                          <p:cTn id="251" fill="hold">
                            <p:stCondLst>
                              <p:cond delay="0"/>
                            </p:stCondLst>
                            <p:childTnLst>
                              <p:par>
                                <p:cTn id="252" presetID="53" presetClass="entr" presetSubtype="0" fill="hold" grpId="0" nodeType="clickEffect">
                                  <p:stCondLst>
                                    <p:cond delay="0"/>
                                  </p:stCondLst>
                                  <p:childTnLst>
                                    <p:set>
                                      <p:cBhvr>
                                        <p:cTn id="253" dur="1" fill="hold">
                                          <p:stCondLst>
                                            <p:cond delay="0"/>
                                          </p:stCondLst>
                                        </p:cTn>
                                        <p:tgtEl>
                                          <p:spTgt spid="600130"/>
                                        </p:tgtEl>
                                        <p:attrNameLst>
                                          <p:attrName>style.visibility</p:attrName>
                                        </p:attrNameLst>
                                      </p:cBhvr>
                                      <p:to>
                                        <p:strVal val="visible"/>
                                      </p:to>
                                    </p:set>
                                    <p:anim calcmode="lin" valueType="num">
                                      <p:cBhvr>
                                        <p:cTn id="254" dur="500" fill="hold"/>
                                        <p:tgtEl>
                                          <p:spTgt spid="600130"/>
                                        </p:tgtEl>
                                        <p:attrNameLst>
                                          <p:attrName>ppt_w</p:attrName>
                                        </p:attrNameLst>
                                      </p:cBhvr>
                                      <p:tavLst>
                                        <p:tav tm="0">
                                          <p:val>
                                            <p:fltVal val="0"/>
                                          </p:val>
                                        </p:tav>
                                        <p:tav tm="100000">
                                          <p:val>
                                            <p:strVal val="#ppt_w"/>
                                          </p:val>
                                        </p:tav>
                                      </p:tavLst>
                                    </p:anim>
                                    <p:anim calcmode="lin" valueType="num">
                                      <p:cBhvr>
                                        <p:cTn id="255" dur="500" fill="hold"/>
                                        <p:tgtEl>
                                          <p:spTgt spid="600130"/>
                                        </p:tgtEl>
                                        <p:attrNameLst>
                                          <p:attrName>ppt_h</p:attrName>
                                        </p:attrNameLst>
                                      </p:cBhvr>
                                      <p:tavLst>
                                        <p:tav tm="0">
                                          <p:val>
                                            <p:fltVal val="0"/>
                                          </p:val>
                                        </p:tav>
                                        <p:tav tm="100000">
                                          <p:val>
                                            <p:strVal val="#ppt_h"/>
                                          </p:val>
                                        </p:tav>
                                      </p:tavLst>
                                    </p:anim>
                                    <p:animEffect transition="in" filter="fade">
                                      <p:cBhvr>
                                        <p:cTn id="256" dur="500"/>
                                        <p:tgtEl>
                                          <p:spTgt spid="600130"/>
                                        </p:tgtEl>
                                      </p:cBhvr>
                                    </p:animEffect>
                                  </p:childTnLst>
                                </p:cTn>
                              </p:par>
                              <p:par>
                                <p:cTn id="257" presetID="0" presetClass="path" presetSubtype="0" accel="50000" decel="50000" fill="hold" grpId="1" nodeType="withEffect">
                                  <p:stCondLst>
                                    <p:cond delay="0"/>
                                  </p:stCondLst>
                                  <p:childTnLst>
                                    <p:animMotion origin="layout" path="M -3.61111E-6 -4.46912E-6 L -0.60781 -0.50474 " pathEditMode="relative" rAng="0" ptsTypes="AA">
                                      <p:cBhvr>
                                        <p:cTn id="258" dur="2000" fill="hold"/>
                                        <p:tgtEl>
                                          <p:spTgt spid="600130"/>
                                        </p:tgtEl>
                                        <p:attrNameLst>
                                          <p:attrName>ppt_x</p:attrName>
                                          <p:attrName>ppt_y</p:attrName>
                                        </p:attrNameLst>
                                      </p:cBhvr>
                                      <p:rCtr x="-304" y="-252"/>
                                    </p:animMotion>
                                  </p:childTnLst>
                                </p:cTn>
                              </p:par>
                              <p:par>
                                <p:cTn id="259" presetID="9" presetClass="exit" presetSubtype="0" fill="hold" grpId="1" nodeType="withEffect">
                                  <p:stCondLst>
                                    <p:cond delay="0"/>
                                  </p:stCondLst>
                                  <p:childTnLst>
                                    <p:animEffect transition="out" filter="dissolve">
                                      <p:cBhvr>
                                        <p:cTn id="260" dur="500"/>
                                        <p:tgtEl>
                                          <p:spTgt spid="600076"/>
                                        </p:tgtEl>
                                      </p:cBhvr>
                                    </p:animEffect>
                                    <p:set>
                                      <p:cBhvr>
                                        <p:cTn id="261" dur="1" fill="hold">
                                          <p:stCondLst>
                                            <p:cond delay="499"/>
                                          </p:stCondLst>
                                        </p:cTn>
                                        <p:tgtEl>
                                          <p:spTgt spid="600076"/>
                                        </p:tgtEl>
                                        <p:attrNameLst>
                                          <p:attrName>style.visibility</p:attrName>
                                        </p:attrNameLst>
                                      </p:cBhvr>
                                      <p:to>
                                        <p:strVal val="hidden"/>
                                      </p:to>
                                    </p:set>
                                  </p:childTnLst>
                                </p:cTn>
                              </p:par>
                            </p:childTnLst>
                          </p:cTn>
                        </p:par>
                      </p:childTnLst>
                    </p:cTn>
                  </p:par>
                  <p:par>
                    <p:cTn id="262" fill="hold">
                      <p:stCondLst>
                        <p:cond delay="indefinite"/>
                      </p:stCondLst>
                      <p:childTnLst>
                        <p:par>
                          <p:cTn id="263" fill="hold">
                            <p:stCondLst>
                              <p:cond delay="0"/>
                            </p:stCondLst>
                            <p:childTnLst>
                              <p:par>
                                <p:cTn id="264" presetID="9" presetClass="emph" presetSubtype="0" nodeType="clickEffect">
                                  <p:stCondLst>
                                    <p:cond delay="0"/>
                                  </p:stCondLst>
                                  <p:childTnLst>
                                    <p:set>
                                      <p:cBhvr rctx="PPT">
                                        <p:cTn id="265" dur="indefinite"/>
                                        <p:tgtEl>
                                          <p:spTgt spid="5"/>
                                        </p:tgtEl>
                                        <p:attrNameLst>
                                          <p:attrName>style.opacity</p:attrName>
                                        </p:attrNameLst>
                                      </p:cBhvr>
                                      <p:to>
                                        <p:strVal val="0.5"/>
                                      </p:to>
                                    </p:set>
                                    <p:animEffect filter="image" prLst="opacity: 0.5">
                                      <p:cBhvr rctx="IE">
                                        <p:cTn id="266" dur="indefinite"/>
                                        <p:tgtEl>
                                          <p:spTgt spid="5"/>
                                        </p:tgtEl>
                                      </p:cBhvr>
                                    </p:animEffect>
                                  </p:childTnLst>
                                </p:cTn>
                              </p:par>
                              <p:par>
                                <p:cTn id="267" presetID="9" presetClass="emph" presetSubtype="0" grpId="1" nodeType="withEffect">
                                  <p:stCondLst>
                                    <p:cond delay="0"/>
                                  </p:stCondLst>
                                  <p:childTnLst>
                                    <p:set>
                                      <p:cBhvr rctx="PPT">
                                        <p:cTn id="268" dur="indefinite"/>
                                        <p:tgtEl>
                                          <p:spTgt spid="600097"/>
                                        </p:tgtEl>
                                        <p:attrNameLst>
                                          <p:attrName>style.opacity</p:attrName>
                                        </p:attrNameLst>
                                      </p:cBhvr>
                                      <p:to>
                                        <p:strVal val="0.5"/>
                                      </p:to>
                                    </p:set>
                                    <p:animEffect filter="image" prLst="opacity: 0.5">
                                      <p:cBhvr rctx="IE">
                                        <p:cTn id="269" dur="indefinite"/>
                                        <p:tgtEl>
                                          <p:spTgt spid="600097"/>
                                        </p:tgtEl>
                                      </p:cBhvr>
                                    </p:animEffect>
                                  </p:childTnLst>
                                </p:cTn>
                              </p:par>
                              <p:par>
                                <p:cTn id="270" presetID="9" presetClass="emph" presetSubtype="0" grpId="1" nodeType="withEffect">
                                  <p:stCondLst>
                                    <p:cond delay="0"/>
                                  </p:stCondLst>
                                  <p:childTnLst>
                                    <p:set>
                                      <p:cBhvr rctx="PPT">
                                        <p:cTn id="271" dur="indefinite"/>
                                        <p:tgtEl>
                                          <p:spTgt spid="600098"/>
                                        </p:tgtEl>
                                        <p:attrNameLst>
                                          <p:attrName>style.opacity</p:attrName>
                                        </p:attrNameLst>
                                      </p:cBhvr>
                                      <p:to>
                                        <p:strVal val="0.5"/>
                                      </p:to>
                                    </p:set>
                                    <p:animEffect filter="image" prLst="opacity: 0.5">
                                      <p:cBhvr rctx="IE">
                                        <p:cTn id="272" dur="indefinite"/>
                                        <p:tgtEl>
                                          <p:spTgt spid="600098"/>
                                        </p:tgtEl>
                                      </p:cBhvr>
                                    </p:animEffect>
                                  </p:childTnLst>
                                </p:cTn>
                              </p:par>
                              <p:par>
                                <p:cTn id="273" presetID="9" presetClass="emph" presetSubtype="0" grpId="1" nodeType="withEffect">
                                  <p:stCondLst>
                                    <p:cond delay="0"/>
                                  </p:stCondLst>
                                  <p:childTnLst>
                                    <p:set>
                                      <p:cBhvr rctx="PPT">
                                        <p:cTn id="274" dur="indefinite"/>
                                        <p:tgtEl>
                                          <p:spTgt spid="600099"/>
                                        </p:tgtEl>
                                        <p:attrNameLst>
                                          <p:attrName>style.opacity</p:attrName>
                                        </p:attrNameLst>
                                      </p:cBhvr>
                                      <p:to>
                                        <p:strVal val="0.5"/>
                                      </p:to>
                                    </p:set>
                                    <p:animEffect filter="image" prLst="opacity: 0.5">
                                      <p:cBhvr rctx="IE">
                                        <p:cTn id="275" dur="indefinite"/>
                                        <p:tgtEl>
                                          <p:spTgt spid="600099"/>
                                        </p:tgtEl>
                                      </p:cBhvr>
                                    </p:animEffect>
                                  </p:childTnLst>
                                </p:cTn>
                              </p:par>
                              <p:par>
                                <p:cTn id="276" presetID="9" presetClass="emph" presetSubtype="0" grpId="1" nodeType="withEffect">
                                  <p:stCondLst>
                                    <p:cond delay="0"/>
                                  </p:stCondLst>
                                  <p:childTnLst>
                                    <p:set>
                                      <p:cBhvr rctx="PPT">
                                        <p:cTn id="277" dur="indefinite"/>
                                        <p:tgtEl>
                                          <p:spTgt spid="600100"/>
                                        </p:tgtEl>
                                        <p:attrNameLst>
                                          <p:attrName>style.opacity</p:attrName>
                                        </p:attrNameLst>
                                      </p:cBhvr>
                                      <p:to>
                                        <p:strVal val="0.5"/>
                                      </p:to>
                                    </p:set>
                                    <p:animEffect filter="image" prLst="opacity: 0.5">
                                      <p:cBhvr rctx="IE">
                                        <p:cTn id="278" dur="indefinite"/>
                                        <p:tgtEl>
                                          <p:spTgt spid="600100"/>
                                        </p:tgtEl>
                                      </p:cBhvr>
                                    </p:animEffect>
                                  </p:childTnLst>
                                </p:cTn>
                              </p:par>
                              <p:par>
                                <p:cTn id="279" presetID="9" presetClass="emph" presetSubtype="0" grpId="1" nodeType="withEffect">
                                  <p:stCondLst>
                                    <p:cond delay="0"/>
                                  </p:stCondLst>
                                  <p:childTnLst>
                                    <p:set>
                                      <p:cBhvr rctx="PPT">
                                        <p:cTn id="280" dur="indefinite"/>
                                        <p:tgtEl>
                                          <p:spTgt spid="600101"/>
                                        </p:tgtEl>
                                        <p:attrNameLst>
                                          <p:attrName>style.opacity</p:attrName>
                                        </p:attrNameLst>
                                      </p:cBhvr>
                                      <p:to>
                                        <p:strVal val="0.5"/>
                                      </p:to>
                                    </p:set>
                                    <p:animEffect filter="image" prLst="opacity: 0.5">
                                      <p:cBhvr rctx="IE">
                                        <p:cTn id="281" dur="indefinite"/>
                                        <p:tgtEl>
                                          <p:spTgt spid="600101"/>
                                        </p:tgtEl>
                                      </p:cBhvr>
                                    </p:animEffect>
                                  </p:childTnLst>
                                </p:cTn>
                              </p:par>
                              <p:par>
                                <p:cTn id="282" presetID="9" presetClass="emph" presetSubtype="0" nodeType="withEffect">
                                  <p:stCondLst>
                                    <p:cond delay="0"/>
                                  </p:stCondLst>
                                  <p:childTnLst>
                                    <p:set>
                                      <p:cBhvr rctx="PPT">
                                        <p:cTn id="283" dur="indefinite"/>
                                        <p:tgtEl>
                                          <p:spTgt spid="6"/>
                                        </p:tgtEl>
                                        <p:attrNameLst>
                                          <p:attrName>style.opacity</p:attrName>
                                        </p:attrNameLst>
                                      </p:cBhvr>
                                      <p:to>
                                        <p:strVal val="0.5"/>
                                      </p:to>
                                    </p:set>
                                    <p:animEffect filter="image" prLst="opacity: 0.5">
                                      <p:cBhvr rctx="IE">
                                        <p:cTn id="284" dur="indefinite"/>
                                        <p:tgtEl>
                                          <p:spTgt spid="6"/>
                                        </p:tgtEl>
                                      </p:cBhvr>
                                    </p:animEffect>
                                  </p:childTnLst>
                                </p:cTn>
                              </p:par>
                              <p:par>
                                <p:cTn id="285" presetID="9" presetClass="emph" presetSubtype="0" grpId="1" nodeType="withEffect">
                                  <p:stCondLst>
                                    <p:cond delay="0"/>
                                  </p:stCondLst>
                                  <p:iterate type="lt">
                                    <p:tmAbs val="0"/>
                                  </p:iterate>
                                  <p:childTnLst>
                                    <p:set>
                                      <p:cBhvr rctx="PPT">
                                        <p:cTn id="286" dur="indefinite"/>
                                        <p:tgtEl>
                                          <p:spTgt spid="600106"/>
                                        </p:tgtEl>
                                        <p:attrNameLst>
                                          <p:attrName>style.opacity</p:attrName>
                                        </p:attrNameLst>
                                      </p:cBhvr>
                                      <p:to>
                                        <p:strVal val="0.5"/>
                                      </p:to>
                                    </p:set>
                                    <p:animEffect filter="image" prLst="opacity: 0.5">
                                      <p:cBhvr rctx="IE">
                                        <p:cTn id="287" dur="indefinite"/>
                                        <p:tgtEl>
                                          <p:spTgt spid="600106"/>
                                        </p:tgtEl>
                                      </p:cBhvr>
                                    </p:animEffect>
                                  </p:childTnLst>
                                </p:cTn>
                              </p:par>
                              <p:par>
                                <p:cTn id="288" presetID="9" presetClass="emph" presetSubtype="0" grpId="1" nodeType="withEffect">
                                  <p:stCondLst>
                                    <p:cond delay="0"/>
                                  </p:stCondLst>
                                  <p:childTnLst>
                                    <p:set>
                                      <p:cBhvr rctx="PPT">
                                        <p:cTn id="289" dur="indefinite"/>
                                        <p:tgtEl>
                                          <p:spTgt spid="600107"/>
                                        </p:tgtEl>
                                        <p:attrNameLst>
                                          <p:attrName>style.opacity</p:attrName>
                                        </p:attrNameLst>
                                      </p:cBhvr>
                                      <p:to>
                                        <p:strVal val="0.5"/>
                                      </p:to>
                                    </p:set>
                                    <p:animEffect filter="image" prLst="opacity: 0.5">
                                      <p:cBhvr rctx="IE">
                                        <p:cTn id="290" dur="indefinite"/>
                                        <p:tgtEl>
                                          <p:spTgt spid="600107"/>
                                        </p:tgtEl>
                                      </p:cBhvr>
                                    </p:animEffect>
                                  </p:childTnLst>
                                </p:cTn>
                              </p:par>
                              <p:par>
                                <p:cTn id="291" presetID="9" presetClass="emph" presetSubtype="0" grpId="1" nodeType="withEffect">
                                  <p:stCondLst>
                                    <p:cond delay="0"/>
                                  </p:stCondLst>
                                  <p:childTnLst>
                                    <p:set>
                                      <p:cBhvr rctx="PPT">
                                        <p:cTn id="292" dur="indefinite"/>
                                        <p:tgtEl>
                                          <p:spTgt spid="600108"/>
                                        </p:tgtEl>
                                        <p:attrNameLst>
                                          <p:attrName>style.opacity</p:attrName>
                                        </p:attrNameLst>
                                      </p:cBhvr>
                                      <p:to>
                                        <p:strVal val="0.5"/>
                                      </p:to>
                                    </p:set>
                                    <p:animEffect filter="image" prLst="opacity: 0.5">
                                      <p:cBhvr rctx="IE">
                                        <p:cTn id="293" dur="indefinite"/>
                                        <p:tgtEl>
                                          <p:spTgt spid="600108"/>
                                        </p:tgtEl>
                                      </p:cBhvr>
                                    </p:animEffect>
                                  </p:childTnLst>
                                </p:cTn>
                              </p:par>
                              <p:par>
                                <p:cTn id="294" presetID="9" presetClass="emph" presetSubtype="0" grpId="1" nodeType="withEffect">
                                  <p:stCondLst>
                                    <p:cond delay="0"/>
                                  </p:stCondLst>
                                  <p:childTnLst>
                                    <p:set>
                                      <p:cBhvr rctx="PPT">
                                        <p:cTn id="295" dur="indefinite"/>
                                        <p:tgtEl>
                                          <p:spTgt spid="600109"/>
                                        </p:tgtEl>
                                        <p:attrNameLst>
                                          <p:attrName>style.opacity</p:attrName>
                                        </p:attrNameLst>
                                      </p:cBhvr>
                                      <p:to>
                                        <p:strVal val="0.5"/>
                                      </p:to>
                                    </p:set>
                                    <p:animEffect filter="image" prLst="opacity: 0.5">
                                      <p:cBhvr rctx="IE">
                                        <p:cTn id="296" dur="indefinite"/>
                                        <p:tgtEl>
                                          <p:spTgt spid="600109"/>
                                        </p:tgtEl>
                                      </p:cBhvr>
                                    </p:animEffect>
                                  </p:childTnLst>
                                </p:cTn>
                              </p:par>
                              <p:par>
                                <p:cTn id="297" presetID="9" presetClass="emph" presetSubtype="0" grpId="1" nodeType="withEffect">
                                  <p:stCondLst>
                                    <p:cond delay="0"/>
                                  </p:stCondLst>
                                  <p:childTnLst>
                                    <p:set>
                                      <p:cBhvr rctx="PPT">
                                        <p:cTn id="298" dur="indefinite"/>
                                        <p:tgtEl>
                                          <p:spTgt spid="600110"/>
                                        </p:tgtEl>
                                        <p:attrNameLst>
                                          <p:attrName>style.opacity</p:attrName>
                                        </p:attrNameLst>
                                      </p:cBhvr>
                                      <p:to>
                                        <p:strVal val="0.5"/>
                                      </p:to>
                                    </p:set>
                                    <p:animEffect filter="image" prLst="opacity: 0.5">
                                      <p:cBhvr rctx="IE">
                                        <p:cTn id="299" dur="indefinite"/>
                                        <p:tgtEl>
                                          <p:spTgt spid="600110"/>
                                        </p:tgtEl>
                                      </p:cBhvr>
                                    </p:animEffect>
                                  </p:childTnLst>
                                </p:cTn>
                              </p:par>
                              <p:par>
                                <p:cTn id="300" presetID="9" presetClass="emph" presetSubtype="0" nodeType="withEffect">
                                  <p:stCondLst>
                                    <p:cond delay="0"/>
                                  </p:stCondLst>
                                  <p:childTnLst>
                                    <p:set>
                                      <p:cBhvr rctx="PPT">
                                        <p:cTn id="301" dur="indefinite"/>
                                        <p:tgtEl>
                                          <p:spTgt spid="7"/>
                                        </p:tgtEl>
                                        <p:attrNameLst>
                                          <p:attrName>style.opacity</p:attrName>
                                        </p:attrNameLst>
                                      </p:cBhvr>
                                      <p:to>
                                        <p:strVal val="0.5"/>
                                      </p:to>
                                    </p:set>
                                    <p:animEffect filter="image" prLst="opacity: 0.5">
                                      <p:cBhvr rctx="IE">
                                        <p:cTn id="302" dur="indefinite"/>
                                        <p:tgtEl>
                                          <p:spTgt spid="7"/>
                                        </p:tgtEl>
                                      </p:cBhvr>
                                    </p:animEffect>
                                  </p:childTnLst>
                                </p:cTn>
                              </p:par>
                              <p:par>
                                <p:cTn id="303" presetID="9" presetClass="emph" presetSubtype="0" grpId="1" nodeType="withEffect">
                                  <p:stCondLst>
                                    <p:cond delay="0"/>
                                  </p:stCondLst>
                                  <p:childTnLst>
                                    <p:set>
                                      <p:cBhvr rctx="PPT">
                                        <p:cTn id="304" dur="indefinite"/>
                                        <p:tgtEl>
                                          <p:spTgt spid="600114"/>
                                        </p:tgtEl>
                                        <p:attrNameLst>
                                          <p:attrName>style.opacity</p:attrName>
                                        </p:attrNameLst>
                                      </p:cBhvr>
                                      <p:to>
                                        <p:strVal val="0.5"/>
                                      </p:to>
                                    </p:set>
                                    <p:animEffect filter="image" prLst="opacity: 0.5">
                                      <p:cBhvr rctx="IE">
                                        <p:cTn id="305" dur="indefinite"/>
                                        <p:tgtEl>
                                          <p:spTgt spid="600114"/>
                                        </p:tgtEl>
                                      </p:cBhvr>
                                    </p:animEffect>
                                  </p:childTnLst>
                                </p:cTn>
                              </p:par>
                              <p:par>
                                <p:cTn id="306" presetID="9" presetClass="emph" presetSubtype="0" grpId="1" nodeType="withEffect">
                                  <p:stCondLst>
                                    <p:cond delay="0"/>
                                  </p:stCondLst>
                                  <p:childTnLst>
                                    <p:set>
                                      <p:cBhvr rctx="PPT">
                                        <p:cTn id="307" dur="indefinite"/>
                                        <p:tgtEl>
                                          <p:spTgt spid="600115"/>
                                        </p:tgtEl>
                                        <p:attrNameLst>
                                          <p:attrName>style.opacity</p:attrName>
                                        </p:attrNameLst>
                                      </p:cBhvr>
                                      <p:to>
                                        <p:strVal val="0.5"/>
                                      </p:to>
                                    </p:set>
                                    <p:animEffect filter="image" prLst="opacity: 0.5">
                                      <p:cBhvr rctx="IE">
                                        <p:cTn id="308" dur="indefinite"/>
                                        <p:tgtEl>
                                          <p:spTgt spid="600115"/>
                                        </p:tgtEl>
                                      </p:cBhvr>
                                    </p:animEffect>
                                  </p:childTnLst>
                                </p:cTn>
                              </p:par>
                              <p:par>
                                <p:cTn id="309" presetID="9" presetClass="emph" presetSubtype="0" grpId="1" nodeType="withEffect">
                                  <p:stCondLst>
                                    <p:cond delay="0"/>
                                  </p:stCondLst>
                                  <p:childTnLst>
                                    <p:set>
                                      <p:cBhvr rctx="PPT">
                                        <p:cTn id="310" dur="indefinite"/>
                                        <p:tgtEl>
                                          <p:spTgt spid="600116"/>
                                        </p:tgtEl>
                                        <p:attrNameLst>
                                          <p:attrName>style.opacity</p:attrName>
                                        </p:attrNameLst>
                                      </p:cBhvr>
                                      <p:to>
                                        <p:strVal val="0.5"/>
                                      </p:to>
                                    </p:set>
                                    <p:animEffect filter="image" prLst="opacity: 0.5">
                                      <p:cBhvr rctx="IE">
                                        <p:cTn id="311" dur="indefinite"/>
                                        <p:tgtEl>
                                          <p:spTgt spid="600116"/>
                                        </p:tgtEl>
                                      </p:cBhvr>
                                    </p:animEffect>
                                  </p:childTnLst>
                                </p:cTn>
                              </p:par>
                              <p:par>
                                <p:cTn id="312" presetID="9" presetClass="emph" presetSubtype="0" nodeType="withEffect">
                                  <p:stCondLst>
                                    <p:cond delay="0"/>
                                  </p:stCondLst>
                                  <p:childTnLst>
                                    <p:set>
                                      <p:cBhvr rctx="PPT">
                                        <p:cTn id="313" dur="indefinite"/>
                                        <p:tgtEl>
                                          <p:spTgt spid="8"/>
                                        </p:tgtEl>
                                        <p:attrNameLst>
                                          <p:attrName>style.opacity</p:attrName>
                                        </p:attrNameLst>
                                      </p:cBhvr>
                                      <p:to>
                                        <p:strVal val="0.5"/>
                                      </p:to>
                                    </p:set>
                                    <p:animEffect filter="image" prLst="opacity: 0.5">
                                      <p:cBhvr rctx="IE">
                                        <p:cTn id="314" dur="indefinite"/>
                                        <p:tgtEl>
                                          <p:spTgt spid="8"/>
                                        </p:tgtEl>
                                      </p:cBhvr>
                                    </p:animEffect>
                                  </p:childTnLst>
                                </p:cTn>
                              </p:par>
                              <p:par>
                                <p:cTn id="315" presetID="9" presetClass="emph" presetSubtype="0" grpId="1" nodeType="withEffect">
                                  <p:stCondLst>
                                    <p:cond delay="0"/>
                                  </p:stCondLst>
                                  <p:childTnLst>
                                    <p:set>
                                      <p:cBhvr rctx="PPT">
                                        <p:cTn id="316" dur="indefinite"/>
                                        <p:tgtEl>
                                          <p:spTgt spid="600120"/>
                                        </p:tgtEl>
                                        <p:attrNameLst>
                                          <p:attrName>style.opacity</p:attrName>
                                        </p:attrNameLst>
                                      </p:cBhvr>
                                      <p:to>
                                        <p:strVal val="0.5"/>
                                      </p:to>
                                    </p:set>
                                    <p:animEffect filter="image" prLst="opacity: 0.5">
                                      <p:cBhvr rctx="IE">
                                        <p:cTn id="317" dur="indefinite"/>
                                        <p:tgtEl>
                                          <p:spTgt spid="600120"/>
                                        </p:tgtEl>
                                      </p:cBhvr>
                                    </p:animEffect>
                                  </p:childTnLst>
                                </p:cTn>
                              </p:par>
                              <p:par>
                                <p:cTn id="318" presetID="9" presetClass="emph" presetSubtype="0" grpId="1" nodeType="withEffect">
                                  <p:stCondLst>
                                    <p:cond delay="0"/>
                                  </p:stCondLst>
                                  <p:childTnLst>
                                    <p:set>
                                      <p:cBhvr rctx="PPT">
                                        <p:cTn id="319" dur="indefinite"/>
                                        <p:tgtEl>
                                          <p:spTgt spid="600121"/>
                                        </p:tgtEl>
                                        <p:attrNameLst>
                                          <p:attrName>style.opacity</p:attrName>
                                        </p:attrNameLst>
                                      </p:cBhvr>
                                      <p:to>
                                        <p:strVal val="0.5"/>
                                      </p:to>
                                    </p:set>
                                    <p:animEffect filter="image" prLst="opacity: 0.5">
                                      <p:cBhvr rctx="IE">
                                        <p:cTn id="320" dur="indefinite"/>
                                        <p:tgtEl>
                                          <p:spTgt spid="600121"/>
                                        </p:tgtEl>
                                      </p:cBhvr>
                                    </p:animEffect>
                                  </p:childTnLst>
                                </p:cTn>
                              </p:par>
                              <p:par>
                                <p:cTn id="321" presetID="9" presetClass="emph" presetSubtype="0" grpId="1" nodeType="withEffect">
                                  <p:stCondLst>
                                    <p:cond delay="0"/>
                                  </p:stCondLst>
                                  <p:childTnLst>
                                    <p:set>
                                      <p:cBhvr rctx="PPT">
                                        <p:cTn id="322" dur="indefinite"/>
                                        <p:tgtEl>
                                          <p:spTgt spid="600122"/>
                                        </p:tgtEl>
                                        <p:attrNameLst>
                                          <p:attrName>style.opacity</p:attrName>
                                        </p:attrNameLst>
                                      </p:cBhvr>
                                      <p:to>
                                        <p:strVal val="0.5"/>
                                      </p:to>
                                    </p:set>
                                    <p:animEffect filter="image" prLst="opacity: 0.5">
                                      <p:cBhvr rctx="IE">
                                        <p:cTn id="323" dur="indefinite"/>
                                        <p:tgtEl>
                                          <p:spTgt spid="600122"/>
                                        </p:tgtEl>
                                      </p:cBhvr>
                                    </p:animEffect>
                                  </p:childTnLst>
                                </p:cTn>
                              </p:par>
                              <p:par>
                                <p:cTn id="324" presetID="9" presetClass="emph" presetSubtype="0" grpId="1" nodeType="withEffect">
                                  <p:stCondLst>
                                    <p:cond delay="0"/>
                                  </p:stCondLst>
                                  <p:childTnLst>
                                    <p:set>
                                      <p:cBhvr rctx="PPT">
                                        <p:cTn id="325" dur="indefinite"/>
                                        <p:tgtEl>
                                          <p:spTgt spid="600123"/>
                                        </p:tgtEl>
                                        <p:attrNameLst>
                                          <p:attrName>style.opacity</p:attrName>
                                        </p:attrNameLst>
                                      </p:cBhvr>
                                      <p:to>
                                        <p:strVal val="0.5"/>
                                      </p:to>
                                    </p:set>
                                    <p:animEffect filter="image" prLst="opacity: 0.5">
                                      <p:cBhvr rctx="IE">
                                        <p:cTn id="326" dur="indefinite"/>
                                        <p:tgtEl>
                                          <p:spTgt spid="600123"/>
                                        </p:tgtEl>
                                      </p:cBhvr>
                                    </p:animEffect>
                                  </p:childTnLst>
                                </p:cTn>
                              </p:par>
                              <p:par>
                                <p:cTn id="327" presetID="9" presetClass="emph" presetSubtype="0" grpId="1" nodeType="withEffect">
                                  <p:stCondLst>
                                    <p:cond delay="0"/>
                                  </p:stCondLst>
                                  <p:childTnLst>
                                    <p:set>
                                      <p:cBhvr rctx="PPT">
                                        <p:cTn id="328" dur="indefinite"/>
                                        <p:tgtEl>
                                          <p:spTgt spid="600124"/>
                                        </p:tgtEl>
                                        <p:attrNameLst>
                                          <p:attrName>style.opacity</p:attrName>
                                        </p:attrNameLst>
                                      </p:cBhvr>
                                      <p:to>
                                        <p:strVal val="0.5"/>
                                      </p:to>
                                    </p:set>
                                    <p:animEffect filter="image" prLst="opacity: 0.5">
                                      <p:cBhvr rctx="IE">
                                        <p:cTn id="329" dur="indefinite"/>
                                        <p:tgtEl>
                                          <p:spTgt spid="600124"/>
                                        </p:tgtEl>
                                      </p:cBhvr>
                                    </p:animEffect>
                                  </p:childTnLst>
                                </p:cTn>
                              </p:par>
                              <p:par>
                                <p:cTn id="330" presetID="9" presetClass="emph" presetSubtype="0" nodeType="withEffect">
                                  <p:stCondLst>
                                    <p:cond delay="0"/>
                                  </p:stCondLst>
                                  <p:childTnLst>
                                    <p:set>
                                      <p:cBhvr rctx="PPT">
                                        <p:cTn id="331" dur="indefinite"/>
                                        <p:tgtEl>
                                          <p:spTgt spid="9"/>
                                        </p:tgtEl>
                                        <p:attrNameLst>
                                          <p:attrName>style.opacity</p:attrName>
                                        </p:attrNameLst>
                                      </p:cBhvr>
                                      <p:to>
                                        <p:strVal val="0.5"/>
                                      </p:to>
                                    </p:set>
                                    <p:animEffect filter="image" prLst="opacity: 0.5">
                                      <p:cBhvr rctx="IE">
                                        <p:cTn id="332" dur="indefinite"/>
                                        <p:tgtEl>
                                          <p:spTgt spid="9"/>
                                        </p:tgtEl>
                                      </p:cBhvr>
                                    </p:animEffect>
                                  </p:childTnLst>
                                </p:cTn>
                              </p:par>
                              <p:par>
                                <p:cTn id="333" presetID="9" presetClass="emph" presetSubtype="0" grpId="1" nodeType="withEffect">
                                  <p:stCondLst>
                                    <p:cond delay="0"/>
                                  </p:stCondLst>
                                  <p:childTnLst>
                                    <p:set>
                                      <p:cBhvr rctx="PPT">
                                        <p:cTn id="334" dur="indefinite"/>
                                        <p:tgtEl>
                                          <p:spTgt spid="600128"/>
                                        </p:tgtEl>
                                        <p:attrNameLst>
                                          <p:attrName>style.opacity</p:attrName>
                                        </p:attrNameLst>
                                      </p:cBhvr>
                                      <p:to>
                                        <p:strVal val="0.5"/>
                                      </p:to>
                                    </p:set>
                                    <p:animEffect filter="image" prLst="opacity: 0.5">
                                      <p:cBhvr rctx="IE">
                                        <p:cTn id="335" dur="indefinite"/>
                                        <p:tgtEl>
                                          <p:spTgt spid="600128"/>
                                        </p:tgtEl>
                                      </p:cBhvr>
                                    </p:animEffect>
                                  </p:childTnLst>
                                </p:cTn>
                              </p:par>
                              <p:par>
                                <p:cTn id="336" presetID="9" presetClass="emph" presetSubtype="0" grpId="1" nodeType="withEffect">
                                  <p:stCondLst>
                                    <p:cond delay="0"/>
                                  </p:stCondLst>
                                  <p:childTnLst>
                                    <p:set>
                                      <p:cBhvr rctx="PPT">
                                        <p:cTn id="337" dur="indefinite"/>
                                        <p:tgtEl>
                                          <p:spTgt spid="600129"/>
                                        </p:tgtEl>
                                        <p:attrNameLst>
                                          <p:attrName>style.opacity</p:attrName>
                                        </p:attrNameLst>
                                      </p:cBhvr>
                                      <p:to>
                                        <p:strVal val="0.5"/>
                                      </p:to>
                                    </p:set>
                                    <p:animEffect filter="image" prLst="opacity: 0.5">
                                      <p:cBhvr rctx="IE">
                                        <p:cTn id="338" dur="indefinite"/>
                                        <p:tgtEl>
                                          <p:spTgt spid="600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7" grpId="0" autoUpdateAnimBg="0"/>
      <p:bldP spid="600067" grpId="1"/>
      <p:bldP spid="600067" grpId="2"/>
      <p:bldP spid="600068" grpId="0" animBg="1"/>
      <p:bldP spid="600068" grpId="1" animBg="1"/>
      <p:bldP spid="600069" grpId="0" animBg="1"/>
      <p:bldP spid="600069" grpId="1" animBg="1"/>
      <p:bldP spid="600070" grpId="0" autoUpdateAnimBg="0"/>
      <p:bldP spid="600070" grpId="1"/>
      <p:bldP spid="600071" grpId="0" autoUpdateAnimBg="0"/>
      <p:bldP spid="600071" grpId="1"/>
      <p:bldP spid="600072" grpId="0" animBg="1"/>
      <p:bldP spid="600072" grpId="1" animBg="1"/>
      <p:bldP spid="600073" grpId="0" autoUpdateAnimBg="0"/>
      <p:bldP spid="600073" grpId="1"/>
      <p:bldP spid="600074" grpId="0" animBg="1"/>
      <p:bldP spid="600074" grpId="1" animBg="1"/>
      <p:bldP spid="600075" grpId="0" autoUpdateAnimBg="0"/>
      <p:bldP spid="600075" grpId="1"/>
      <p:bldP spid="600076" grpId="0" autoUpdateAnimBg="0"/>
      <p:bldP spid="600076" grpId="1"/>
      <p:bldP spid="600077" grpId="0" autoUpdateAnimBg="0"/>
      <p:bldP spid="600088" grpId="0" autoUpdateAnimBg="0"/>
      <p:bldP spid="600097" grpId="0" animBg="1"/>
      <p:bldP spid="600097" grpId="1" animBg="1"/>
      <p:bldP spid="600098" grpId="0"/>
      <p:bldP spid="600098" grpId="1"/>
      <p:bldP spid="600099" grpId="0"/>
      <p:bldP spid="600099" grpId="1"/>
      <p:bldP spid="600100" grpId="0" animBg="1"/>
      <p:bldP spid="600100" grpId="1" animBg="1"/>
      <p:bldP spid="600101" grpId="0" animBg="1"/>
      <p:bldP spid="600101" grpId="1" animBg="1"/>
      <p:bldP spid="600106" grpId="0"/>
      <p:bldP spid="600106" grpId="1"/>
      <p:bldP spid="600107" grpId="0"/>
      <p:bldP spid="600107" grpId="1"/>
      <p:bldP spid="600108" grpId="0"/>
      <p:bldP spid="600108" grpId="1"/>
      <p:bldP spid="600109" grpId="0"/>
      <p:bldP spid="600109" grpId="1"/>
      <p:bldP spid="600110" grpId="0"/>
      <p:bldP spid="600110" grpId="1"/>
      <p:bldP spid="600114" grpId="0"/>
      <p:bldP spid="600114" grpId="1"/>
      <p:bldP spid="600115" grpId="0" animBg="1"/>
      <p:bldP spid="600115" grpId="1" animBg="1"/>
      <p:bldP spid="600116" grpId="0" animBg="1"/>
      <p:bldP spid="600116" grpId="1" animBg="1"/>
      <p:bldP spid="600120" grpId="0" animBg="1"/>
      <p:bldP spid="600120" grpId="1" animBg="1"/>
      <p:bldP spid="600121" grpId="0" animBg="1"/>
      <p:bldP spid="600121" grpId="1" animBg="1"/>
      <p:bldP spid="600122" grpId="0" animBg="1"/>
      <p:bldP spid="600122" grpId="1" animBg="1"/>
      <p:bldP spid="600123" grpId="0"/>
      <p:bldP spid="600123" grpId="1"/>
      <p:bldP spid="600124" grpId="0"/>
      <p:bldP spid="600124" grpId="1"/>
      <p:bldP spid="600128" grpId="0" animBg="1"/>
      <p:bldP spid="600128" grpId="1" animBg="1"/>
      <p:bldP spid="600129" grpId="0" animBg="1"/>
      <p:bldP spid="600129" grpId="1" animBg="1"/>
      <p:bldP spid="600130" grpId="0"/>
      <p:bldP spid="600130" grpId="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Rectangle 3"/>
          <p:cNvSpPr>
            <a:spLocks noGrp="1" noChangeArrowheads="1"/>
          </p:cNvSpPr>
          <p:nvPr>
            <p:ph type="body" idx="1"/>
          </p:nvPr>
        </p:nvSpPr>
        <p:spPr>
          <a:xfrm>
            <a:off x="825500" y="296863"/>
            <a:ext cx="7467600" cy="1508125"/>
          </a:xfrm>
        </p:spPr>
        <p:txBody>
          <a:bodyPr/>
          <a:lstStyle/>
          <a:p>
            <a:pPr algn="ctr" eaLnBrk="1" hangingPunct="1">
              <a:spcBef>
                <a:spcPct val="0"/>
              </a:spcBef>
              <a:buFontTx/>
              <a:buNone/>
            </a:pPr>
            <a:r>
              <a:rPr lang="en-US" sz="2800" smtClean="0"/>
              <a:t>How many grams of silver will be formed from 12.0 g copper? </a:t>
            </a:r>
          </a:p>
        </p:txBody>
      </p:sp>
      <p:sp>
        <p:nvSpPr>
          <p:cNvPr id="336900" name="Rectangle 4"/>
          <p:cNvSpPr>
            <a:spLocks noChangeArrowheads="1"/>
          </p:cNvSpPr>
          <p:nvPr/>
        </p:nvSpPr>
        <p:spPr bwMode="auto">
          <a:xfrm>
            <a:off x="1066800" y="2665413"/>
            <a:ext cx="1238250" cy="1133475"/>
          </a:xfrm>
          <a:prstGeom prst="rect">
            <a:avLst/>
          </a:prstGeom>
          <a:noFill/>
          <a:ln w="9525">
            <a:noFill/>
            <a:miter lim="800000"/>
            <a:headEnd/>
            <a:tailEnd/>
          </a:ln>
        </p:spPr>
        <p:txBody>
          <a:bodyPr/>
          <a:lstStyle/>
          <a:p>
            <a:pPr marL="342900" indent="-342900" algn="ctr"/>
            <a:r>
              <a:rPr lang="en-US" sz="3200"/>
              <a:t>12.0</a:t>
            </a:r>
          </a:p>
          <a:p>
            <a:pPr marL="342900" indent="-342900" algn="ctr"/>
            <a:r>
              <a:rPr lang="en-US" sz="3200"/>
              <a:t>g Cu</a:t>
            </a:r>
          </a:p>
        </p:txBody>
      </p:sp>
      <p:sp>
        <p:nvSpPr>
          <p:cNvPr id="336901" name="Line 5"/>
          <p:cNvSpPr>
            <a:spLocks noChangeShapeType="1"/>
          </p:cNvSpPr>
          <p:nvPr/>
        </p:nvSpPr>
        <p:spPr bwMode="auto">
          <a:xfrm flipV="1">
            <a:off x="1150938" y="3868738"/>
            <a:ext cx="5868987" cy="3175"/>
          </a:xfrm>
          <a:prstGeom prst="line">
            <a:avLst/>
          </a:prstGeom>
          <a:noFill/>
          <a:ln w="38100">
            <a:solidFill>
              <a:schemeClr val="tx1"/>
            </a:solidFill>
            <a:round/>
            <a:headEnd/>
            <a:tailEnd/>
          </a:ln>
        </p:spPr>
        <p:txBody>
          <a:bodyPr wrap="none" anchor="ctr"/>
          <a:lstStyle/>
          <a:p>
            <a:endParaRPr lang="en-US"/>
          </a:p>
        </p:txBody>
      </p:sp>
      <p:sp>
        <p:nvSpPr>
          <p:cNvPr id="336902" name="Line 6"/>
          <p:cNvSpPr>
            <a:spLocks noChangeShapeType="1"/>
          </p:cNvSpPr>
          <p:nvPr/>
        </p:nvSpPr>
        <p:spPr bwMode="auto">
          <a:xfrm flipH="1">
            <a:off x="2279650" y="2732088"/>
            <a:ext cx="1588" cy="2563812"/>
          </a:xfrm>
          <a:prstGeom prst="line">
            <a:avLst/>
          </a:prstGeom>
          <a:noFill/>
          <a:ln w="38100">
            <a:solidFill>
              <a:schemeClr val="tx1"/>
            </a:solidFill>
            <a:round/>
            <a:headEnd/>
            <a:tailEnd/>
          </a:ln>
        </p:spPr>
        <p:txBody>
          <a:bodyPr wrap="none" anchor="ctr"/>
          <a:lstStyle/>
          <a:p>
            <a:endParaRPr lang="en-US"/>
          </a:p>
        </p:txBody>
      </p:sp>
      <p:sp>
        <p:nvSpPr>
          <p:cNvPr id="336903" name="Rectangle 7"/>
          <p:cNvSpPr>
            <a:spLocks noChangeArrowheads="1"/>
          </p:cNvSpPr>
          <p:nvPr/>
        </p:nvSpPr>
        <p:spPr bwMode="auto">
          <a:xfrm>
            <a:off x="2314575" y="2665413"/>
            <a:ext cx="1447800" cy="2684462"/>
          </a:xfrm>
          <a:prstGeom prst="rect">
            <a:avLst/>
          </a:prstGeom>
          <a:noFill/>
          <a:ln w="9525">
            <a:noFill/>
            <a:miter lim="800000"/>
            <a:headEnd/>
            <a:tailEnd/>
          </a:ln>
        </p:spPr>
        <p:txBody>
          <a:bodyPr/>
          <a:lstStyle/>
          <a:p>
            <a:pPr marL="342900" indent="-342900" algn="ctr"/>
            <a:r>
              <a:rPr lang="en-US" sz="3200"/>
              <a:t>1 mol</a:t>
            </a:r>
          </a:p>
          <a:p>
            <a:pPr marL="342900" indent="-342900" algn="ctr"/>
            <a:r>
              <a:rPr lang="en-US" sz="3200"/>
              <a:t>Cu</a:t>
            </a:r>
          </a:p>
          <a:p>
            <a:pPr marL="342900" indent="-342900" algn="ctr">
              <a:spcBef>
                <a:spcPct val="50000"/>
              </a:spcBef>
            </a:pPr>
            <a:r>
              <a:rPr lang="en-US" sz="3200"/>
              <a:t>63.55</a:t>
            </a:r>
          </a:p>
          <a:p>
            <a:pPr marL="342900" indent="-342900" algn="ctr"/>
            <a:r>
              <a:rPr lang="en-US" sz="3200"/>
              <a:t>g Cu</a:t>
            </a:r>
          </a:p>
        </p:txBody>
      </p:sp>
      <p:sp>
        <p:nvSpPr>
          <p:cNvPr id="336904" name="Rectangle 8"/>
          <p:cNvSpPr>
            <a:spLocks noChangeArrowheads="1"/>
          </p:cNvSpPr>
          <p:nvPr/>
        </p:nvSpPr>
        <p:spPr bwMode="auto">
          <a:xfrm>
            <a:off x="7056438" y="3573463"/>
            <a:ext cx="2087562" cy="1498600"/>
          </a:xfrm>
          <a:prstGeom prst="rect">
            <a:avLst/>
          </a:prstGeom>
          <a:noFill/>
          <a:ln w="9525">
            <a:noFill/>
            <a:miter lim="800000"/>
            <a:headEnd/>
            <a:tailEnd/>
          </a:ln>
        </p:spPr>
        <p:txBody>
          <a:bodyPr/>
          <a:lstStyle/>
          <a:p>
            <a:pPr marL="342900" indent="-342900"/>
            <a:r>
              <a:rPr lang="en-US" sz="3200"/>
              <a:t>= 40.7 g</a:t>
            </a:r>
          </a:p>
          <a:p>
            <a:pPr marL="342900" indent="-342900"/>
            <a:r>
              <a:rPr lang="en-US" sz="3200"/>
              <a:t>	   Ag</a:t>
            </a:r>
          </a:p>
        </p:txBody>
      </p:sp>
      <p:sp>
        <p:nvSpPr>
          <p:cNvPr id="336905" name="Rectangle 9"/>
          <p:cNvSpPr>
            <a:spLocks noChangeArrowheads="1"/>
          </p:cNvSpPr>
          <p:nvPr/>
        </p:nvSpPr>
        <p:spPr bwMode="auto">
          <a:xfrm>
            <a:off x="625475" y="1431925"/>
            <a:ext cx="7891463" cy="823913"/>
          </a:xfrm>
          <a:prstGeom prst="rect">
            <a:avLst/>
          </a:prstGeom>
          <a:noFill/>
          <a:ln w="9525">
            <a:noFill/>
            <a:miter lim="800000"/>
            <a:headEnd/>
            <a:tailEnd/>
          </a:ln>
        </p:spPr>
        <p:txBody>
          <a:bodyPr/>
          <a:lstStyle/>
          <a:p>
            <a:pPr marL="342900" indent="-342900" algn="ctr">
              <a:lnSpc>
                <a:spcPct val="110000"/>
              </a:lnSpc>
            </a:pPr>
            <a:r>
              <a:rPr lang="en-US" sz="3200"/>
              <a:t>Cu   +   2 AgNO</a:t>
            </a:r>
            <a:r>
              <a:rPr lang="en-US" sz="3200" baseline="-25000"/>
              <a:t>3</a:t>
            </a:r>
            <a:r>
              <a:rPr lang="en-US" sz="3200"/>
              <a:t>   </a:t>
            </a:r>
            <a:r>
              <a:rPr lang="en-US" sz="3200">
                <a:sym typeface="Symbol" pitchFamily="18" charset="2"/>
              </a:rPr>
              <a:t>   2 Ag   +   Cu(NO</a:t>
            </a:r>
            <a:r>
              <a:rPr lang="en-US" sz="3200" baseline="-25000">
                <a:sym typeface="Symbol" pitchFamily="18" charset="2"/>
              </a:rPr>
              <a:t>3</a:t>
            </a:r>
            <a:r>
              <a:rPr lang="en-US" sz="3200">
                <a:sym typeface="Symbol" pitchFamily="18" charset="2"/>
              </a:rPr>
              <a:t>)</a:t>
            </a:r>
            <a:r>
              <a:rPr lang="en-US" sz="3200" baseline="-25000">
                <a:sym typeface="Symbol" pitchFamily="18" charset="2"/>
              </a:rPr>
              <a:t>2</a:t>
            </a:r>
            <a:r>
              <a:rPr lang="en-US" sz="3200"/>
              <a:t> </a:t>
            </a:r>
          </a:p>
        </p:txBody>
      </p:sp>
      <p:sp>
        <p:nvSpPr>
          <p:cNvPr id="336906" name="Line 10"/>
          <p:cNvSpPr>
            <a:spLocks noChangeShapeType="1"/>
          </p:cNvSpPr>
          <p:nvPr/>
        </p:nvSpPr>
        <p:spPr bwMode="auto">
          <a:xfrm flipH="1">
            <a:off x="3822700" y="2730500"/>
            <a:ext cx="0" cy="2563813"/>
          </a:xfrm>
          <a:prstGeom prst="line">
            <a:avLst/>
          </a:prstGeom>
          <a:noFill/>
          <a:ln w="38100">
            <a:solidFill>
              <a:schemeClr val="tx1"/>
            </a:solidFill>
            <a:round/>
            <a:headEnd/>
            <a:tailEnd/>
          </a:ln>
        </p:spPr>
        <p:txBody>
          <a:bodyPr wrap="none" anchor="ctr"/>
          <a:lstStyle/>
          <a:p>
            <a:endParaRPr lang="en-US"/>
          </a:p>
        </p:txBody>
      </p:sp>
      <p:sp>
        <p:nvSpPr>
          <p:cNvPr id="336907" name="Rectangle 11"/>
          <p:cNvSpPr>
            <a:spLocks noChangeArrowheads="1"/>
          </p:cNvSpPr>
          <p:nvPr/>
        </p:nvSpPr>
        <p:spPr bwMode="auto">
          <a:xfrm>
            <a:off x="3883025" y="2665413"/>
            <a:ext cx="1422400" cy="2684462"/>
          </a:xfrm>
          <a:prstGeom prst="rect">
            <a:avLst/>
          </a:prstGeom>
          <a:noFill/>
          <a:ln w="9525">
            <a:noFill/>
            <a:miter lim="800000"/>
            <a:headEnd/>
            <a:tailEnd/>
          </a:ln>
        </p:spPr>
        <p:txBody>
          <a:bodyPr/>
          <a:lstStyle/>
          <a:p>
            <a:pPr marL="342900" indent="-342900" algn="ctr"/>
            <a:r>
              <a:rPr lang="en-US" sz="3200"/>
              <a:t>2 mol</a:t>
            </a:r>
          </a:p>
          <a:p>
            <a:pPr marL="342900" indent="-342900" algn="ctr"/>
            <a:r>
              <a:rPr lang="en-US" sz="3200"/>
              <a:t>Ag</a:t>
            </a:r>
          </a:p>
          <a:p>
            <a:pPr marL="342900" indent="-342900" algn="ctr">
              <a:spcBef>
                <a:spcPct val="50000"/>
              </a:spcBef>
            </a:pPr>
            <a:r>
              <a:rPr lang="en-US" sz="3200"/>
              <a:t>1 mol</a:t>
            </a:r>
          </a:p>
          <a:p>
            <a:pPr marL="342900" indent="-342900" algn="ctr"/>
            <a:r>
              <a:rPr lang="en-US" sz="3200"/>
              <a:t>Cu</a:t>
            </a:r>
          </a:p>
        </p:txBody>
      </p:sp>
      <p:sp>
        <p:nvSpPr>
          <p:cNvPr id="336911" name="Line 15"/>
          <p:cNvSpPr>
            <a:spLocks noChangeShapeType="1"/>
          </p:cNvSpPr>
          <p:nvPr/>
        </p:nvSpPr>
        <p:spPr bwMode="auto">
          <a:xfrm>
            <a:off x="5359400" y="2732088"/>
            <a:ext cx="0" cy="2563812"/>
          </a:xfrm>
          <a:prstGeom prst="line">
            <a:avLst/>
          </a:prstGeom>
          <a:noFill/>
          <a:ln w="38100">
            <a:solidFill>
              <a:schemeClr val="tx1"/>
            </a:solidFill>
            <a:round/>
            <a:headEnd/>
            <a:tailEnd/>
          </a:ln>
        </p:spPr>
        <p:txBody>
          <a:bodyPr wrap="none" anchor="ctr"/>
          <a:lstStyle/>
          <a:p>
            <a:endParaRPr lang="en-US"/>
          </a:p>
        </p:txBody>
      </p:sp>
      <p:sp>
        <p:nvSpPr>
          <p:cNvPr id="336912" name="Rectangle 16"/>
          <p:cNvSpPr>
            <a:spLocks noChangeArrowheads="1"/>
          </p:cNvSpPr>
          <p:nvPr/>
        </p:nvSpPr>
        <p:spPr bwMode="auto">
          <a:xfrm>
            <a:off x="5397500" y="2665413"/>
            <a:ext cx="1692275" cy="2684462"/>
          </a:xfrm>
          <a:prstGeom prst="rect">
            <a:avLst/>
          </a:prstGeom>
          <a:noFill/>
          <a:ln w="9525">
            <a:noFill/>
            <a:miter lim="800000"/>
            <a:headEnd/>
            <a:tailEnd/>
          </a:ln>
        </p:spPr>
        <p:txBody>
          <a:bodyPr/>
          <a:lstStyle/>
          <a:p>
            <a:pPr marL="342900" indent="-342900" algn="ctr"/>
            <a:r>
              <a:rPr lang="en-US" sz="3200"/>
              <a:t>107.87</a:t>
            </a:r>
          </a:p>
          <a:p>
            <a:pPr marL="342900" indent="-342900" algn="ctr"/>
            <a:r>
              <a:rPr lang="en-US" sz="3200"/>
              <a:t>g Ag</a:t>
            </a:r>
          </a:p>
          <a:p>
            <a:pPr marL="342900" indent="-342900" algn="ctr">
              <a:spcBef>
                <a:spcPct val="50000"/>
              </a:spcBef>
            </a:pPr>
            <a:r>
              <a:rPr lang="en-US" sz="3200"/>
              <a:t>1 mol</a:t>
            </a:r>
          </a:p>
          <a:p>
            <a:pPr marL="342900" indent="-342900" algn="ctr"/>
            <a:r>
              <a:rPr lang="en-US" sz="3200"/>
              <a:t>Ag</a:t>
            </a:r>
          </a:p>
        </p:txBody>
      </p:sp>
      <p:sp>
        <p:nvSpPr>
          <p:cNvPr id="336919" name="Rectangle 23"/>
          <p:cNvSpPr>
            <a:spLocks noChangeArrowheads="1"/>
          </p:cNvSpPr>
          <p:nvPr/>
        </p:nvSpPr>
        <p:spPr bwMode="auto">
          <a:xfrm>
            <a:off x="549275" y="2014538"/>
            <a:ext cx="1831975" cy="717550"/>
          </a:xfrm>
          <a:prstGeom prst="rect">
            <a:avLst/>
          </a:prstGeom>
          <a:noFill/>
          <a:ln w="9525">
            <a:noFill/>
            <a:miter lim="800000"/>
            <a:headEnd/>
            <a:tailEnd/>
          </a:ln>
        </p:spPr>
        <p:txBody>
          <a:bodyPr/>
          <a:lstStyle/>
          <a:p>
            <a:pPr marL="342900" indent="-342900"/>
            <a:r>
              <a:rPr lang="en-US" sz="2800">
                <a:solidFill>
                  <a:srgbClr val="3366FF"/>
                </a:solidFill>
              </a:rPr>
              <a:t>12.0 g</a:t>
            </a:r>
          </a:p>
        </p:txBody>
      </p:sp>
      <p:sp>
        <p:nvSpPr>
          <p:cNvPr id="336920" name="Rectangle 24"/>
          <p:cNvSpPr>
            <a:spLocks noChangeArrowheads="1"/>
          </p:cNvSpPr>
          <p:nvPr/>
        </p:nvSpPr>
        <p:spPr bwMode="auto">
          <a:xfrm>
            <a:off x="4918075" y="2014538"/>
            <a:ext cx="1158875" cy="717550"/>
          </a:xfrm>
          <a:prstGeom prst="rect">
            <a:avLst/>
          </a:prstGeom>
          <a:noFill/>
          <a:ln w="9525">
            <a:noFill/>
            <a:miter lim="800000"/>
            <a:headEnd/>
            <a:tailEnd/>
          </a:ln>
        </p:spPr>
        <p:txBody>
          <a:bodyPr/>
          <a:lstStyle/>
          <a:p>
            <a:pPr marL="342900" indent="-342900"/>
            <a:r>
              <a:rPr lang="en-US" sz="2800">
                <a:solidFill>
                  <a:srgbClr val="3366FF"/>
                </a:solidFill>
              </a:rPr>
              <a:t>? g</a:t>
            </a:r>
          </a:p>
        </p:txBody>
      </p:sp>
      <p:sp>
        <p:nvSpPr>
          <p:cNvPr id="82958" name="Rectangle 25"/>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
        <p:nvSpPr>
          <p:cNvPr id="336922" name="Line 26"/>
          <p:cNvSpPr>
            <a:spLocks noChangeShapeType="1"/>
          </p:cNvSpPr>
          <p:nvPr/>
        </p:nvSpPr>
        <p:spPr bwMode="auto">
          <a:xfrm flipV="1">
            <a:off x="1241425" y="3357563"/>
            <a:ext cx="854075" cy="207962"/>
          </a:xfrm>
          <a:prstGeom prst="line">
            <a:avLst/>
          </a:prstGeom>
          <a:noFill/>
          <a:ln w="19050">
            <a:solidFill>
              <a:srgbClr val="FF0000"/>
            </a:solidFill>
            <a:round/>
            <a:headEnd/>
            <a:tailEnd/>
          </a:ln>
        </p:spPr>
        <p:txBody>
          <a:bodyPr/>
          <a:lstStyle/>
          <a:p>
            <a:endParaRPr lang="en-US"/>
          </a:p>
        </p:txBody>
      </p:sp>
      <p:sp>
        <p:nvSpPr>
          <p:cNvPr id="336923" name="Line 27"/>
          <p:cNvSpPr>
            <a:spLocks noChangeShapeType="1"/>
          </p:cNvSpPr>
          <p:nvPr/>
        </p:nvSpPr>
        <p:spPr bwMode="auto">
          <a:xfrm flipV="1">
            <a:off x="2601913" y="4579938"/>
            <a:ext cx="854075" cy="207962"/>
          </a:xfrm>
          <a:prstGeom prst="line">
            <a:avLst/>
          </a:prstGeom>
          <a:noFill/>
          <a:ln w="19050">
            <a:solidFill>
              <a:srgbClr val="FF0000"/>
            </a:solidFill>
            <a:round/>
            <a:headEnd/>
            <a:tailEnd/>
          </a:ln>
        </p:spPr>
        <p:txBody>
          <a:bodyPr/>
          <a:lstStyle/>
          <a:p>
            <a:endParaRPr lang="en-US"/>
          </a:p>
        </p:txBody>
      </p:sp>
      <p:sp>
        <p:nvSpPr>
          <p:cNvPr id="336924" name="Line 28"/>
          <p:cNvSpPr>
            <a:spLocks noChangeShapeType="1"/>
          </p:cNvSpPr>
          <p:nvPr/>
        </p:nvSpPr>
        <p:spPr bwMode="auto">
          <a:xfrm flipH="1">
            <a:off x="2808288" y="2790825"/>
            <a:ext cx="701675" cy="812800"/>
          </a:xfrm>
          <a:prstGeom prst="line">
            <a:avLst/>
          </a:prstGeom>
          <a:noFill/>
          <a:ln w="19050">
            <a:solidFill>
              <a:srgbClr val="FF0000"/>
            </a:solidFill>
            <a:round/>
            <a:headEnd/>
            <a:tailEnd/>
          </a:ln>
        </p:spPr>
        <p:txBody>
          <a:bodyPr/>
          <a:lstStyle/>
          <a:p>
            <a:endParaRPr lang="en-US"/>
          </a:p>
        </p:txBody>
      </p:sp>
      <p:sp>
        <p:nvSpPr>
          <p:cNvPr id="336925" name="Line 29"/>
          <p:cNvSpPr>
            <a:spLocks noChangeShapeType="1"/>
          </p:cNvSpPr>
          <p:nvPr/>
        </p:nvSpPr>
        <p:spPr bwMode="auto">
          <a:xfrm flipH="1">
            <a:off x="4327525" y="4041775"/>
            <a:ext cx="701675" cy="812800"/>
          </a:xfrm>
          <a:prstGeom prst="line">
            <a:avLst/>
          </a:prstGeom>
          <a:noFill/>
          <a:ln w="19050">
            <a:solidFill>
              <a:srgbClr val="FF0000"/>
            </a:solidFill>
            <a:round/>
            <a:headEnd/>
            <a:tailEnd/>
          </a:ln>
        </p:spPr>
        <p:txBody>
          <a:bodyPr/>
          <a:lstStyle/>
          <a:p>
            <a:endParaRPr lang="en-US"/>
          </a:p>
        </p:txBody>
      </p:sp>
      <p:sp>
        <p:nvSpPr>
          <p:cNvPr id="336926" name="Line 30"/>
          <p:cNvSpPr>
            <a:spLocks noChangeShapeType="1"/>
          </p:cNvSpPr>
          <p:nvPr/>
        </p:nvSpPr>
        <p:spPr bwMode="auto">
          <a:xfrm flipH="1">
            <a:off x="4337050" y="2832100"/>
            <a:ext cx="701675" cy="812800"/>
          </a:xfrm>
          <a:prstGeom prst="line">
            <a:avLst/>
          </a:prstGeom>
          <a:noFill/>
          <a:ln w="19050">
            <a:solidFill>
              <a:srgbClr val="FF0000"/>
            </a:solidFill>
            <a:round/>
            <a:headEnd/>
            <a:tailEnd/>
          </a:ln>
        </p:spPr>
        <p:txBody>
          <a:bodyPr/>
          <a:lstStyle/>
          <a:p>
            <a:endParaRPr lang="en-US"/>
          </a:p>
        </p:txBody>
      </p:sp>
      <p:sp>
        <p:nvSpPr>
          <p:cNvPr id="336927" name="Line 31"/>
          <p:cNvSpPr>
            <a:spLocks noChangeShapeType="1"/>
          </p:cNvSpPr>
          <p:nvPr/>
        </p:nvSpPr>
        <p:spPr bwMode="auto">
          <a:xfrm flipH="1">
            <a:off x="5989638" y="4035425"/>
            <a:ext cx="701675" cy="812800"/>
          </a:xfrm>
          <a:prstGeom prst="line">
            <a:avLst/>
          </a:prstGeom>
          <a:noFill/>
          <a:ln w="19050">
            <a:solidFill>
              <a:srgbClr val="FF0000"/>
            </a:solidFill>
            <a:round/>
            <a:headEnd/>
            <a:tailEnd/>
          </a:ln>
        </p:spPr>
        <p:txBody>
          <a:bodyPr/>
          <a:lstStyle/>
          <a:p>
            <a:endParaRPr lang="en-US"/>
          </a:p>
        </p:txBody>
      </p:sp>
      <p:grpSp>
        <p:nvGrpSpPr>
          <p:cNvPr id="2" name="Group 33"/>
          <p:cNvGrpSpPr>
            <a:grpSpLocks/>
          </p:cNvGrpSpPr>
          <p:nvPr/>
        </p:nvGrpSpPr>
        <p:grpSpPr bwMode="auto">
          <a:xfrm>
            <a:off x="511175" y="5751513"/>
            <a:ext cx="1219200" cy="481012"/>
            <a:chOff x="186" y="1092"/>
            <a:chExt cx="768" cy="303"/>
          </a:xfrm>
        </p:grpSpPr>
        <p:sp>
          <p:nvSpPr>
            <p:cNvPr id="83000" name="Line 34"/>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3001" name="Line 35"/>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3002" name="Line 36"/>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3003" name="Line 37"/>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3004" name="Line 38"/>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336935" name="Oval 39"/>
          <p:cNvSpPr>
            <a:spLocks noChangeArrowheads="1"/>
          </p:cNvSpPr>
          <p:nvPr/>
        </p:nvSpPr>
        <p:spPr bwMode="auto">
          <a:xfrm>
            <a:off x="520700" y="5713413"/>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336936" name="Text Box 40"/>
          <p:cNvSpPr txBox="1">
            <a:spLocks noChangeArrowheads="1"/>
          </p:cNvSpPr>
          <p:nvPr/>
        </p:nvSpPr>
        <p:spPr bwMode="auto">
          <a:xfrm>
            <a:off x="566738" y="6256338"/>
            <a:ext cx="411162" cy="304800"/>
          </a:xfrm>
          <a:prstGeom prst="rect">
            <a:avLst/>
          </a:prstGeom>
          <a:noFill/>
          <a:ln w="9525">
            <a:noFill/>
            <a:miter lim="800000"/>
            <a:headEnd/>
            <a:tailEnd/>
          </a:ln>
        </p:spPr>
        <p:txBody>
          <a:bodyPr wrap="none">
            <a:spAutoFit/>
          </a:bodyPr>
          <a:lstStyle/>
          <a:p>
            <a:r>
              <a:rPr lang="en-US"/>
              <a:t>Cu</a:t>
            </a:r>
            <a:endParaRPr lang="en-US" baseline="-25000"/>
          </a:p>
        </p:txBody>
      </p:sp>
      <p:sp>
        <p:nvSpPr>
          <p:cNvPr id="336937" name="Text Box 41"/>
          <p:cNvSpPr txBox="1">
            <a:spLocks noChangeArrowheads="1"/>
          </p:cNvSpPr>
          <p:nvPr/>
        </p:nvSpPr>
        <p:spPr bwMode="auto">
          <a:xfrm>
            <a:off x="1189038" y="6256338"/>
            <a:ext cx="401637" cy="304800"/>
          </a:xfrm>
          <a:prstGeom prst="rect">
            <a:avLst/>
          </a:prstGeom>
          <a:noFill/>
          <a:ln w="9525">
            <a:noFill/>
            <a:miter lim="800000"/>
            <a:headEnd/>
            <a:tailEnd/>
          </a:ln>
        </p:spPr>
        <p:txBody>
          <a:bodyPr wrap="none">
            <a:spAutoFit/>
          </a:bodyPr>
          <a:lstStyle/>
          <a:p>
            <a:r>
              <a:rPr lang="en-US"/>
              <a:t>Ag</a:t>
            </a:r>
            <a:endParaRPr lang="en-US" baseline="-25000"/>
          </a:p>
        </p:txBody>
      </p:sp>
      <p:sp>
        <p:nvSpPr>
          <p:cNvPr id="336938" name="Line 42"/>
          <p:cNvSpPr>
            <a:spLocks noChangeShapeType="1"/>
          </p:cNvSpPr>
          <p:nvPr/>
        </p:nvSpPr>
        <p:spPr bwMode="auto">
          <a:xfrm>
            <a:off x="844550" y="5988050"/>
            <a:ext cx="534988" cy="0"/>
          </a:xfrm>
          <a:prstGeom prst="line">
            <a:avLst/>
          </a:prstGeom>
          <a:noFill/>
          <a:ln w="31750">
            <a:solidFill>
              <a:srgbClr val="800000"/>
            </a:solidFill>
            <a:round/>
            <a:headEnd/>
            <a:tailEnd/>
          </a:ln>
        </p:spPr>
        <p:txBody>
          <a:bodyPr/>
          <a:lstStyle/>
          <a:p>
            <a:endParaRPr lang="en-US"/>
          </a:p>
        </p:txBody>
      </p:sp>
      <p:sp>
        <p:nvSpPr>
          <p:cNvPr id="336939" name="Line 43"/>
          <p:cNvSpPr>
            <a:spLocks noChangeShapeType="1"/>
          </p:cNvSpPr>
          <p:nvPr/>
        </p:nvSpPr>
        <p:spPr bwMode="auto">
          <a:xfrm flipV="1">
            <a:off x="1370013" y="5751513"/>
            <a:ext cx="260350" cy="233362"/>
          </a:xfrm>
          <a:prstGeom prst="line">
            <a:avLst/>
          </a:prstGeom>
          <a:noFill/>
          <a:ln w="31750">
            <a:solidFill>
              <a:srgbClr val="800000"/>
            </a:solidFill>
            <a:round/>
            <a:headEnd/>
            <a:tailEnd/>
          </a:ln>
        </p:spPr>
        <p:txBody>
          <a:bodyPr/>
          <a:lstStyle/>
          <a:p>
            <a:endParaRPr lang="en-US"/>
          </a:p>
        </p:txBody>
      </p:sp>
      <p:grpSp>
        <p:nvGrpSpPr>
          <p:cNvPr id="3" name="Group 44"/>
          <p:cNvGrpSpPr>
            <a:grpSpLocks/>
          </p:cNvGrpSpPr>
          <p:nvPr/>
        </p:nvGrpSpPr>
        <p:grpSpPr bwMode="auto">
          <a:xfrm>
            <a:off x="1598613" y="5695950"/>
            <a:ext cx="88900" cy="88900"/>
            <a:chOff x="925" y="1217"/>
            <a:chExt cx="56" cy="56"/>
          </a:xfrm>
        </p:grpSpPr>
        <p:sp>
          <p:nvSpPr>
            <p:cNvPr id="82997" name="Oval 45"/>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2998" name="Line 46"/>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2999" name="Line 47"/>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336944" name="Text Box 48"/>
          <p:cNvSpPr txBox="1">
            <a:spLocks noChangeArrowheads="1"/>
          </p:cNvSpPr>
          <p:nvPr/>
        </p:nvSpPr>
        <p:spPr bwMode="auto">
          <a:xfrm>
            <a:off x="2032000" y="5848350"/>
            <a:ext cx="1874838" cy="336550"/>
          </a:xfrm>
          <a:prstGeom prst="rect">
            <a:avLst/>
          </a:prstGeom>
          <a:noFill/>
          <a:ln w="9525">
            <a:noFill/>
            <a:miter lim="800000"/>
            <a:headEnd/>
            <a:tailEnd/>
          </a:ln>
        </p:spPr>
        <p:txBody>
          <a:bodyPr wrap="none">
            <a:spAutoFit/>
          </a:bodyPr>
          <a:lstStyle/>
          <a:p>
            <a:r>
              <a:rPr lang="en-US" sz="1600"/>
              <a:t>x g Ag = 12.0 g Cu</a:t>
            </a:r>
            <a:endParaRPr lang="en-US" sz="1600" baseline="-25000"/>
          </a:p>
        </p:txBody>
      </p:sp>
      <p:sp>
        <p:nvSpPr>
          <p:cNvPr id="336945" name="Text Box 49"/>
          <p:cNvSpPr txBox="1">
            <a:spLocks noChangeArrowheads="1"/>
          </p:cNvSpPr>
          <p:nvPr/>
        </p:nvSpPr>
        <p:spPr bwMode="auto">
          <a:xfrm>
            <a:off x="3887788" y="5986463"/>
            <a:ext cx="1177925" cy="336550"/>
          </a:xfrm>
          <a:prstGeom prst="rect">
            <a:avLst/>
          </a:prstGeom>
          <a:noFill/>
          <a:ln w="9525">
            <a:noFill/>
            <a:miter lim="800000"/>
            <a:headEnd/>
            <a:tailEnd/>
          </a:ln>
        </p:spPr>
        <p:txBody>
          <a:bodyPr wrap="none">
            <a:spAutoFit/>
          </a:bodyPr>
          <a:lstStyle/>
          <a:p>
            <a:r>
              <a:rPr lang="en-US" sz="1600"/>
              <a:t>63.55 g Cu</a:t>
            </a:r>
            <a:endParaRPr lang="en-US" sz="1600" baseline="-25000"/>
          </a:p>
        </p:txBody>
      </p:sp>
      <p:sp>
        <p:nvSpPr>
          <p:cNvPr id="336946" name="Text Box 50"/>
          <p:cNvSpPr txBox="1">
            <a:spLocks noChangeArrowheads="1"/>
          </p:cNvSpPr>
          <p:nvPr/>
        </p:nvSpPr>
        <p:spPr bwMode="auto">
          <a:xfrm>
            <a:off x="7343775" y="5859463"/>
            <a:ext cx="1230313" cy="336550"/>
          </a:xfrm>
          <a:prstGeom prst="rect">
            <a:avLst/>
          </a:prstGeom>
          <a:noFill/>
          <a:ln w="9525">
            <a:noFill/>
            <a:miter lim="800000"/>
            <a:headEnd/>
            <a:tailEnd/>
          </a:ln>
        </p:spPr>
        <p:txBody>
          <a:bodyPr wrap="none">
            <a:spAutoFit/>
          </a:bodyPr>
          <a:lstStyle/>
          <a:p>
            <a:r>
              <a:rPr lang="en-US" sz="1600"/>
              <a:t>= 40.7 g Ag</a:t>
            </a:r>
            <a:endParaRPr lang="en-US" sz="1600" baseline="-25000"/>
          </a:p>
        </p:txBody>
      </p:sp>
      <p:sp>
        <p:nvSpPr>
          <p:cNvPr id="336947" name="Rectangle 51"/>
          <p:cNvSpPr>
            <a:spLocks noChangeArrowheads="1"/>
          </p:cNvSpPr>
          <p:nvPr/>
        </p:nvSpPr>
        <p:spPr bwMode="auto">
          <a:xfrm>
            <a:off x="3921125" y="5721350"/>
            <a:ext cx="996950" cy="336550"/>
          </a:xfrm>
          <a:prstGeom prst="rect">
            <a:avLst/>
          </a:prstGeom>
          <a:noFill/>
          <a:ln w="9525">
            <a:noFill/>
            <a:miter lim="800000"/>
            <a:headEnd/>
            <a:tailEnd/>
          </a:ln>
        </p:spPr>
        <p:txBody>
          <a:bodyPr wrap="none">
            <a:spAutoFit/>
          </a:bodyPr>
          <a:lstStyle/>
          <a:p>
            <a:r>
              <a:rPr lang="en-US" sz="1600"/>
              <a:t>1 mol Cu</a:t>
            </a:r>
            <a:endParaRPr lang="en-US" sz="1600" baseline="-25000"/>
          </a:p>
        </p:txBody>
      </p:sp>
      <p:sp>
        <p:nvSpPr>
          <p:cNvPr id="336948" name="Rectangle 52"/>
          <p:cNvSpPr>
            <a:spLocks noChangeArrowheads="1"/>
          </p:cNvSpPr>
          <p:nvPr/>
        </p:nvSpPr>
        <p:spPr bwMode="auto">
          <a:xfrm>
            <a:off x="5038725" y="5715000"/>
            <a:ext cx="985838" cy="336550"/>
          </a:xfrm>
          <a:prstGeom prst="rect">
            <a:avLst/>
          </a:prstGeom>
          <a:noFill/>
          <a:ln w="9525">
            <a:noFill/>
            <a:miter lim="800000"/>
            <a:headEnd/>
            <a:tailEnd/>
          </a:ln>
        </p:spPr>
        <p:txBody>
          <a:bodyPr wrap="none">
            <a:spAutoFit/>
          </a:bodyPr>
          <a:lstStyle/>
          <a:p>
            <a:r>
              <a:rPr lang="en-US" sz="1600"/>
              <a:t>2 mol Ag</a:t>
            </a:r>
            <a:endParaRPr lang="en-US" sz="1600" baseline="-25000"/>
          </a:p>
        </p:txBody>
      </p:sp>
      <p:grpSp>
        <p:nvGrpSpPr>
          <p:cNvPr id="4" name="Group 53"/>
          <p:cNvGrpSpPr>
            <a:grpSpLocks/>
          </p:cNvGrpSpPr>
          <p:nvPr/>
        </p:nvGrpSpPr>
        <p:grpSpPr bwMode="auto">
          <a:xfrm>
            <a:off x="3922713" y="5759450"/>
            <a:ext cx="1089025" cy="542925"/>
            <a:chOff x="2353" y="2935"/>
            <a:chExt cx="1505" cy="342"/>
          </a:xfrm>
        </p:grpSpPr>
        <p:sp>
          <p:nvSpPr>
            <p:cNvPr id="82995" name="AutoShape 54"/>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2996" name="Line 55"/>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336952" name="Rectangle 56"/>
          <p:cNvSpPr>
            <a:spLocks noChangeArrowheads="1"/>
          </p:cNvSpPr>
          <p:nvPr/>
        </p:nvSpPr>
        <p:spPr bwMode="auto">
          <a:xfrm>
            <a:off x="5037138" y="5984875"/>
            <a:ext cx="996950" cy="336550"/>
          </a:xfrm>
          <a:prstGeom prst="rect">
            <a:avLst/>
          </a:prstGeom>
          <a:noFill/>
          <a:ln w="9525">
            <a:noFill/>
            <a:miter lim="800000"/>
            <a:headEnd/>
            <a:tailEnd/>
          </a:ln>
        </p:spPr>
        <p:txBody>
          <a:bodyPr wrap="none">
            <a:spAutoFit/>
          </a:bodyPr>
          <a:lstStyle/>
          <a:p>
            <a:r>
              <a:rPr lang="en-US" sz="1600"/>
              <a:t>1 mol Cu</a:t>
            </a:r>
            <a:endParaRPr lang="en-US" sz="1600" baseline="-25000"/>
          </a:p>
        </p:txBody>
      </p:sp>
      <p:sp>
        <p:nvSpPr>
          <p:cNvPr id="336953" name="Line 57"/>
          <p:cNvSpPr>
            <a:spLocks noChangeShapeType="1"/>
          </p:cNvSpPr>
          <p:nvPr/>
        </p:nvSpPr>
        <p:spPr bwMode="auto">
          <a:xfrm flipV="1">
            <a:off x="3406775" y="6019800"/>
            <a:ext cx="436563" cy="60325"/>
          </a:xfrm>
          <a:prstGeom prst="line">
            <a:avLst/>
          </a:prstGeom>
          <a:noFill/>
          <a:ln w="9525">
            <a:solidFill>
              <a:srgbClr val="FF0000"/>
            </a:solidFill>
            <a:round/>
            <a:headEnd/>
            <a:tailEnd/>
          </a:ln>
        </p:spPr>
        <p:txBody>
          <a:bodyPr/>
          <a:lstStyle/>
          <a:p>
            <a:endParaRPr lang="en-US"/>
          </a:p>
        </p:txBody>
      </p:sp>
      <p:sp>
        <p:nvSpPr>
          <p:cNvPr id="336954" name="Line 58"/>
          <p:cNvSpPr>
            <a:spLocks noChangeShapeType="1"/>
          </p:cNvSpPr>
          <p:nvPr/>
        </p:nvSpPr>
        <p:spPr bwMode="auto">
          <a:xfrm flipV="1">
            <a:off x="4543425" y="6121400"/>
            <a:ext cx="414338" cy="96838"/>
          </a:xfrm>
          <a:prstGeom prst="line">
            <a:avLst/>
          </a:prstGeom>
          <a:noFill/>
          <a:ln w="9525">
            <a:solidFill>
              <a:srgbClr val="FF0000"/>
            </a:solidFill>
            <a:round/>
            <a:headEnd/>
            <a:tailEnd/>
          </a:ln>
        </p:spPr>
        <p:txBody>
          <a:bodyPr/>
          <a:lstStyle/>
          <a:p>
            <a:endParaRPr lang="en-US"/>
          </a:p>
        </p:txBody>
      </p:sp>
      <p:grpSp>
        <p:nvGrpSpPr>
          <p:cNvPr id="5" name="Group 59"/>
          <p:cNvGrpSpPr>
            <a:grpSpLocks/>
          </p:cNvGrpSpPr>
          <p:nvPr/>
        </p:nvGrpSpPr>
        <p:grpSpPr bwMode="auto">
          <a:xfrm>
            <a:off x="5051425" y="5753100"/>
            <a:ext cx="996950" cy="542925"/>
            <a:chOff x="3885" y="2931"/>
            <a:chExt cx="542" cy="342"/>
          </a:xfrm>
        </p:grpSpPr>
        <p:sp>
          <p:nvSpPr>
            <p:cNvPr id="82993" name="AutoShape 60"/>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2994" name="Line 61"/>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336958" name="Line 62"/>
          <p:cNvSpPr>
            <a:spLocks noChangeShapeType="1"/>
          </p:cNvSpPr>
          <p:nvPr/>
        </p:nvSpPr>
        <p:spPr bwMode="auto">
          <a:xfrm flipV="1">
            <a:off x="4183063" y="5857875"/>
            <a:ext cx="620712" cy="93663"/>
          </a:xfrm>
          <a:prstGeom prst="line">
            <a:avLst/>
          </a:prstGeom>
          <a:noFill/>
          <a:ln w="9525">
            <a:solidFill>
              <a:srgbClr val="FF0000"/>
            </a:solidFill>
            <a:round/>
            <a:headEnd/>
            <a:tailEnd/>
          </a:ln>
        </p:spPr>
        <p:txBody>
          <a:bodyPr/>
          <a:lstStyle/>
          <a:p>
            <a:endParaRPr lang="en-US"/>
          </a:p>
        </p:txBody>
      </p:sp>
      <p:sp>
        <p:nvSpPr>
          <p:cNvPr id="336959" name="Line 63"/>
          <p:cNvSpPr>
            <a:spLocks noChangeShapeType="1"/>
          </p:cNvSpPr>
          <p:nvPr/>
        </p:nvSpPr>
        <p:spPr bwMode="auto">
          <a:xfrm flipV="1">
            <a:off x="5284788" y="6126163"/>
            <a:ext cx="669925" cy="95250"/>
          </a:xfrm>
          <a:prstGeom prst="line">
            <a:avLst/>
          </a:prstGeom>
          <a:noFill/>
          <a:ln w="9525">
            <a:solidFill>
              <a:srgbClr val="FF0000"/>
            </a:solidFill>
            <a:round/>
            <a:headEnd/>
            <a:tailEnd/>
          </a:ln>
        </p:spPr>
        <p:txBody>
          <a:bodyPr/>
          <a:lstStyle/>
          <a:p>
            <a:endParaRPr lang="en-US"/>
          </a:p>
        </p:txBody>
      </p:sp>
      <p:sp>
        <p:nvSpPr>
          <p:cNvPr id="336960" name="Freeform 64"/>
          <p:cNvSpPr>
            <a:spLocks/>
          </p:cNvSpPr>
          <p:nvPr/>
        </p:nvSpPr>
        <p:spPr bwMode="auto">
          <a:xfrm flipV="1">
            <a:off x="592138" y="5768975"/>
            <a:ext cx="263525" cy="223838"/>
          </a:xfrm>
          <a:custGeom>
            <a:avLst/>
            <a:gdLst>
              <a:gd name="T0" fmla="*/ 0 w 188"/>
              <a:gd name="T1" fmla="*/ 2147483647 h 1"/>
              <a:gd name="T2" fmla="*/ 2147483647 w 188"/>
              <a:gd name="T3" fmla="*/ 0 h 1"/>
              <a:gd name="T4" fmla="*/ 0 60000 65536"/>
              <a:gd name="T5" fmla="*/ 0 60000 65536"/>
              <a:gd name="T6" fmla="*/ 0 w 188"/>
              <a:gd name="T7" fmla="*/ 0 h 1"/>
              <a:gd name="T8" fmla="*/ 188 w 188"/>
              <a:gd name="T9" fmla="*/ 1 h 1"/>
            </a:gdLst>
            <a:ahLst/>
            <a:cxnLst>
              <a:cxn ang="T4">
                <a:pos x="T0" y="T1"/>
              </a:cxn>
              <a:cxn ang="T5">
                <a:pos x="T2" y="T3"/>
              </a:cxn>
            </a:cxnLst>
            <a:rect l="T6" t="T7" r="T8" b="T9"/>
            <a:pathLst>
              <a:path w="188" h="1">
                <a:moveTo>
                  <a:pt x="0" y="1"/>
                </a:moveTo>
                <a:lnTo>
                  <a:pt x="188" y="0"/>
                </a:lnTo>
              </a:path>
            </a:pathLst>
          </a:custGeom>
          <a:noFill/>
          <a:ln w="31750">
            <a:solidFill>
              <a:srgbClr val="800000"/>
            </a:solidFill>
            <a:round/>
            <a:headEnd/>
            <a:tailEnd/>
          </a:ln>
        </p:spPr>
        <p:txBody>
          <a:bodyPr/>
          <a:lstStyle/>
          <a:p>
            <a:endParaRPr lang="en-US"/>
          </a:p>
        </p:txBody>
      </p:sp>
      <p:sp>
        <p:nvSpPr>
          <p:cNvPr id="336961" name="Rectangle 65"/>
          <p:cNvSpPr>
            <a:spLocks noChangeArrowheads="1"/>
          </p:cNvSpPr>
          <p:nvPr/>
        </p:nvSpPr>
        <p:spPr bwMode="auto">
          <a:xfrm>
            <a:off x="6038850" y="5715000"/>
            <a:ext cx="1279525" cy="336550"/>
          </a:xfrm>
          <a:prstGeom prst="rect">
            <a:avLst/>
          </a:prstGeom>
          <a:noFill/>
          <a:ln w="9525">
            <a:noFill/>
            <a:miter lim="800000"/>
            <a:headEnd/>
            <a:tailEnd/>
          </a:ln>
        </p:spPr>
        <p:txBody>
          <a:bodyPr wrap="none">
            <a:spAutoFit/>
          </a:bodyPr>
          <a:lstStyle/>
          <a:p>
            <a:r>
              <a:rPr lang="en-US" sz="1600"/>
              <a:t>107.87 g Ag</a:t>
            </a:r>
            <a:endParaRPr lang="en-US" sz="1600" baseline="-25000"/>
          </a:p>
        </p:txBody>
      </p:sp>
      <p:sp>
        <p:nvSpPr>
          <p:cNvPr id="336962" name="Rectangle 66"/>
          <p:cNvSpPr>
            <a:spLocks noChangeArrowheads="1"/>
          </p:cNvSpPr>
          <p:nvPr/>
        </p:nvSpPr>
        <p:spPr bwMode="auto">
          <a:xfrm>
            <a:off x="6167438" y="5984875"/>
            <a:ext cx="985837" cy="336550"/>
          </a:xfrm>
          <a:prstGeom prst="rect">
            <a:avLst/>
          </a:prstGeom>
          <a:noFill/>
          <a:ln w="9525">
            <a:noFill/>
            <a:miter lim="800000"/>
            <a:headEnd/>
            <a:tailEnd/>
          </a:ln>
        </p:spPr>
        <p:txBody>
          <a:bodyPr wrap="none">
            <a:spAutoFit/>
          </a:bodyPr>
          <a:lstStyle/>
          <a:p>
            <a:r>
              <a:rPr lang="en-US" sz="1600"/>
              <a:t>1 mol Ag</a:t>
            </a:r>
            <a:endParaRPr lang="en-US" sz="1600" baseline="-25000"/>
          </a:p>
        </p:txBody>
      </p:sp>
      <p:grpSp>
        <p:nvGrpSpPr>
          <p:cNvPr id="6" name="Group 67"/>
          <p:cNvGrpSpPr>
            <a:grpSpLocks/>
          </p:cNvGrpSpPr>
          <p:nvPr/>
        </p:nvGrpSpPr>
        <p:grpSpPr bwMode="auto">
          <a:xfrm>
            <a:off x="6083300" y="5753100"/>
            <a:ext cx="1233488" cy="542925"/>
            <a:chOff x="3885" y="2931"/>
            <a:chExt cx="542" cy="342"/>
          </a:xfrm>
        </p:grpSpPr>
        <p:sp>
          <p:nvSpPr>
            <p:cNvPr id="82991" name="AutoShape 68"/>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2992" name="Line 69"/>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336966" name="Line 70"/>
          <p:cNvSpPr>
            <a:spLocks noChangeShapeType="1"/>
          </p:cNvSpPr>
          <p:nvPr/>
        </p:nvSpPr>
        <p:spPr bwMode="auto">
          <a:xfrm flipV="1">
            <a:off x="5275263" y="5859463"/>
            <a:ext cx="733425" cy="88900"/>
          </a:xfrm>
          <a:prstGeom prst="line">
            <a:avLst/>
          </a:prstGeom>
          <a:noFill/>
          <a:ln w="9525">
            <a:solidFill>
              <a:srgbClr val="FF0000"/>
            </a:solidFill>
            <a:round/>
            <a:headEnd/>
            <a:tailEnd/>
          </a:ln>
        </p:spPr>
        <p:txBody>
          <a:bodyPr/>
          <a:lstStyle/>
          <a:p>
            <a:endParaRPr lang="en-US"/>
          </a:p>
        </p:txBody>
      </p:sp>
      <p:sp>
        <p:nvSpPr>
          <p:cNvPr id="336967" name="Line 71"/>
          <p:cNvSpPr>
            <a:spLocks noChangeShapeType="1"/>
          </p:cNvSpPr>
          <p:nvPr/>
        </p:nvSpPr>
        <p:spPr bwMode="auto">
          <a:xfrm flipV="1">
            <a:off x="6432550" y="6130925"/>
            <a:ext cx="681038" cy="88900"/>
          </a:xfrm>
          <a:prstGeom prst="line">
            <a:avLst/>
          </a:prstGeom>
          <a:noFill/>
          <a:ln w="9525">
            <a:solidFill>
              <a:srgbClr val="FF0000"/>
            </a:solidFill>
            <a:round/>
            <a:headEnd/>
            <a:tailEnd/>
          </a:ln>
        </p:spPr>
        <p:txBody>
          <a:bodyPr/>
          <a:lstStyle/>
          <a:p>
            <a:endParaRPr lang="en-US"/>
          </a:p>
        </p:txBody>
      </p:sp>
      <p:sp>
        <p:nvSpPr>
          <p:cNvPr id="336968" name="Text Box 72"/>
          <p:cNvSpPr txBox="1">
            <a:spLocks noChangeArrowheads="1"/>
          </p:cNvSpPr>
          <p:nvPr/>
        </p:nvSpPr>
        <p:spPr bwMode="auto">
          <a:xfrm>
            <a:off x="7585075" y="5697538"/>
            <a:ext cx="1009650" cy="519112"/>
          </a:xfrm>
          <a:prstGeom prst="rect">
            <a:avLst/>
          </a:prstGeom>
          <a:noFill/>
          <a:ln w="9525">
            <a:noFill/>
            <a:miter lim="800000"/>
            <a:headEnd/>
            <a:tailEnd/>
          </a:ln>
        </p:spPr>
        <p:txBody>
          <a:bodyPr wrap="none">
            <a:spAutoFit/>
          </a:bodyPr>
          <a:lstStyle/>
          <a:p>
            <a:r>
              <a:rPr lang="en-US" sz="2800" b="1">
                <a:solidFill>
                  <a:srgbClr val="3366FF"/>
                </a:solidFill>
                <a:latin typeface="Arial Narrow" pitchFamily="34" charset="0"/>
              </a:rPr>
              <a:t>40.7 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6905"/>
                                        </p:tgtEl>
                                        <p:attrNameLst>
                                          <p:attrName>style.visibility</p:attrName>
                                        </p:attrNameLst>
                                      </p:cBhvr>
                                      <p:to>
                                        <p:strVal val="visible"/>
                                      </p:to>
                                    </p:set>
                                    <p:animEffect transition="in" filter="dissolve">
                                      <p:cBhvr>
                                        <p:cTn id="7" dur="500"/>
                                        <p:tgtEl>
                                          <p:spTgt spid="3369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6919"/>
                                        </p:tgtEl>
                                        <p:attrNameLst>
                                          <p:attrName>style.visibility</p:attrName>
                                        </p:attrNameLst>
                                      </p:cBhvr>
                                      <p:to>
                                        <p:strVal val="visible"/>
                                      </p:to>
                                    </p:set>
                                    <p:animEffect transition="in" filter="wipe(left)">
                                      <p:cBhvr>
                                        <p:cTn id="12" dur="500"/>
                                        <p:tgtEl>
                                          <p:spTgt spid="33691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36920"/>
                                        </p:tgtEl>
                                        <p:attrNameLst>
                                          <p:attrName>style.visibility</p:attrName>
                                        </p:attrNameLst>
                                      </p:cBhvr>
                                      <p:to>
                                        <p:strVal val="visible"/>
                                      </p:to>
                                    </p:set>
                                    <p:animEffect transition="in" filter="wipe(left)">
                                      <p:cBhvr>
                                        <p:cTn id="16" dur="500"/>
                                        <p:tgtEl>
                                          <p:spTgt spid="33692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36902"/>
                                        </p:tgtEl>
                                        <p:attrNameLst>
                                          <p:attrName>style.visibility</p:attrName>
                                        </p:attrNameLst>
                                      </p:cBhvr>
                                      <p:to>
                                        <p:strVal val="visible"/>
                                      </p:to>
                                    </p:set>
                                    <p:animEffect transition="in" filter="dissolve">
                                      <p:cBhvr>
                                        <p:cTn id="21" dur="500"/>
                                        <p:tgtEl>
                                          <p:spTgt spid="33690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36901"/>
                                        </p:tgtEl>
                                        <p:attrNameLst>
                                          <p:attrName>style.visibility</p:attrName>
                                        </p:attrNameLst>
                                      </p:cBhvr>
                                      <p:to>
                                        <p:strVal val="visible"/>
                                      </p:to>
                                    </p:set>
                                    <p:animEffect transition="in" filter="dissolve">
                                      <p:cBhvr>
                                        <p:cTn id="24" dur="500"/>
                                        <p:tgtEl>
                                          <p:spTgt spid="33690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36900"/>
                                        </p:tgtEl>
                                        <p:attrNameLst>
                                          <p:attrName>style.visibility</p:attrName>
                                        </p:attrNameLst>
                                      </p:cBhvr>
                                      <p:to>
                                        <p:strVal val="visible"/>
                                      </p:to>
                                    </p:set>
                                    <p:anim calcmode="lin" valueType="num">
                                      <p:cBhvr additive="base">
                                        <p:cTn id="29" dur="500" fill="hold"/>
                                        <p:tgtEl>
                                          <p:spTgt spid="336900"/>
                                        </p:tgtEl>
                                        <p:attrNameLst>
                                          <p:attrName>ppt_x</p:attrName>
                                        </p:attrNameLst>
                                      </p:cBhvr>
                                      <p:tavLst>
                                        <p:tav tm="0">
                                          <p:val>
                                            <p:strVal val="0-#ppt_w/2"/>
                                          </p:val>
                                        </p:tav>
                                        <p:tav tm="100000">
                                          <p:val>
                                            <p:strVal val="#ppt_x"/>
                                          </p:val>
                                        </p:tav>
                                      </p:tavLst>
                                    </p:anim>
                                    <p:anim calcmode="lin" valueType="num">
                                      <p:cBhvr additive="base">
                                        <p:cTn id="30" dur="500" fill="hold"/>
                                        <p:tgtEl>
                                          <p:spTgt spid="33690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36903"/>
                                        </p:tgtEl>
                                        <p:attrNameLst>
                                          <p:attrName>style.visibility</p:attrName>
                                        </p:attrNameLst>
                                      </p:cBhvr>
                                      <p:to>
                                        <p:strVal val="visible"/>
                                      </p:to>
                                    </p:set>
                                    <p:animEffect transition="in" filter="wipe(down)">
                                      <p:cBhvr>
                                        <p:cTn id="35" dur="500"/>
                                        <p:tgtEl>
                                          <p:spTgt spid="33690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36922"/>
                                        </p:tgtEl>
                                        <p:attrNameLst>
                                          <p:attrName>style.visibility</p:attrName>
                                        </p:attrNameLst>
                                      </p:cBhvr>
                                      <p:to>
                                        <p:strVal val="visible"/>
                                      </p:to>
                                    </p:set>
                                    <p:animEffect transition="in" filter="wipe(down)">
                                      <p:cBhvr>
                                        <p:cTn id="40" dur="500"/>
                                        <p:tgtEl>
                                          <p:spTgt spid="336922"/>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336923"/>
                                        </p:tgtEl>
                                        <p:attrNameLst>
                                          <p:attrName>style.visibility</p:attrName>
                                        </p:attrNameLst>
                                      </p:cBhvr>
                                      <p:to>
                                        <p:strVal val="visible"/>
                                      </p:to>
                                    </p:set>
                                    <p:animEffect transition="in" filter="wipe(down)">
                                      <p:cBhvr>
                                        <p:cTn id="44" dur="500"/>
                                        <p:tgtEl>
                                          <p:spTgt spid="33692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36906"/>
                                        </p:tgtEl>
                                        <p:attrNameLst>
                                          <p:attrName>style.visibility</p:attrName>
                                        </p:attrNameLst>
                                      </p:cBhvr>
                                      <p:to>
                                        <p:strVal val="visible"/>
                                      </p:to>
                                    </p:set>
                                    <p:animEffect transition="in" filter="dissolve">
                                      <p:cBhvr>
                                        <p:cTn id="49" dur="500"/>
                                        <p:tgtEl>
                                          <p:spTgt spid="33690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36907"/>
                                        </p:tgtEl>
                                        <p:attrNameLst>
                                          <p:attrName>style.visibility</p:attrName>
                                        </p:attrNameLst>
                                      </p:cBhvr>
                                      <p:to>
                                        <p:strVal val="visible"/>
                                      </p:to>
                                    </p:set>
                                    <p:animEffect transition="in" filter="wipe(down)">
                                      <p:cBhvr>
                                        <p:cTn id="54" dur="500"/>
                                        <p:tgtEl>
                                          <p:spTgt spid="33690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36924"/>
                                        </p:tgtEl>
                                        <p:attrNameLst>
                                          <p:attrName>style.visibility</p:attrName>
                                        </p:attrNameLst>
                                      </p:cBhvr>
                                      <p:to>
                                        <p:strVal val="visible"/>
                                      </p:to>
                                    </p:set>
                                    <p:animEffect transition="in" filter="wipe(down)">
                                      <p:cBhvr>
                                        <p:cTn id="59" dur="500"/>
                                        <p:tgtEl>
                                          <p:spTgt spid="336924"/>
                                        </p:tgtEl>
                                      </p:cBhvr>
                                    </p:animEffect>
                                  </p:childTnLst>
                                </p:cTn>
                              </p:par>
                            </p:childTnLst>
                          </p:cTn>
                        </p:par>
                        <p:par>
                          <p:cTn id="60" fill="hold">
                            <p:stCondLst>
                              <p:cond delay="500"/>
                            </p:stCondLst>
                            <p:childTnLst>
                              <p:par>
                                <p:cTn id="61" presetID="22" presetClass="entr" presetSubtype="4" fill="hold" grpId="0" nodeType="afterEffect">
                                  <p:stCondLst>
                                    <p:cond delay="0"/>
                                  </p:stCondLst>
                                  <p:childTnLst>
                                    <p:set>
                                      <p:cBhvr>
                                        <p:cTn id="62" dur="1" fill="hold">
                                          <p:stCondLst>
                                            <p:cond delay="0"/>
                                          </p:stCondLst>
                                        </p:cTn>
                                        <p:tgtEl>
                                          <p:spTgt spid="336925"/>
                                        </p:tgtEl>
                                        <p:attrNameLst>
                                          <p:attrName>style.visibility</p:attrName>
                                        </p:attrNameLst>
                                      </p:cBhvr>
                                      <p:to>
                                        <p:strVal val="visible"/>
                                      </p:to>
                                    </p:set>
                                    <p:animEffect transition="in" filter="wipe(down)">
                                      <p:cBhvr>
                                        <p:cTn id="63" dur="500"/>
                                        <p:tgtEl>
                                          <p:spTgt spid="336925"/>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336911"/>
                                        </p:tgtEl>
                                        <p:attrNameLst>
                                          <p:attrName>style.visibility</p:attrName>
                                        </p:attrNameLst>
                                      </p:cBhvr>
                                      <p:to>
                                        <p:strVal val="visible"/>
                                      </p:to>
                                    </p:set>
                                    <p:animEffect transition="in" filter="dissolve">
                                      <p:cBhvr>
                                        <p:cTn id="68" dur="500"/>
                                        <p:tgtEl>
                                          <p:spTgt spid="33691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36912"/>
                                        </p:tgtEl>
                                        <p:attrNameLst>
                                          <p:attrName>style.visibility</p:attrName>
                                        </p:attrNameLst>
                                      </p:cBhvr>
                                      <p:to>
                                        <p:strVal val="visible"/>
                                      </p:to>
                                    </p:set>
                                    <p:animEffect transition="in" filter="wipe(down)">
                                      <p:cBhvr>
                                        <p:cTn id="73" dur="500"/>
                                        <p:tgtEl>
                                          <p:spTgt spid="33691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336926"/>
                                        </p:tgtEl>
                                        <p:attrNameLst>
                                          <p:attrName>style.visibility</p:attrName>
                                        </p:attrNameLst>
                                      </p:cBhvr>
                                      <p:to>
                                        <p:strVal val="visible"/>
                                      </p:to>
                                    </p:set>
                                    <p:animEffect transition="in" filter="wipe(down)">
                                      <p:cBhvr>
                                        <p:cTn id="78" dur="500"/>
                                        <p:tgtEl>
                                          <p:spTgt spid="336926"/>
                                        </p:tgtEl>
                                      </p:cBhvr>
                                    </p:animEffect>
                                  </p:childTnLst>
                                </p:cTn>
                              </p:par>
                            </p:childTnLst>
                          </p:cTn>
                        </p:par>
                        <p:par>
                          <p:cTn id="79" fill="hold">
                            <p:stCondLst>
                              <p:cond delay="500"/>
                            </p:stCondLst>
                            <p:childTnLst>
                              <p:par>
                                <p:cTn id="80" presetID="22" presetClass="entr" presetSubtype="4" fill="hold" grpId="0" nodeType="afterEffect">
                                  <p:stCondLst>
                                    <p:cond delay="0"/>
                                  </p:stCondLst>
                                  <p:childTnLst>
                                    <p:set>
                                      <p:cBhvr>
                                        <p:cTn id="81" dur="1" fill="hold">
                                          <p:stCondLst>
                                            <p:cond delay="0"/>
                                          </p:stCondLst>
                                        </p:cTn>
                                        <p:tgtEl>
                                          <p:spTgt spid="336927"/>
                                        </p:tgtEl>
                                        <p:attrNameLst>
                                          <p:attrName>style.visibility</p:attrName>
                                        </p:attrNameLst>
                                      </p:cBhvr>
                                      <p:to>
                                        <p:strVal val="visible"/>
                                      </p:to>
                                    </p:set>
                                    <p:animEffect transition="in" filter="wipe(down)">
                                      <p:cBhvr>
                                        <p:cTn id="82" dur="500"/>
                                        <p:tgtEl>
                                          <p:spTgt spid="33692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36904"/>
                                        </p:tgtEl>
                                        <p:attrNameLst>
                                          <p:attrName>style.visibility</p:attrName>
                                        </p:attrNameLst>
                                      </p:cBhvr>
                                      <p:to>
                                        <p:strVal val="visible"/>
                                      </p:to>
                                    </p:set>
                                    <p:animEffect transition="in" filter="wipe(left)">
                                      <p:cBhvr>
                                        <p:cTn id="87" dur="500"/>
                                        <p:tgtEl>
                                          <p:spTgt spid="336904"/>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dissolve">
                                      <p:cBhvr>
                                        <p:cTn id="92" dur="500"/>
                                        <p:tgtEl>
                                          <p:spTgt spid="2"/>
                                        </p:tgtEl>
                                      </p:cBhvr>
                                    </p:animEffect>
                                  </p:childTnLst>
                                </p:cTn>
                              </p:par>
                            </p:childTnLst>
                          </p:cTn>
                        </p:par>
                        <p:par>
                          <p:cTn id="93" fill="hold">
                            <p:stCondLst>
                              <p:cond delay="500"/>
                            </p:stCondLst>
                            <p:childTnLst>
                              <p:par>
                                <p:cTn id="94" presetID="9" presetClass="emph" presetSubtype="0" nodeType="afterEffect">
                                  <p:stCondLst>
                                    <p:cond delay="0"/>
                                  </p:stCondLst>
                                  <p:childTnLst>
                                    <p:set>
                                      <p:cBhvr rctx="PPT">
                                        <p:cTn id="95" dur="indefinite"/>
                                        <p:tgtEl>
                                          <p:spTgt spid="336900"/>
                                        </p:tgtEl>
                                        <p:attrNameLst>
                                          <p:attrName>style.opacity</p:attrName>
                                        </p:attrNameLst>
                                      </p:cBhvr>
                                      <p:to>
                                        <p:strVal val="0.5"/>
                                      </p:to>
                                    </p:set>
                                    <p:animEffect filter="image" prLst="opacity: 0.5">
                                      <p:cBhvr rctx="IE">
                                        <p:cTn id="96" dur="indefinite"/>
                                        <p:tgtEl>
                                          <p:spTgt spid="336900"/>
                                        </p:tgtEl>
                                      </p:cBhvr>
                                    </p:animEffect>
                                  </p:childTnLst>
                                </p:cTn>
                              </p:par>
                              <p:par>
                                <p:cTn id="97" presetID="9" presetClass="emph" presetSubtype="0" grpId="1" nodeType="withEffect">
                                  <p:stCondLst>
                                    <p:cond delay="0"/>
                                  </p:stCondLst>
                                  <p:childTnLst>
                                    <p:set>
                                      <p:cBhvr rctx="PPT">
                                        <p:cTn id="98" dur="indefinite"/>
                                        <p:tgtEl>
                                          <p:spTgt spid="336901"/>
                                        </p:tgtEl>
                                        <p:attrNameLst>
                                          <p:attrName>style.opacity</p:attrName>
                                        </p:attrNameLst>
                                      </p:cBhvr>
                                      <p:to>
                                        <p:strVal val="0.5"/>
                                      </p:to>
                                    </p:set>
                                    <p:animEffect filter="image" prLst="opacity: 0.5">
                                      <p:cBhvr rctx="IE">
                                        <p:cTn id="99" dur="indefinite"/>
                                        <p:tgtEl>
                                          <p:spTgt spid="336901"/>
                                        </p:tgtEl>
                                      </p:cBhvr>
                                    </p:animEffect>
                                  </p:childTnLst>
                                </p:cTn>
                              </p:par>
                              <p:par>
                                <p:cTn id="100" presetID="9" presetClass="emph" presetSubtype="0" grpId="1" nodeType="withEffect">
                                  <p:stCondLst>
                                    <p:cond delay="0"/>
                                  </p:stCondLst>
                                  <p:childTnLst>
                                    <p:set>
                                      <p:cBhvr rctx="PPT">
                                        <p:cTn id="101" dur="indefinite"/>
                                        <p:tgtEl>
                                          <p:spTgt spid="336902"/>
                                        </p:tgtEl>
                                        <p:attrNameLst>
                                          <p:attrName>style.opacity</p:attrName>
                                        </p:attrNameLst>
                                      </p:cBhvr>
                                      <p:to>
                                        <p:strVal val="0.5"/>
                                      </p:to>
                                    </p:set>
                                    <p:animEffect filter="image" prLst="opacity: 0.5">
                                      <p:cBhvr rctx="IE">
                                        <p:cTn id="102" dur="indefinite"/>
                                        <p:tgtEl>
                                          <p:spTgt spid="336902"/>
                                        </p:tgtEl>
                                      </p:cBhvr>
                                    </p:animEffect>
                                  </p:childTnLst>
                                </p:cTn>
                              </p:par>
                              <p:par>
                                <p:cTn id="103" presetID="9" presetClass="emph" presetSubtype="0" grpId="1" nodeType="withEffect">
                                  <p:stCondLst>
                                    <p:cond delay="0"/>
                                  </p:stCondLst>
                                  <p:childTnLst>
                                    <p:set>
                                      <p:cBhvr rctx="PPT">
                                        <p:cTn id="104" dur="indefinite"/>
                                        <p:tgtEl>
                                          <p:spTgt spid="336903"/>
                                        </p:tgtEl>
                                        <p:attrNameLst>
                                          <p:attrName>style.opacity</p:attrName>
                                        </p:attrNameLst>
                                      </p:cBhvr>
                                      <p:to>
                                        <p:strVal val="0.5"/>
                                      </p:to>
                                    </p:set>
                                    <p:animEffect filter="image" prLst="opacity: 0.5">
                                      <p:cBhvr rctx="IE">
                                        <p:cTn id="105" dur="indefinite"/>
                                        <p:tgtEl>
                                          <p:spTgt spid="336903"/>
                                        </p:tgtEl>
                                      </p:cBhvr>
                                    </p:animEffect>
                                  </p:childTnLst>
                                </p:cTn>
                              </p:par>
                              <p:par>
                                <p:cTn id="106" presetID="9" presetClass="emph" presetSubtype="0" grpId="1" nodeType="withEffect">
                                  <p:stCondLst>
                                    <p:cond delay="0"/>
                                  </p:stCondLst>
                                  <p:childTnLst>
                                    <p:set>
                                      <p:cBhvr rctx="PPT">
                                        <p:cTn id="107" dur="indefinite"/>
                                        <p:tgtEl>
                                          <p:spTgt spid="336904"/>
                                        </p:tgtEl>
                                        <p:attrNameLst>
                                          <p:attrName>style.opacity</p:attrName>
                                        </p:attrNameLst>
                                      </p:cBhvr>
                                      <p:to>
                                        <p:strVal val="0.5"/>
                                      </p:to>
                                    </p:set>
                                    <p:animEffect filter="image" prLst="opacity: 0.5">
                                      <p:cBhvr rctx="IE">
                                        <p:cTn id="108" dur="indefinite"/>
                                        <p:tgtEl>
                                          <p:spTgt spid="336904"/>
                                        </p:tgtEl>
                                      </p:cBhvr>
                                    </p:animEffect>
                                  </p:childTnLst>
                                </p:cTn>
                              </p:par>
                              <p:par>
                                <p:cTn id="109" presetID="9" presetClass="emph" presetSubtype="0" grpId="1" nodeType="withEffect">
                                  <p:stCondLst>
                                    <p:cond delay="0"/>
                                  </p:stCondLst>
                                  <p:childTnLst>
                                    <p:set>
                                      <p:cBhvr rctx="PPT">
                                        <p:cTn id="110" dur="indefinite"/>
                                        <p:tgtEl>
                                          <p:spTgt spid="336906"/>
                                        </p:tgtEl>
                                        <p:attrNameLst>
                                          <p:attrName>style.opacity</p:attrName>
                                        </p:attrNameLst>
                                      </p:cBhvr>
                                      <p:to>
                                        <p:strVal val="0.5"/>
                                      </p:to>
                                    </p:set>
                                    <p:animEffect filter="image" prLst="opacity: 0.5">
                                      <p:cBhvr rctx="IE">
                                        <p:cTn id="111" dur="indefinite"/>
                                        <p:tgtEl>
                                          <p:spTgt spid="336906"/>
                                        </p:tgtEl>
                                      </p:cBhvr>
                                    </p:animEffect>
                                  </p:childTnLst>
                                </p:cTn>
                              </p:par>
                              <p:par>
                                <p:cTn id="112" presetID="9" presetClass="emph" presetSubtype="0" grpId="1" nodeType="withEffect">
                                  <p:stCondLst>
                                    <p:cond delay="0"/>
                                  </p:stCondLst>
                                  <p:childTnLst>
                                    <p:set>
                                      <p:cBhvr rctx="PPT">
                                        <p:cTn id="113" dur="indefinite"/>
                                        <p:tgtEl>
                                          <p:spTgt spid="336907"/>
                                        </p:tgtEl>
                                        <p:attrNameLst>
                                          <p:attrName>style.opacity</p:attrName>
                                        </p:attrNameLst>
                                      </p:cBhvr>
                                      <p:to>
                                        <p:strVal val="0.5"/>
                                      </p:to>
                                    </p:set>
                                    <p:animEffect filter="image" prLst="opacity: 0.5">
                                      <p:cBhvr rctx="IE">
                                        <p:cTn id="114" dur="indefinite"/>
                                        <p:tgtEl>
                                          <p:spTgt spid="336907"/>
                                        </p:tgtEl>
                                      </p:cBhvr>
                                    </p:animEffect>
                                  </p:childTnLst>
                                </p:cTn>
                              </p:par>
                              <p:par>
                                <p:cTn id="115" presetID="9" presetClass="emph" presetSubtype="0" grpId="1" nodeType="withEffect">
                                  <p:stCondLst>
                                    <p:cond delay="0"/>
                                  </p:stCondLst>
                                  <p:childTnLst>
                                    <p:set>
                                      <p:cBhvr rctx="PPT">
                                        <p:cTn id="116" dur="indefinite"/>
                                        <p:tgtEl>
                                          <p:spTgt spid="336911"/>
                                        </p:tgtEl>
                                        <p:attrNameLst>
                                          <p:attrName>style.opacity</p:attrName>
                                        </p:attrNameLst>
                                      </p:cBhvr>
                                      <p:to>
                                        <p:strVal val="0.5"/>
                                      </p:to>
                                    </p:set>
                                    <p:animEffect filter="image" prLst="opacity: 0.5">
                                      <p:cBhvr rctx="IE">
                                        <p:cTn id="117" dur="indefinite"/>
                                        <p:tgtEl>
                                          <p:spTgt spid="336911"/>
                                        </p:tgtEl>
                                      </p:cBhvr>
                                    </p:animEffect>
                                  </p:childTnLst>
                                </p:cTn>
                              </p:par>
                              <p:par>
                                <p:cTn id="118" presetID="9" presetClass="emph" presetSubtype="0" grpId="1" nodeType="withEffect">
                                  <p:stCondLst>
                                    <p:cond delay="0"/>
                                  </p:stCondLst>
                                  <p:childTnLst>
                                    <p:set>
                                      <p:cBhvr rctx="PPT">
                                        <p:cTn id="119" dur="indefinite"/>
                                        <p:tgtEl>
                                          <p:spTgt spid="336912"/>
                                        </p:tgtEl>
                                        <p:attrNameLst>
                                          <p:attrName>style.opacity</p:attrName>
                                        </p:attrNameLst>
                                      </p:cBhvr>
                                      <p:to>
                                        <p:strVal val="0.5"/>
                                      </p:to>
                                    </p:set>
                                    <p:animEffect filter="image" prLst="opacity: 0.5">
                                      <p:cBhvr rctx="IE">
                                        <p:cTn id="120" dur="indefinite"/>
                                        <p:tgtEl>
                                          <p:spTgt spid="336912"/>
                                        </p:tgtEl>
                                      </p:cBhvr>
                                    </p:animEffect>
                                  </p:childTnLst>
                                </p:cTn>
                              </p:par>
                              <p:par>
                                <p:cTn id="121" presetID="9" presetClass="emph" presetSubtype="0" grpId="1" nodeType="withEffect">
                                  <p:stCondLst>
                                    <p:cond delay="0"/>
                                  </p:stCondLst>
                                  <p:childTnLst>
                                    <p:set>
                                      <p:cBhvr rctx="PPT">
                                        <p:cTn id="122" dur="indefinite"/>
                                        <p:tgtEl>
                                          <p:spTgt spid="336922"/>
                                        </p:tgtEl>
                                        <p:attrNameLst>
                                          <p:attrName>style.opacity</p:attrName>
                                        </p:attrNameLst>
                                      </p:cBhvr>
                                      <p:to>
                                        <p:strVal val="0.5"/>
                                      </p:to>
                                    </p:set>
                                    <p:animEffect filter="image" prLst="opacity: 0.5">
                                      <p:cBhvr rctx="IE">
                                        <p:cTn id="123" dur="indefinite"/>
                                        <p:tgtEl>
                                          <p:spTgt spid="336922"/>
                                        </p:tgtEl>
                                      </p:cBhvr>
                                    </p:animEffect>
                                  </p:childTnLst>
                                </p:cTn>
                              </p:par>
                              <p:par>
                                <p:cTn id="124" presetID="9" presetClass="emph" presetSubtype="0" grpId="1" nodeType="withEffect">
                                  <p:stCondLst>
                                    <p:cond delay="0"/>
                                  </p:stCondLst>
                                  <p:childTnLst>
                                    <p:set>
                                      <p:cBhvr rctx="PPT">
                                        <p:cTn id="125" dur="indefinite"/>
                                        <p:tgtEl>
                                          <p:spTgt spid="336923"/>
                                        </p:tgtEl>
                                        <p:attrNameLst>
                                          <p:attrName>style.opacity</p:attrName>
                                        </p:attrNameLst>
                                      </p:cBhvr>
                                      <p:to>
                                        <p:strVal val="0.5"/>
                                      </p:to>
                                    </p:set>
                                    <p:animEffect filter="image" prLst="opacity: 0.5">
                                      <p:cBhvr rctx="IE">
                                        <p:cTn id="126" dur="indefinite"/>
                                        <p:tgtEl>
                                          <p:spTgt spid="336923"/>
                                        </p:tgtEl>
                                      </p:cBhvr>
                                    </p:animEffect>
                                  </p:childTnLst>
                                </p:cTn>
                              </p:par>
                              <p:par>
                                <p:cTn id="127" presetID="9" presetClass="emph" presetSubtype="0" grpId="1" nodeType="withEffect">
                                  <p:stCondLst>
                                    <p:cond delay="0"/>
                                  </p:stCondLst>
                                  <p:childTnLst>
                                    <p:set>
                                      <p:cBhvr rctx="PPT">
                                        <p:cTn id="128" dur="indefinite"/>
                                        <p:tgtEl>
                                          <p:spTgt spid="336924"/>
                                        </p:tgtEl>
                                        <p:attrNameLst>
                                          <p:attrName>style.opacity</p:attrName>
                                        </p:attrNameLst>
                                      </p:cBhvr>
                                      <p:to>
                                        <p:strVal val="0.5"/>
                                      </p:to>
                                    </p:set>
                                    <p:animEffect filter="image" prLst="opacity: 0.5">
                                      <p:cBhvr rctx="IE">
                                        <p:cTn id="129" dur="indefinite"/>
                                        <p:tgtEl>
                                          <p:spTgt spid="336924"/>
                                        </p:tgtEl>
                                      </p:cBhvr>
                                    </p:animEffect>
                                  </p:childTnLst>
                                </p:cTn>
                              </p:par>
                              <p:par>
                                <p:cTn id="130" presetID="9" presetClass="emph" presetSubtype="0" grpId="1" nodeType="withEffect">
                                  <p:stCondLst>
                                    <p:cond delay="0"/>
                                  </p:stCondLst>
                                  <p:childTnLst>
                                    <p:set>
                                      <p:cBhvr rctx="PPT">
                                        <p:cTn id="131" dur="indefinite"/>
                                        <p:tgtEl>
                                          <p:spTgt spid="336925"/>
                                        </p:tgtEl>
                                        <p:attrNameLst>
                                          <p:attrName>style.opacity</p:attrName>
                                        </p:attrNameLst>
                                      </p:cBhvr>
                                      <p:to>
                                        <p:strVal val="0.5"/>
                                      </p:to>
                                    </p:set>
                                    <p:animEffect filter="image" prLst="opacity: 0.5">
                                      <p:cBhvr rctx="IE">
                                        <p:cTn id="132" dur="indefinite"/>
                                        <p:tgtEl>
                                          <p:spTgt spid="336925"/>
                                        </p:tgtEl>
                                      </p:cBhvr>
                                    </p:animEffect>
                                  </p:childTnLst>
                                </p:cTn>
                              </p:par>
                              <p:par>
                                <p:cTn id="133" presetID="9" presetClass="emph" presetSubtype="0" grpId="1" nodeType="withEffect">
                                  <p:stCondLst>
                                    <p:cond delay="0"/>
                                  </p:stCondLst>
                                  <p:childTnLst>
                                    <p:set>
                                      <p:cBhvr rctx="PPT">
                                        <p:cTn id="134" dur="indefinite"/>
                                        <p:tgtEl>
                                          <p:spTgt spid="336926"/>
                                        </p:tgtEl>
                                        <p:attrNameLst>
                                          <p:attrName>style.opacity</p:attrName>
                                        </p:attrNameLst>
                                      </p:cBhvr>
                                      <p:to>
                                        <p:strVal val="0.5"/>
                                      </p:to>
                                    </p:set>
                                    <p:animEffect filter="image" prLst="opacity: 0.5">
                                      <p:cBhvr rctx="IE">
                                        <p:cTn id="135" dur="indefinite"/>
                                        <p:tgtEl>
                                          <p:spTgt spid="336926"/>
                                        </p:tgtEl>
                                      </p:cBhvr>
                                    </p:animEffect>
                                  </p:childTnLst>
                                </p:cTn>
                              </p:par>
                              <p:par>
                                <p:cTn id="136" presetID="9" presetClass="emph" presetSubtype="0" grpId="1" nodeType="withEffect">
                                  <p:stCondLst>
                                    <p:cond delay="0"/>
                                  </p:stCondLst>
                                  <p:childTnLst>
                                    <p:set>
                                      <p:cBhvr rctx="PPT">
                                        <p:cTn id="137" dur="indefinite"/>
                                        <p:tgtEl>
                                          <p:spTgt spid="336927"/>
                                        </p:tgtEl>
                                        <p:attrNameLst>
                                          <p:attrName>style.opacity</p:attrName>
                                        </p:attrNameLst>
                                      </p:cBhvr>
                                      <p:to>
                                        <p:strVal val="0.5"/>
                                      </p:to>
                                    </p:set>
                                    <p:animEffect filter="image" prLst="opacity: 0.5">
                                      <p:cBhvr rctx="IE">
                                        <p:cTn id="138" dur="indefinite"/>
                                        <p:tgtEl>
                                          <p:spTgt spid="336927"/>
                                        </p:tgtEl>
                                      </p:cBhvr>
                                    </p:animEffect>
                                  </p:childTnLst>
                                </p:cTn>
                              </p:par>
                            </p:childTnLst>
                          </p:cTn>
                        </p:par>
                      </p:childTnLst>
                    </p:cTn>
                  </p:par>
                  <p:par>
                    <p:cTn id="139" fill="hold">
                      <p:stCondLst>
                        <p:cond delay="indefinite"/>
                      </p:stCondLst>
                      <p:childTnLst>
                        <p:par>
                          <p:cTn id="140" fill="hold">
                            <p:stCondLst>
                              <p:cond delay="0"/>
                            </p:stCondLst>
                            <p:childTnLst>
                              <p:par>
                                <p:cTn id="141" presetID="47" presetClass="entr" presetSubtype="0" fill="hold" grpId="0" nodeType="clickEffect">
                                  <p:stCondLst>
                                    <p:cond delay="0"/>
                                  </p:stCondLst>
                                  <p:childTnLst>
                                    <p:set>
                                      <p:cBhvr>
                                        <p:cTn id="142" dur="1" fill="hold">
                                          <p:stCondLst>
                                            <p:cond delay="0"/>
                                          </p:stCondLst>
                                        </p:cTn>
                                        <p:tgtEl>
                                          <p:spTgt spid="336936"/>
                                        </p:tgtEl>
                                        <p:attrNameLst>
                                          <p:attrName>style.visibility</p:attrName>
                                        </p:attrNameLst>
                                      </p:cBhvr>
                                      <p:to>
                                        <p:strVal val="visible"/>
                                      </p:to>
                                    </p:set>
                                    <p:animEffect transition="in" filter="fade">
                                      <p:cBhvr>
                                        <p:cTn id="143" dur="1000"/>
                                        <p:tgtEl>
                                          <p:spTgt spid="336936"/>
                                        </p:tgtEl>
                                      </p:cBhvr>
                                    </p:animEffect>
                                    <p:anim calcmode="lin" valueType="num">
                                      <p:cBhvr>
                                        <p:cTn id="144" dur="1000" fill="hold"/>
                                        <p:tgtEl>
                                          <p:spTgt spid="336936"/>
                                        </p:tgtEl>
                                        <p:attrNameLst>
                                          <p:attrName>ppt_x</p:attrName>
                                        </p:attrNameLst>
                                      </p:cBhvr>
                                      <p:tavLst>
                                        <p:tav tm="0">
                                          <p:val>
                                            <p:strVal val="#ppt_x"/>
                                          </p:val>
                                        </p:tav>
                                        <p:tav tm="100000">
                                          <p:val>
                                            <p:strVal val="#ppt_x"/>
                                          </p:val>
                                        </p:tav>
                                      </p:tavLst>
                                    </p:anim>
                                    <p:anim calcmode="lin" valueType="num">
                                      <p:cBhvr>
                                        <p:cTn id="145" dur="1000" fill="hold"/>
                                        <p:tgtEl>
                                          <p:spTgt spid="336936"/>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336937"/>
                                        </p:tgtEl>
                                        <p:attrNameLst>
                                          <p:attrName>style.visibility</p:attrName>
                                        </p:attrNameLst>
                                      </p:cBhvr>
                                      <p:to>
                                        <p:strVal val="visible"/>
                                      </p:to>
                                    </p:set>
                                    <p:animEffect transition="in" filter="fade">
                                      <p:cBhvr>
                                        <p:cTn id="150" dur="1000"/>
                                        <p:tgtEl>
                                          <p:spTgt spid="336937"/>
                                        </p:tgtEl>
                                      </p:cBhvr>
                                    </p:animEffect>
                                    <p:anim calcmode="lin" valueType="num">
                                      <p:cBhvr>
                                        <p:cTn id="151" dur="1000" fill="hold"/>
                                        <p:tgtEl>
                                          <p:spTgt spid="336937"/>
                                        </p:tgtEl>
                                        <p:attrNameLst>
                                          <p:attrName>ppt_x</p:attrName>
                                        </p:attrNameLst>
                                      </p:cBhvr>
                                      <p:tavLst>
                                        <p:tav tm="0">
                                          <p:val>
                                            <p:strVal val="#ppt_x"/>
                                          </p:val>
                                        </p:tav>
                                        <p:tav tm="100000">
                                          <p:val>
                                            <p:strVal val="#ppt_x"/>
                                          </p:val>
                                        </p:tav>
                                      </p:tavLst>
                                    </p:anim>
                                    <p:anim calcmode="lin" valueType="num">
                                      <p:cBhvr>
                                        <p:cTn id="152" dur="1000" fill="hold"/>
                                        <p:tgtEl>
                                          <p:spTgt spid="336937"/>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0" fill="hold" grpId="0" nodeType="clickEffect">
                                  <p:stCondLst>
                                    <p:cond delay="0"/>
                                  </p:stCondLst>
                                  <p:childTnLst>
                                    <p:set>
                                      <p:cBhvr>
                                        <p:cTn id="156" dur="1" fill="hold">
                                          <p:stCondLst>
                                            <p:cond delay="0"/>
                                          </p:stCondLst>
                                        </p:cTn>
                                        <p:tgtEl>
                                          <p:spTgt spid="336935"/>
                                        </p:tgtEl>
                                        <p:attrNameLst>
                                          <p:attrName>style.visibility</p:attrName>
                                        </p:attrNameLst>
                                      </p:cBhvr>
                                      <p:to>
                                        <p:strVal val="visible"/>
                                      </p:to>
                                    </p:set>
                                    <p:anim calcmode="lin" valueType="num">
                                      <p:cBhvr>
                                        <p:cTn id="157" dur="500" fill="hold"/>
                                        <p:tgtEl>
                                          <p:spTgt spid="336935"/>
                                        </p:tgtEl>
                                        <p:attrNameLst>
                                          <p:attrName>ppt_w</p:attrName>
                                        </p:attrNameLst>
                                      </p:cBhvr>
                                      <p:tavLst>
                                        <p:tav tm="0">
                                          <p:val>
                                            <p:fltVal val="0"/>
                                          </p:val>
                                        </p:tav>
                                        <p:tav tm="100000">
                                          <p:val>
                                            <p:strVal val="#ppt_w"/>
                                          </p:val>
                                        </p:tav>
                                      </p:tavLst>
                                    </p:anim>
                                    <p:anim calcmode="lin" valueType="num">
                                      <p:cBhvr>
                                        <p:cTn id="158" dur="500" fill="hold"/>
                                        <p:tgtEl>
                                          <p:spTgt spid="336935"/>
                                        </p:tgtEl>
                                        <p:attrNameLst>
                                          <p:attrName>ppt_h</p:attrName>
                                        </p:attrNameLst>
                                      </p:cBhvr>
                                      <p:tavLst>
                                        <p:tav tm="0">
                                          <p:val>
                                            <p:fltVal val="0"/>
                                          </p:val>
                                        </p:tav>
                                        <p:tav tm="100000">
                                          <p:val>
                                            <p:strVal val="#ppt_h"/>
                                          </p:val>
                                        </p:tav>
                                      </p:tavLst>
                                    </p:anim>
                                    <p:animEffect transition="in" filter="fade">
                                      <p:cBhvr>
                                        <p:cTn id="159" dur="500"/>
                                        <p:tgtEl>
                                          <p:spTgt spid="336935"/>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ntr" presetSubtype="0" fill="hold" nodeType="clickEffect">
                                  <p:stCondLst>
                                    <p:cond delay="0"/>
                                  </p:stCondLst>
                                  <p:childTnLst>
                                    <p:set>
                                      <p:cBhvr>
                                        <p:cTn id="163" dur="1" fill="hold">
                                          <p:stCondLst>
                                            <p:cond delay="0"/>
                                          </p:stCondLst>
                                        </p:cTn>
                                        <p:tgtEl>
                                          <p:spTgt spid="3"/>
                                        </p:tgtEl>
                                        <p:attrNameLst>
                                          <p:attrName>style.visibility</p:attrName>
                                        </p:attrNameLst>
                                      </p:cBhvr>
                                      <p:to>
                                        <p:strVal val="visible"/>
                                      </p:to>
                                    </p:set>
                                    <p:anim calcmode="lin" valueType="num">
                                      <p:cBhvr>
                                        <p:cTn id="164" dur="500" fill="hold"/>
                                        <p:tgtEl>
                                          <p:spTgt spid="3"/>
                                        </p:tgtEl>
                                        <p:attrNameLst>
                                          <p:attrName>ppt_w</p:attrName>
                                        </p:attrNameLst>
                                      </p:cBhvr>
                                      <p:tavLst>
                                        <p:tav tm="0">
                                          <p:val>
                                            <p:fltVal val="0"/>
                                          </p:val>
                                        </p:tav>
                                        <p:tav tm="100000">
                                          <p:val>
                                            <p:strVal val="#ppt_w"/>
                                          </p:val>
                                        </p:tav>
                                      </p:tavLst>
                                    </p:anim>
                                    <p:anim calcmode="lin" valueType="num">
                                      <p:cBhvr>
                                        <p:cTn id="165" dur="500" fill="hold"/>
                                        <p:tgtEl>
                                          <p:spTgt spid="3"/>
                                        </p:tgtEl>
                                        <p:attrNameLst>
                                          <p:attrName>ppt_h</p:attrName>
                                        </p:attrNameLst>
                                      </p:cBhvr>
                                      <p:tavLst>
                                        <p:tav tm="0">
                                          <p:val>
                                            <p:fltVal val="0"/>
                                          </p:val>
                                        </p:tav>
                                        <p:tav tm="100000">
                                          <p:val>
                                            <p:strVal val="#ppt_h"/>
                                          </p:val>
                                        </p:tav>
                                      </p:tavLst>
                                    </p:anim>
                                    <p:animEffect transition="in" filter="fade">
                                      <p:cBhvr>
                                        <p:cTn id="166" dur="500"/>
                                        <p:tgtEl>
                                          <p:spTgt spid="3"/>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336960"/>
                                        </p:tgtEl>
                                        <p:attrNameLst>
                                          <p:attrName>style.visibility</p:attrName>
                                        </p:attrNameLst>
                                      </p:cBhvr>
                                      <p:to>
                                        <p:strVal val="visible"/>
                                      </p:to>
                                    </p:set>
                                    <p:animEffect transition="in" filter="wipe(left)">
                                      <p:cBhvr>
                                        <p:cTn id="171" dur="2000"/>
                                        <p:tgtEl>
                                          <p:spTgt spid="336960"/>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336938"/>
                                        </p:tgtEl>
                                        <p:attrNameLst>
                                          <p:attrName>style.visibility</p:attrName>
                                        </p:attrNameLst>
                                      </p:cBhvr>
                                      <p:to>
                                        <p:strVal val="visible"/>
                                      </p:to>
                                    </p:set>
                                    <p:animEffect transition="in" filter="wipe(left)">
                                      <p:cBhvr>
                                        <p:cTn id="176" dur="5000"/>
                                        <p:tgtEl>
                                          <p:spTgt spid="336938"/>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4" fill="hold" grpId="0" nodeType="clickEffect">
                                  <p:stCondLst>
                                    <p:cond delay="0"/>
                                  </p:stCondLst>
                                  <p:childTnLst>
                                    <p:set>
                                      <p:cBhvr>
                                        <p:cTn id="180" dur="1" fill="hold">
                                          <p:stCondLst>
                                            <p:cond delay="0"/>
                                          </p:stCondLst>
                                        </p:cTn>
                                        <p:tgtEl>
                                          <p:spTgt spid="336939"/>
                                        </p:tgtEl>
                                        <p:attrNameLst>
                                          <p:attrName>style.visibility</p:attrName>
                                        </p:attrNameLst>
                                      </p:cBhvr>
                                      <p:to>
                                        <p:strVal val="visible"/>
                                      </p:to>
                                    </p:set>
                                    <p:animEffect transition="in" filter="wipe(down)">
                                      <p:cBhvr>
                                        <p:cTn id="181" dur="2000"/>
                                        <p:tgtEl>
                                          <p:spTgt spid="336939"/>
                                        </p:tgtEl>
                                      </p:cBhvr>
                                    </p:animEffect>
                                  </p:childTnLst>
                                </p:cTn>
                              </p:par>
                            </p:childTnLst>
                          </p:cTn>
                        </p:par>
                      </p:childTnLst>
                    </p:cTn>
                  </p:par>
                  <p:par>
                    <p:cTn id="182" fill="hold">
                      <p:stCondLst>
                        <p:cond delay="indefinite"/>
                      </p:stCondLst>
                      <p:childTnLst>
                        <p:par>
                          <p:cTn id="183" fill="hold">
                            <p:stCondLst>
                              <p:cond delay="0"/>
                            </p:stCondLst>
                            <p:childTnLst>
                              <p:par>
                                <p:cTn id="184" presetID="40" presetClass="entr" presetSubtype="0" fill="hold" grpId="0" nodeType="clickEffect">
                                  <p:stCondLst>
                                    <p:cond delay="0"/>
                                  </p:stCondLst>
                                  <p:iterate type="lt">
                                    <p:tmPct val="10000"/>
                                  </p:iterate>
                                  <p:childTnLst>
                                    <p:set>
                                      <p:cBhvr>
                                        <p:cTn id="185" dur="1" fill="hold">
                                          <p:stCondLst>
                                            <p:cond delay="0"/>
                                          </p:stCondLst>
                                        </p:cTn>
                                        <p:tgtEl>
                                          <p:spTgt spid="336944"/>
                                        </p:tgtEl>
                                        <p:attrNameLst>
                                          <p:attrName>style.visibility</p:attrName>
                                        </p:attrNameLst>
                                      </p:cBhvr>
                                      <p:to>
                                        <p:strVal val="visible"/>
                                      </p:to>
                                    </p:set>
                                    <p:animEffect transition="in" filter="fade">
                                      <p:cBhvr>
                                        <p:cTn id="186" dur="1000"/>
                                        <p:tgtEl>
                                          <p:spTgt spid="336944"/>
                                        </p:tgtEl>
                                      </p:cBhvr>
                                    </p:animEffect>
                                    <p:anim calcmode="lin" valueType="num">
                                      <p:cBhvr>
                                        <p:cTn id="187" dur="1000" fill="hold"/>
                                        <p:tgtEl>
                                          <p:spTgt spid="336944"/>
                                        </p:tgtEl>
                                        <p:attrNameLst>
                                          <p:attrName>ppt_x</p:attrName>
                                        </p:attrNameLst>
                                      </p:cBhvr>
                                      <p:tavLst>
                                        <p:tav tm="0">
                                          <p:val>
                                            <p:strVal val="#ppt_x-.1"/>
                                          </p:val>
                                        </p:tav>
                                        <p:tav tm="100000">
                                          <p:val>
                                            <p:strVal val="#ppt_x"/>
                                          </p:val>
                                        </p:tav>
                                      </p:tavLst>
                                    </p:anim>
                                    <p:anim calcmode="lin" valueType="num">
                                      <p:cBhvr>
                                        <p:cTn id="188" dur="1000" fill="hold"/>
                                        <p:tgtEl>
                                          <p:spTgt spid="336944"/>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4"/>
                                        </p:tgtEl>
                                        <p:attrNameLst>
                                          <p:attrName>style.visibility</p:attrName>
                                        </p:attrNameLst>
                                      </p:cBhvr>
                                      <p:to>
                                        <p:strVal val="visible"/>
                                      </p:to>
                                    </p:set>
                                    <p:animEffect transition="in" filter="fade">
                                      <p:cBhvr>
                                        <p:cTn id="193" dur="2000"/>
                                        <p:tgtEl>
                                          <p:spTgt spid="4"/>
                                        </p:tgtEl>
                                      </p:cBhvr>
                                    </p:animEffect>
                                  </p:childTnLst>
                                </p:cTn>
                              </p:par>
                            </p:childTnLst>
                          </p:cTn>
                        </p:par>
                      </p:childTnLst>
                    </p:cTn>
                  </p:par>
                  <p:par>
                    <p:cTn id="194" fill="hold">
                      <p:stCondLst>
                        <p:cond delay="indefinite"/>
                      </p:stCondLst>
                      <p:childTnLst>
                        <p:par>
                          <p:cTn id="195" fill="hold">
                            <p:stCondLst>
                              <p:cond delay="0"/>
                            </p:stCondLst>
                            <p:childTnLst>
                              <p:par>
                                <p:cTn id="196" presetID="9" presetClass="entr" presetSubtype="0" fill="hold" grpId="0" nodeType="clickEffect">
                                  <p:stCondLst>
                                    <p:cond delay="0"/>
                                  </p:stCondLst>
                                  <p:childTnLst>
                                    <p:set>
                                      <p:cBhvr>
                                        <p:cTn id="197" dur="1" fill="hold">
                                          <p:stCondLst>
                                            <p:cond delay="0"/>
                                          </p:stCondLst>
                                        </p:cTn>
                                        <p:tgtEl>
                                          <p:spTgt spid="336945"/>
                                        </p:tgtEl>
                                        <p:attrNameLst>
                                          <p:attrName>style.visibility</p:attrName>
                                        </p:attrNameLst>
                                      </p:cBhvr>
                                      <p:to>
                                        <p:strVal val="visible"/>
                                      </p:to>
                                    </p:set>
                                    <p:animEffect transition="in" filter="dissolve">
                                      <p:cBhvr>
                                        <p:cTn id="198" dur="500"/>
                                        <p:tgtEl>
                                          <p:spTgt spid="336945"/>
                                        </p:tgtEl>
                                      </p:cBhvr>
                                    </p:animEffect>
                                  </p:childTnLst>
                                </p:cTn>
                              </p:par>
                            </p:childTnLst>
                          </p:cTn>
                        </p:par>
                      </p:childTnLst>
                    </p:cTn>
                  </p:par>
                  <p:par>
                    <p:cTn id="199" fill="hold">
                      <p:stCondLst>
                        <p:cond delay="indefinite"/>
                      </p:stCondLst>
                      <p:childTnLst>
                        <p:par>
                          <p:cTn id="200" fill="hold">
                            <p:stCondLst>
                              <p:cond delay="0"/>
                            </p:stCondLst>
                            <p:childTnLst>
                              <p:par>
                                <p:cTn id="201" presetID="9" presetClass="entr" presetSubtype="0" fill="hold" grpId="0" nodeType="clickEffect">
                                  <p:stCondLst>
                                    <p:cond delay="0"/>
                                  </p:stCondLst>
                                  <p:childTnLst>
                                    <p:set>
                                      <p:cBhvr>
                                        <p:cTn id="202" dur="1" fill="hold">
                                          <p:stCondLst>
                                            <p:cond delay="0"/>
                                          </p:stCondLst>
                                        </p:cTn>
                                        <p:tgtEl>
                                          <p:spTgt spid="336947"/>
                                        </p:tgtEl>
                                        <p:attrNameLst>
                                          <p:attrName>style.visibility</p:attrName>
                                        </p:attrNameLst>
                                      </p:cBhvr>
                                      <p:to>
                                        <p:strVal val="visible"/>
                                      </p:to>
                                    </p:set>
                                    <p:animEffect transition="in" filter="dissolve">
                                      <p:cBhvr>
                                        <p:cTn id="203" dur="500"/>
                                        <p:tgtEl>
                                          <p:spTgt spid="336947"/>
                                        </p:tgtEl>
                                      </p:cBhvr>
                                    </p:animEffect>
                                  </p:childTnLst>
                                </p:cTn>
                              </p:par>
                            </p:childTnLst>
                          </p:cTn>
                        </p:par>
                      </p:childTnLst>
                    </p:cTn>
                  </p:par>
                  <p:par>
                    <p:cTn id="204" fill="hold">
                      <p:stCondLst>
                        <p:cond delay="indefinite"/>
                      </p:stCondLst>
                      <p:childTnLst>
                        <p:par>
                          <p:cTn id="205" fill="hold">
                            <p:stCondLst>
                              <p:cond delay="0"/>
                            </p:stCondLst>
                            <p:childTnLst>
                              <p:par>
                                <p:cTn id="206" presetID="22" presetClass="entr" presetSubtype="4" fill="hold" grpId="0" nodeType="clickEffect">
                                  <p:stCondLst>
                                    <p:cond delay="0"/>
                                  </p:stCondLst>
                                  <p:childTnLst>
                                    <p:set>
                                      <p:cBhvr>
                                        <p:cTn id="207" dur="1" fill="hold">
                                          <p:stCondLst>
                                            <p:cond delay="0"/>
                                          </p:stCondLst>
                                        </p:cTn>
                                        <p:tgtEl>
                                          <p:spTgt spid="336953"/>
                                        </p:tgtEl>
                                        <p:attrNameLst>
                                          <p:attrName>style.visibility</p:attrName>
                                        </p:attrNameLst>
                                      </p:cBhvr>
                                      <p:to>
                                        <p:strVal val="visible"/>
                                      </p:to>
                                    </p:set>
                                    <p:animEffect transition="in" filter="wipe(down)">
                                      <p:cBhvr>
                                        <p:cTn id="208" dur="500"/>
                                        <p:tgtEl>
                                          <p:spTgt spid="336953"/>
                                        </p:tgtEl>
                                      </p:cBhvr>
                                    </p:animEffect>
                                  </p:childTnLst>
                                </p:cTn>
                              </p:par>
                            </p:childTnLst>
                          </p:cTn>
                        </p:par>
                        <p:par>
                          <p:cTn id="209" fill="hold">
                            <p:stCondLst>
                              <p:cond delay="500"/>
                            </p:stCondLst>
                            <p:childTnLst>
                              <p:par>
                                <p:cTn id="210" presetID="22" presetClass="entr" presetSubtype="4" fill="hold" grpId="0" nodeType="afterEffect">
                                  <p:stCondLst>
                                    <p:cond delay="0"/>
                                  </p:stCondLst>
                                  <p:childTnLst>
                                    <p:set>
                                      <p:cBhvr>
                                        <p:cTn id="211" dur="1" fill="hold">
                                          <p:stCondLst>
                                            <p:cond delay="0"/>
                                          </p:stCondLst>
                                        </p:cTn>
                                        <p:tgtEl>
                                          <p:spTgt spid="336954"/>
                                        </p:tgtEl>
                                        <p:attrNameLst>
                                          <p:attrName>style.visibility</p:attrName>
                                        </p:attrNameLst>
                                      </p:cBhvr>
                                      <p:to>
                                        <p:strVal val="visible"/>
                                      </p:to>
                                    </p:set>
                                    <p:animEffect transition="in" filter="wipe(down)">
                                      <p:cBhvr>
                                        <p:cTn id="212" dur="500"/>
                                        <p:tgtEl>
                                          <p:spTgt spid="336954"/>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5"/>
                                        </p:tgtEl>
                                        <p:attrNameLst>
                                          <p:attrName>style.visibility</p:attrName>
                                        </p:attrNameLst>
                                      </p:cBhvr>
                                      <p:to>
                                        <p:strVal val="visible"/>
                                      </p:to>
                                    </p:set>
                                    <p:animEffect transition="in" filter="fade">
                                      <p:cBhvr>
                                        <p:cTn id="217" dur="2000"/>
                                        <p:tgtEl>
                                          <p:spTgt spid="5"/>
                                        </p:tgtEl>
                                      </p:cBhvr>
                                    </p:animEffect>
                                  </p:childTnLst>
                                </p:cTn>
                              </p:par>
                            </p:childTnLst>
                          </p:cTn>
                        </p:par>
                      </p:childTnLst>
                    </p:cTn>
                  </p:par>
                  <p:par>
                    <p:cTn id="218" fill="hold">
                      <p:stCondLst>
                        <p:cond delay="indefinite"/>
                      </p:stCondLst>
                      <p:childTnLst>
                        <p:par>
                          <p:cTn id="219" fill="hold">
                            <p:stCondLst>
                              <p:cond delay="0"/>
                            </p:stCondLst>
                            <p:childTnLst>
                              <p:par>
                                <p:cTn id="220" presetID="9" presetClass="entr" presetSubtype="0" fill="hold" grpId="0" nodeType="clickEffect">
                                  <p:stCondLst>
                                    <p:cond delay="0"/>
                                  </p:stCondLst>
                                  <p:childTnLst>
                                    <p:set>
                                      <p:cBhvr>
                                        <p:cTn id="221" dur="1" fill="hold">
                                          <p:stCondLst>
                                            <p:cond delay="0"/>
                                          </p:stCondLst>
                                        </p:cTn>
                                        <p:tgtEl>
                                          <p:spTgt spid="336952"/>
                                        </p:tgtEl>
                                        <p:attrNameLst>
                                          <p:attrName>style.visibility</p:attrName>
                                        </p:attrNameLst>
                                      </p:cBhvr>
                                      <p:to>
                                        <p:strVal val="visible"/>
                                      </p:to>
                                    </p:set>
                                    <p:animEffect transition="in" filter="dissolve">
                                      <p:cBhvr>
                                        <p:cTn id="222" dur="500"/>
                                        <p:tgtEl>
                                          <p:spTgt spid="336952"/>
                                        </p:tgtEl>
                                      </p:cBhvr>
                                    </p:animEffect>
                                  </p:childTnLst>
                                </p:cTn>
                              </p:par>
                            </p:childTnLst>
                          </p:cTn>
                        </p:par>
                      </p:childTnLst>
                    </p:cTn>
                  </p:par>
                  <p:par>
                    <p:cTn id="223" fill="hold">
                      <p:stCondLst>
                        <p:cond delay="indefinite"/>
                      </p:stCondLst>
                      <p:childTnLst>
                        <p:par>
                          <p:cTn id="224" fill="hold">
                            <p:stCondLst>
                              <p:cond delay="0"/>
                            </p:stCondLst>
                            <p:childTnLst>
                              <p:par>
                                <p:cTn id="225" presetID="9" presetClass="entr" presetSubtype="0" fill="hold" grpId="0" nodeType="clickEffect">
                                  <p:stCondLst>
                                    <p:cond delay="0"/>
                                  </p:stCondLst>
                                  <p:childTnLst>
                                    <p:set>
                                      <p:cBhvr>
                                        <p:cTn id="226" dur="1" fill="hold">
                                          <p:stCondLst>
                                            <p:cond delay="0"/>
                                          </p:stCondLst>
                                        </p:cTn>
                                        <p:tgtEl>
                                          <p:spTgt spid="336948"/>
                                        </p:tgtEl>
                                        <p:attrNameLst>
                                          <p:attrName>style.visibility</p:attrName>
                                        </p:attrNameLst>
                                      </p:cBhvr>
                                      <p:to>
                                        <p:strVal val="visible"/>
                                      </p:to>
                                    </p:set>
                                    <p:animEffect transition="in" filter="dissolve">
                                      <p:cBhvr>
                                        <p:cTn id="227" dur="500"/>
                                        <p:tgtEl>
                                          <p:spTgt spid="336948"/>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4" fill="hold" grpId="0" nodeType="clickEffect">
                                  <p:stCondLst>
                                    <p:cond delay="0"/>
                                  </p:stCondLst>
                                  <p:childTnLst>
                                    <p:set>
                                      <p:cBhvr>
                                        <p:cTn id="231" dur="1" fill="hold">
                                          <p:stCondLst>
                                            <p:cond delay="0"/>
                                          </p:stCondLst>
                                        </p:cTn>
                                        <p:tgtEl>
                                          <p:spTgt spid="336958"/>
                                        </p:tgtEl>
                                        <p:attrNameLst>
                                          <p:attrName>style.visibility</p:attrName>
                                        </p:attrNameLst>
                                      </p:cBhvr>
                                      <p:to>
                                        <p:strVal val="visible"/>
                                      </p:to>
                                    </p:set>
                                    <p:animEffect transition="in" filter="wipe(down)">
                                      <p:cBhvr>
                                        <p:cTn id="232" dur="500"/>
                                        <p:tgtEl>
                                          <p:spTgt spid="336958"/>
                                        </p:tgtEl>
                                      </p:cBhvr>
                                    </p:animEffect>
                                  </p:childTnLst>
                                </p:cTn>
                              </p:par>
                            </p:childTnLst>
                          </p:cTn>
                        </p:par>
                        <p:par>
                          <p:cTn id="233" fill="hold">
                            <p:stCondLst>
                              <p:cond delay="500"/>
                            </p:stCondLst>
                            <p:childTnLst>
                              <p:par>
                                <p:cTn id="234" presetID="22" presetClass="entr" presetSubtype="4" fill="hold" grpId="0" nodeType="afterEffect">
                                  <p:stCondLst>
                                    <p:cond delay="0"/>
                                  </p:stCondLst>
                                  <p:childTnLst>
                                    <p:set>
                                      <p:cBhvr>
                                        <p:cTn id="235" dur="1" fill="hold">
                                          <p:stCondLst>
                                            <p:cond delay="0"/>
                                          </p:stCondLst>
                                        </p:cTn>
                                        <p:tgtEl>
                                          <p:spTgt spid="336959"/>
                                        </p:tgtEl>
                                        <p:attrNameLst>
                                          <p:attrName>style.visibility</p:attrName>
                                        </p:attrNameLst>
                                      </p:cBhvr>
                                      <p:to>
                                        <p:strVal val="visible"/>
                                      </p:to>
                                    </p:set>
                                    <p:animEffect transition="in" filter="wipe(down)">
                                      <p:cBhvr>
                                        <p:cTn id="236" dur="500"/>
                                        <p:tgtEl>
                                          <p:spTgt spid="336959"/>
                                        </p:tgtEl>
                                      </p:cBhvr>
                                    </p:animEffect>
                                  </p:childTnLst>
                                </p:cTn>
                              </p:par>
                            </p:childTnLst>
                          </p:cTn>
                        </p:par>
                      </p:childTnLst>
                    </p:cTn>
                  </p:par>
                  <p:par>
                    <p:cTn id="237" fill="hold">
                      <p:stCondLst>
                        <p:cond delay="indefinite"/>
                      </p:stCondLst>
                      <p:childTnLst>
                        <p:par>
                          <p:cTn id="238" fill="hold">
                            <p:stCondLst>
                              <p:cond delay="0"/>
                            </p:stCondLst>
                            <p:childTnLst>
                              <p:par>
                                <p:cTn id="239" presetID="10" presetClass="entr" presetSubtype="0" fill="hold" nodeType="clickEffect">
                                  <p:stCondLst>
                                    <p:cond delay="0"/>
                                  </p:stCondLst>
                                  <p:childTnLst>
                                    <p:set>
                                      <p:cBhvr>
                                        <p:cTn id="240" dur="1" fill="hold">
                                          <p:stCondLst>
                                            <p:cond delay="0"/>
                                          </p:stCondLst>
                                        </p:cTn>
                                        <p:tgtEl>
                                          <p:spTgt spid="6"/>
                                        </p:tgtEl>
                                        <p:attrNameLst>
                                          <p:attrName>style.visibility</p:attrName>
                                        </p:attrNameLst>
                                      </p:cBhvr>
                                      <p:to>
                                        <p:strVal val="visible"/>
                                      </p:to>
                                    </p:set>
                                    <p:animEffect transition="in" filter="fade">
                                      <p:cBhvr>
                                        <p:cTn id="241" dur="2000"/>
                                        <p:tgtEl>
                                          <p:spTgt spid="6"/>
                                        </p:tgtEl>
                                      </p:cBhvr>
                                    </p:animEffect>
                                  </p:childTnLst>
                                </p:cTn>
                              </p:par>
                            </p:childTnLst>
                          </p:cTn>
                        </p:par>
                      </p:childTnLst>
                    </p:cTn>
                  </p:par>
                  <p:par>
                    <p:cTn id="242" fill="hold">
                      <p:stCondLst>
                        <p:cond delay="indefinite"/>
                      </p:stCondLst>
                      <p:childTnLst>
                        <p:par>
                          <p:cTn id="243" fill="hold">
                            <p:stCondLst>
                              <p:cond delay="0"/>
                            </p:stCondLst>
                            <p:childTnLst>
                              <p:par>
                                <p:cTn id="244" presetID="9" presetClass="entr" presetSubtype="0" fill="hold" grpId="0" nodeType="clickEffect">
                                  <p:stCondLst>
                                    <p:cond delay="0"/>
                                  </p:stCondLst>
                                  <p:childTnLst>
                                    <p:set>
                                      <p:cBhvr>
                                        <p:cTn id="245" dur="1" fill="hold">
                                          <p:stCondLst>
                                            <p:cond delay="0"/>
                                          </p:stCondLst>
                                        </p:cTn>
                                        <p:tgtEl>
                                          <p:spTgt spid="336962"/>
                                        </p:tgtEl>
                                        <p:attrNameLst>
                                          <p:attrName>style.visibility</p:attrName>
                                        </p:attrNameLst>
                                      </p:cBhvr>
                                      <p:to>
                                        <p:strVal val="visible"/>
                                      </p:to>
                                    </p:set>
                                    <p:animEffect transition="in" filter="dissolve">
                                      <p:cBhvr>
                                        <p:cTn id="246" dur="500"/>
                                        <p:tgtEl>
                                          <p:spTgt spid="336962"/>
                                        </p:tgtEl>
                                      </p:cBhvr>
                                    </p:animEffect>
                                  </p:childTnLst>
                                </p:cTn>
                              </p:par>
                            </p:childTnLst>
                          </p:cTn>
                        </p:par>
                      </p:childTnLst>
                    </p:cTn>
                  </p:par>
                  <p:par>
                    <p:cTn id="247" fill="hold">
                      <p:stCondLst>
                        <p:cond delay="indefinite"/>
                      </p:stCondLst>
                      <p:childTnLst>
                        <p:par>
                          <p:cTn id="248" fill="hold">
                            <p:stCondLst>
                              <p:cond delay="0"/>
                            </p:stCondLst>
                            <p:childTnLst>
                              <p:par>
                                <p:cTn id="249" presetID="9" presetClass="entr" presetSubtype="0" fill="hold" grpId="0" nodeType="clickEffect">
                                  <p:stCondLst>
                                    <p:cond delay="0"/>
                                  </p:stCondLst>
                                  <p:childTnLst>
                                    <p:set>
                                      <p:cBhvr>
                                        <p:cTn id="250" dur="1" fill="hold">
                                          <p:stCondLst>
                                            <p:cond delay="0"/>
                                          </p:stCondLst>
                                        </p:cTn>
                                        <p:tgtEl>
                                          <p:spTgt spid="336961"/>
                                        </p:tgtEl>
                                        <p:attrNameLst>
                                          <p:attrName>style.visibility</p:attrName>
                                        </p:attrNameLst>
                                      </p:cBhvr>
                                      <p:to>
                                        <p:strVal val="visible"/>
                                      </p:to>
                                    </p:set>
                                    <p:animEffect transition="in" filter="dissolve">
                                      <p:cBhvr>
                                        <p:cTn id="251" dur="500"/>
                                        <p:tgtEl>
                                          <p:spTgt spid="336961"/>
                                        </p:tgtEl>
                                      </p:cBhvr>
                                    </p:animEffect>
                                  </p:childTnLst>
                                </p:cTn>
                              </p:par>
                            </p:childTnLst>
                          </p:cTn>
                        </p:par>
                      </p:childTnLst>
                    </p:cTn>
                  </p:par>
                  <p:par>
                    <p:cTn id="252" fill="hold">
                      <p:stCondLst>
                        <p:cond delay="indefinite"/>
                      </p:stCondLst>
                      <p:childTnLst>
                        <p:par>
                          <p:cTn id="253" fill="hold">
                            <p:stCondLst>
                              <p:cond delay="0"/>
                            </p:stCondLst>
                            <p:childTnLst>
                              <p:par>
                                <p:cTn id="254" presetID="22" presetClass="entr" presetSubtype="4" fill="hold" grpId="0" nodeType="clickEffect">
                                  <p:stCondLst>
                                    <p:cond delay="0"/>
                                  </p:stCondLst>
                                  <p:childTnLst>
                                    <p:set>
                                      <p:cBhvr>
                                        <p:cTn id="255" dur="1" fill="hold">
                                          <p:stCondLst>
                                            <p:cond delay="0"/>
                                          </p:stCondLst>
                                        </p:cTn>
                                        <p:tgtEl>
                                          <p:spTgt spid="336966"/>
                                        </p:tgtEl>
                                        <p:attrNameLst>
                                          <p:attrName>style.visibility</p:attrName>
                                        </p:attrNameLst>
                                      </p:cBhvr>
                                      <p:to>
                                        <p:strVal val="visible"/>
                                      </p:to>
                                    </p:set>
                                    <p:animEffect transition="in" filter="wipe(down)">
                                      <p:cBhvr>
                                        <p:cTn id="256" dur="500"/>
                                        <p:tgtEl>
                                          <p:spTgt spid="336966"/>
                                        </p:tgtEl>
                                      </p:cBhvr>
                                    </p:animEffect>
                                  </p:childTnLst>
                                </p:cTn>
                              </p:par>
                            </p:childTnLst>
                          </p:cTn>
                        </p:par>
                        <p:par>
                          <p:cTn id="257" fill="hold">
                            <p:stCondLst>
                              <p:cond delay="500"/>
                            </p:stCondLst>
                            <p:childTnLst>
                              <p:par>
                                <p:cTn id="258" presetID="22" presetClass="entr" presetSubtype="4" fill="hold" grpId="0" nodeType="afterEffect">
                                  <p:stCondLst>
                                    <p:cond delay="0"/>
                                  </p:stCondLst>
                                  <p:childTnLst>
                                    <p:set>
                                      <p:cBhvr>
                                        <p:cTn id="259" dur="1" fill="hold">
                                          <p:stCondLst>
                                            <p:cond delay="0"/>
                                          </p:stCondLst>
                                        </p:cTn>
                                        <p:tgtEl>
                                          <p:spTgt spid="336967"/>
                                        </p:tgtEl>
                                        <p:attrNameLst>
                                          <p:attrName>style.visibility</p:attrName>
                                        </p:attrNameLst>
                                      </p:cBhvr>
                                      <p:to>
                                        <p:strVal val="visible"/>
                                      </p:to>
                                    </p:set>
                                    <p:animEffect transition="in" filter="wipe(down)">
                                      <p:cBhvr>
                                        <p:cTn id="260" dur="500"/>
                                        <p:tgtEl>
                                          <p:spTgt spid="336967"/>
                                        </p:tgtEl>
                                      </p:cBhvr>
                                    </p:animEffect>
                                  </p:childTnLst>
                                </p:cTn>
                              </p:par>
                            </p:childTnLst>
                          </p:cTn>
                        </p:par>
                      </p:childTnLst>
                    </p:cTn>
                  </p:par>
                  <p:par>
                    <p:cTn id="261" fill="hold">
                      <p:stCondLst>
                        <p:cond delay="indefinite"/>
                      </p:stCondLst>
                      <p:childTnLst>
                        <p:par>
                          <p:cTn id="262" fill="hold">
                            <p:stCondLst>
                              <p:cond delay="0"/>
                            </p:stCondLst>
                            <p:childTnLst>
                              <p:par>
                                <p:cTn id="263" presetID="39" presetClass="entr" presetSubtype="0" accel="100000" fill="hold" grpId="0" nodeType="clickEffect">
                                  <p:stCondLst>
                                    <p:cond delay="0"/>
                                  </p:stCondLst>
                                  <p:childTnLst>
                                    <p:set>
                                      <p:cBhvr>
                                        <p:cTn id="264" dur="1" fill="hold">
                                          <p:stCondLst>
                                            <p:cond delay="0"/>
                                          </p:stCondLst>
                                        </p:cTn>
                                        <p:tgtEl>
                                          <p:spTgt spid="336946"/>
                                        </p:tgtEl>
                                        <p:attrNameLst>
                                          <p:attrName>style.visibility</p:attrName>
                                        </p:attrNameLst>
                                      </p:cBhvr>
                                      <p:to>
                                        <p:strVal val="visible"/>
                                      </p:to>
                                    </p:set>
                                    <p:anim calcmode="lin" valueType="num">
                                      <p:cBhvr>
                                        <p:cTn id="265" dur="500" fill="hold"/>
                                        <p:tgtEl>
                                          <p:spTgt spid="336946"/>
                                        </p:tgtEl>
                                        <p:attrNameLst>
                                          <p:attrName>ppt_h</p:attrName>
                                        </p:attrNameLst>
                                      </p:cBhvr>
                                      <p:tavLst>
                                        <p:tav tm="0">
                                          <p:val>
                                            <p:strVal val="#ppt_h/20"/>
                                          </p:val>
                                        </p:tav>
                                        <p:tav tm="50000">
                                          <p:val>
                                            <p:strVal val="#ppt_h/20"/>
                                          </p:val>
                                        </p:tav>
                                        <p:tav tm="100000">
                                          <p:val>
                                            <p:strVal val="#ppt_h"/>
                                          </p:val>
                                        </p:tav>
                                      </p:tavLst>
                                    </p:anim>
                                    <p:anim calcmode="lin" valueType="num">
                                      <p:cBhvr>
                                        <p:cTn id="266" dur="500" fill="hold"/>
                                        <p:tgtEl>
                                          <p:spTgt spid="336946"/>
                                        </p:tgtEl>
                                        <p:attrNameLst>
                                          <p:attrName>ppt_w</p:attrName>
                                        </p:attrNameLst>
                                      </p:cBhvr>
                                      <p:tavLst>
                                        <p:tav tm="0">
                                          <p:val>
                                            <p:strVal val="#ppt_w+.3"/>
                                          </p:val>
                                        </p:tav>
                                        <p:tav tm="50000">
                                          <p:val>
                                            <p:strVal val="#ppt_w+.3"/>
                                          </p:val>
                                        </p:tav>
                                        <p:tav tm="100000">
                                          <p:val>
                                            <p:strVal val="#ppt_w"/>
                                          </p:val>
                                        </p:tav>
                                      </p:tavLst>
                                    </p:anim>
                                    <p:anim calcmode="lin" valueType="num">
                                      <p:cBhvr>
                                        <p:cTn id="267" dur="500" fill="hold"/>
                                        <p:tgtEl>
                                          <p:spTgt spid="336946"/>
                                        </p:tgtEl>
                                        <p:attrNameLst>
                                          <p:attrName>ppt_x</p:attrName>
                                        </p:attrNameLst>
                                      </p:cBhvr>
                                      <p:tavLst>
                                        <p:tav tm="0">
                                          <p:val>
                                            <p:strVal val="#ppt_x-.3"/>
                                          </p:val>
                                        </p:tav>
                                        <p:tav tm="50000">
                                          <p:val>
                                            <p:strVal val="#ppt_x"/>
                                          </p:val>
                                        </p:tav>
                                        <p:tav tm="100000">
                                          <p:val>
                                            <p:strVal val="#ppt_x"/>
                                          </p:val>
                                        </p:tav>
                                      </p:tavLst>
                                    </p:anim>
                                    <p:anim calcmode="lin" valueType="num">
                                      <p:cBhvr>
                                        <p:cTn id="268" dur="500" fill="hold"/>
                                        <p:tgtEl>
                                          <p:spTgt spid="336946"/>
                                        </p:tgtEl>
                                        <p:attrNameLst>
                                          <p:attrName>ppt_y</p:attrName>
                                        </p:attrNameLst>
                                      </p:cBhvr>
                                      <p:tavLst>
                                        <p:tav tm="0">
                                          <p:val>
                                            <p:strVal val="#ppt_y"/>
                                          </p:val>
                                        </p:tav>
                                        <p:tav tm="100000">
                                          <p:val>
                                            <p:strVal val="#ppt_y"/>
                                          </p:val>
                                        </p:tav>
                                      </p:tavLst>
                                    </p:anim>
                                  </p:childTnLst>
                                </p:cTn>
                              </p:par>
                            </p:childTnLst>
                          </p:cTn>
                        </p:par>
                      </p:childTnLst>
                    </p:cTn>
                  </p:par>
                  <p:par>
                    <p:cTn id="269" fill="hold">
                      <p:stCondLst>
                        <p:cond delay="indefinite"/>
                      </p:stCondLst>
                      <p:childTnLst>
                        <p:par>
                          <p:cTn id="270" fill="hold">
                            <p:stCondLst>
                              <p:cond delay="0"/>
                            </p:stCondLst>
                            <p:childTnLst>
                              <p:par>
                                <p:cTn id="271" presetID="53" presetClass="entr" presetSubtype="0" fill="hold" grpId="0" nodeType="clickEffect">
                                  <p:stCondLst>
                                    <p:cond delay="0"/>
                                  </p:stCondLst>
                                  <p:childTnLst>
                                    <p:set>
                                      <p:cBhvr>
                                        <p:cTn id="272" dur="1" fill="hold">
                                          <p:stCondLst>
                                            <p:cond delay="0"/>
                                          </p:stCondLst>
                                        </p:cTn>
                                        <p:tgtEl>
                                          <p:spTgt spid="336968"/>
                                        </p:tgtEl>
                                        <p:attrNameLst>
                                          <p:attrName>style.visibility</p:attrName>
                                        </p:attrNameLst>
                                      </p:cBhvr>
                                      <p:to>
                                        <p:strVal val="visible"/>
                                      </p:to>
                                    </p:set>
                                    <p:anim calcmode="lin" valueType="num">
                                      <p:cBhvr>
                                        <p:cTn id="273" dur="500" fill="hold"/>
                                        <p:tgtEl>
                                          <p:spTgt spid="336968"/>
                                        </p:tgtEl>
                                        <p:attrNameLst>
                                          <p:attrName>ppt_w</p:attrName>
                                        </p:attrNameLst>
                                      </p:cBhvr>
                                      <p:tavLst>
                                        <p:tav tm="0">
                                          <p:val>
                                            <p:fltVal val="0"/>
                                          </p:val>
                                        </p:tav>
                                        <p:tav tm="100000">
                                          <p:val>
                                            <p:strVal val="#ppt_w"/>
                                          </p:val>
                                        </p:tav>
                                      </p:tavLst>
                                    </p:anim>
                                    <p:anim calcmode="lin" valueType="num">
                                      <p:cBhvr>
                                        <p:cTn id="274" dur="500" fill="hold"/>
                                        <p:tgtEl>
                                          <p:spTgt spid="336968"/>
                                        </p:tgtEl>
                                        <p:attrNameLst>
                                          <p:attrName>ppt_h</p:attrName>
                                        </p:attrNameLst>
                                      </p:cBhvr>
                                      <p:tavLst>
                                        <p:tav tm="0">
                                          <p:val>
                                            <p:fltVal val="0"/>
                                          </p:val>
                                        </p:tav>
                                        <p:tav tm="100000">
                                          <p:val>
                                            <p:strVal val="#ppt_h"/>
                                          </p:val>
                                        </p:tav>
                                      </p:tavLst>
                                    </p:anim>
                                    <p:animEffect transition="in" filter="fade">
                                      <p:cBhvr>
                                        <p:cTn id="275" dur="500"/>
                                        <p:tgtEl>
                                          <p:spTgt spid="336968"/>
                                        </p:tgtEl>
                                      </p:cBhvr>
                                    </p:animEffect>
                                  </p:childTnLst>
                                </p:cTn>
                              </p:par>
                              <p:par>
                                <p:cTn id="276" presetID="0" presetClass="path" presetSubtype="0" accel="50000" decel="50000" fill="hold" grpId="1" nodeType="withEffect">
                                  <p:stCondLst>
                                    <p:cond delay="0"/>
                                  </p:stCondLst>
                                  <p:childTnLst>
                                    <p:animMotion origin="layout" path="M 2.77778E-7 4.20079E-6 L -0.29444 -0.53944 " pathEditMode="relative" rAng="0" ptsTypes="AA">
                                      <p:cBhvr>
                                        <p:cTn id="277" dur="2000" fill="hold"/>
                                        <p:tgtEl>
                                          <p:spTgt spid="336968"/>
                                        </p:tgtEl>
                                        <p:attrNameLst>
                                          <p:attrName>ppt_x</p:attrName>
                                          <p:attrName>ppt_y</p:attrName>
                                        </p:attrNameLst>
                                      </p:cBhvr>
                                      <p:rCtr x="-147" y="-270"/>
                                    </p:animMotion>
                                  </p:childTnLst>
                                </p:cTn>
                              </p:par>
                              <p:par>
                                <p:cTn id="278" presetID="9" presetClass="exit" presetSubtype="0" fill="hold" grpId="1" nodeType="withEffect">
                                  <p:stCondLst>
                                    <p:cond delay="0"/>
                                  </p:stCondLst>
                                  <p:childTnLst>
                                    <p:animEffect transition="out" filter="dissolve">
                                      <p:cBhvr>
                                        <p:cTn id="279" dur="500"/>
                                        <p:tgtEl>
                                          <p:spTgt spid="336920"/>
                                        </p:tgtEl>
                                      </p:cBhvr>
                                    </p:animEffect>
                                    <p:set>
                                      <p:cBhvr>
                                        <p:cTn id="280" dur="1" fill="hold">
                                          <p:stCondLst>
                                            <p:cond delay="499"/>
                                          </p:stCondLst>
                                        </p:cTn>
                                        <p:tgtEl>
                                          <p:spTgt spid="336920"/>
                                        </p:tgtEl>
                                        <p:attrNameLst>
                                          <p:attrName>style.visibility</p:attrName>
                                        </p:attrNameLst>
                                      </p:cBhvr>
                                      <p:to>
                                        <p:strVal val="hidden"/>
                                      </p:to>
                                    </p:set>
                                  </p:childTnLst>
                                </p:cTn>
                              </p:par>
                            </p:childTnLst>
                          </p:cTn>
                        </p:par>
                      </p:childTnLst>
                    </p:cTn>
                  </p:par>
                  <p:par>
                    <p:cTn id="281" fill="hold">
                      <p:stCondLst>
                        <p:cond delay="indefinite"/>
                      </p:stCondLst>
                      <p:childTnLst>
                        <p:par>
                          <p:cTn id="282" fill="hold">
                            <p:stCondLst>
                              <p:cond delay="0"/>
                            </p:stCondLst>
                            <p:childTnLst>
                              <p:par>
                                <p:cTn id="283" presetID="9" presetClass="emph" presetSubtype="0" nodeType="clickEffect">
                                  <p:stCondLst>
                                    <p:cond delay="0"/>
                                  </p:stCondLst>
                                  <p:childTnLst>
                                    <p:set>
                                      <p:cBhvr rctx="PPT">
                                        <p:cTn id="284" dur="indefinite"/>
                                        <p:tgtEl>
                                          <p:spTgt spid="2"/>
                                        </p:tgtEl>
                                        <p:attrNameLst>
                                          <p:attrName>style.opacity</p:attrName>
                                        </p:attrNameLst>
                                      </p:cBhvr>
                                      <p:to>
                                        <p:strVal val="0.5"/>
                                      </p:to>
                                    </p:set>
                                    <p:animEffect filter="image" prLst="opacity: 0.5">
                                      <p:cBhvr rctx="IE">
                                        <p:cTn id="285" dur="indefinite"/>
                                        <p:tgtEl>
                                          <p:spTgt spid="2"/>
                                        </p:tgtEl>
                                      </p:cBhvr>
                                    </p:animEffect>
                                  </p:childTnLst>
                                </p:cTn>
                              </p:par>
                              <p:par>
                                <p:cTn id="286" presetID="9" presetClass="emph" presetSubtype="0" grpId="1" nodeType="withEffect">
                                  <p:stCondLst>
                                    <p:cond delay="0"/>
                                  </p:stCondLst>
                                  <p:childTnLst>
                                    <p:set>
                                      <p:cBhvr rctx="PPT">
                                        <p:cTn id="287" dur="indefinite"/>
                                        <p:tgtEl>
                                          <p:spTgt spid="336935"/>
                                        </p:tgtEl>
                                        <p:attrNameLst>
                                          <p:attrName>style.opacity</p:attrName>
                                        </p:attrNameLst>
                                      </p:cBhvr>
                                      <p:to>
                                        <p:strVal val="0.5"/>
                                      </p:to>
                                    </p:set>
                                    <p:animEffect filter="image" prLst="opacity: 0.5">
                                      <p:cBhvr rctx="IE">
                                        <p:cTn id="288" dur="indefinite"/>
                                        <p:tgtEl>
                                          <p:spTgt spid="336935"/>
                                        </p:tgtEl>
                                      </p:cBhvr>
                                    </p:animEffect>
                                  </p:childTnLst>
                                </p:cTn>
                              </p:par>
                              <p:par>
                                <p:cTn id="289" presetID="9" presetClass="emph" presetSubtype="0" grpId="1" nodeType="withEffect">
                                  <p:stCondLst>
                                    <p:cond delay="0"/>
                                  </p:stCondLst>
                                  <p:childTnLst>
                                    <p:set>
                                      <p:cBhvr rctx="PPT">
                                        <p:cTn id="290" dur="indefinite"/>
                                        <p:tgtEl>
                                          <p:spTgt spid="336936"/>
                                        </p:tgtEl>
                                        <p:attrNameLst>
                                          <p:attrName>style.opacity</p:attrName>
                                        </p:attrNameLst>
                                      </p:cBhvr>
                                      <p:to>
                                        <p:strVal val="0.5"/>
                                      </p:to>
                                    </p:set>
                                    <p:animEffect filter="image" prLst="opacity: 0.5">
                                      <p:cBhvr rctx="IE">
                                        <p:cTn id="291" dur="indefinite"/>
                                        <p:tgtEl>
                                          <p:spTgt spid="336936"/>
                                        </p:tgtEl>
                                      </p:cBhvr>
                                    </p:animEffect>
                                  </p:childTnLst>
                                </p:cTn>
                              </p:par>
                              <p:par>
                                <p:cTn id="292" presetID="9" presetClass="emph" presetSubtype="0" grpId="1" nodeType="withEffect">
                                  <p:stCondLst>
                                    <p:cond delay="0"/>
                                  </p:stCondLst>
                                  <p:childTnLst>
                                    <p:set>
                                      <p:cBhvr rctx="PPT">
                                        <p:cTn id="293" dur="indefinite"/>
                                        <p:tgtEl>
                                          <p:spTgt spid="336937"/>
                                        </p:tgtEl>
                                        <p:attrNameLst>
                                          <p:attrName>style.opacity</p:attrName>
                                        </p:attrNameLst>
                                      </p:cBhvr>
                                      <p:to>
                                        <p:strVal val="0.5"/>
                                      </p:to>
                                    </p:set>
                                    <p:animEffect filter="image" prLst="opacity: 0.5">
                                      <p:cBhvr rctx="IE">
                                        <p:cTn id="294" dur="indefinite"/>
                                        <p:tgtEl>
                                          <p:spTgt spid="336937"/>
                                        </p:tgtEl>
                                      </p:cBhvr>
                                    </p:animEffect>
                                  </p:childTnLst>
                                </p:cTn>
                              </p:par>
                              <p:par>
                                <p:cTn id="295" presetID="9" presetClass="emph" presetSubtype="0" grpId="1" nodeType="withEffect">
                                  <p:stCondLst>
                                    <p:cond delay="0"/>
                                  </p:stCondLst>
                                  <p:childTnLst>
                                    <p:set>
                                      <p:cBhvr rctx="PPT">
                                        <p:cTn id="296" dur="indefinite"/>
                                        <p:tgtEl>
                                          <p:spTgt spid="336938"/>
                                        </p:tgtEl>
                                        <p:attrNameLst>
                                          <p:attrName>style.opacity</p:attrName>
                                        </p:attrNameLst>
                                      </p:cBhvr>
                                      <p:to>
                                        <p:strVal val="0.5"/>
                                      </p:to>
                                    </p:set>
                                    <p:animEffect filter="image" prLst="opacity: 0.5">
                                      <p:cBhvr rctx="IE">
                                        <p:cTn id="297" dur="indefinite"/>
                                        <p:tgtEl>
                                          <p:spTgt spid="336938"/>
                                        </p:tgtEl>
                                      </p:cBhvr>
                                    </p:animEffect>
                                  </p:childTnLst>
                                </p:cTn>
                              </p:par>
                              <p:par>
                                <p:cTn id="298" presetID="9" presetClass="emph" presetSubtype="0" grpId="1" nodeType="withEffect">
                                  <p:stCondLst>
                                    <p:cond delay="0"/>
                                  </p:stCondLst>
                                  <p:childTnLst>
                                    <p:set>
                                      <p:cBhvr rctx="PPT">
                                        <p:cTn id="299" dur="indefinite"/>
                                        <p:tgtEl>
                                          <p:spTgt spid="336939"/>
                                        </p:tgtEl>
                                        <p:attrNameLst>
                                          <p:attrName>style.opacity</p:attrName>
                                        </p:attrNameLst>
                                      </p:cBhvr>
                                      <p:to>
                                        <p:strVal val="0.5"/>
                                      </p:to>
                                    </p:set>
                                    <p:animEffect filter="image" prLst="opacity: 0.5">
                                      <p:cBhvr rctx="IE">
                                        <p:cTn id="300" dur="indefinite"/>
                                        <p:tgtEl>
                                          <p:spTgt spid="336939"/>
                                        </p:tgtEl>
                                      </p:cBhvr>
                                    </p:animEffect>
                                  </p:childTnLst>
                                </p:cTn>
                              </p:par>
                              <p:par>
                                <p:cTn id="301" presetID="9" presetClass="emph" presetSubtype="0" nodeType="withEffect">
                                  <p:stCondLst>
                                    <p:cond delay="0"/>
                                  </p:stCondLst>
                                  <p:childTnLst>
                                    <p:set>
                                      <p:cBhvr rctx="PPT">
                                        <p:cTn id="302" dur="indefinite"/>
                                        <p:tgtEl>
                                          <p:spTgt spid="3"/>
                                        </p:tgtEl>
                                        <p:attrNameLst>
                                          <p:attrName>style.opacity</p:attrName>
                                        </p:attrNameLst>
                                      </p:cBhvr>
                                      <p:to>
                                        <p:strVal val="0.5"/>
                                      </p:to>
                                    </p:set>
                                    <p:animEffect filter="image" prLst="opacity: 0.5">
                                      <p:cBhvr rctx="IE">
                                        <p:cTn id="303" dur="indefinite"/>
                                        <p:tgtEl>
                                          <p:spTgt spid="3"/>
                                        </p:tgtEl>
                                      </p:cBhvr>
                                    </p:animEffect>
                                  </p:childTnLst>
                                </p:cTn>
                              </p:par>
                              <p:par>
                                <p:cTn id="304" presetID="9" presetClass="emph" presetSubtype="0" grpId="1" nodeType="withEffect">
                                  <p:stCondLst>
                                    <p:cond delay="0"/>
                                  </p:stCondLst>
                                  <p:iterate type="lt">
                                    <p:tmAbs val="0"/>
                                  </p:iterate>
                                  <p:childTnLst>
                                    <p:set>
                                      <p:cBhvr rctx="PPT">
                                        <p:cTn id="305" dur="indefinite"/>
                                        <p:tgtEl>
                                          <p:spTgt spid="336944"/>
                                        </p:tgtEl>
                                        <p:attrNameLst>
                                          <p:attrName>style.opacity</p:attrName>
                                        </p:attrNameLst>
                                      </p:cBhvr>
                                      <p:to>
                                        <p:strVal val="0.5"/>
                                      </p:to>
                                    </p:set>
                                    <p:animEffect filter="image" prLst="opacity: 0.5">
                                      <p:cBhvr rctx="IE">
                                        <p:cTn id="306" dur="indefinite"/>
                                        <p:tgtEl>
                                          <p:spTgt spid="336944"/>
                                        </p:tgtEl>
                                      </p:cBhvr>
                                    </p:animEffect>
                                  </p:childTnLst>
                                </p:cTn>
                              </p:par>
                              <p:par>
                                <p:cTn id="307" presetID="9" presetClass="emph" presetSubtype="0" grpId="1" nodeType="withEffect">
                                  <p:stCondLst>
                                    <p:cond delay="0"/>
                                  </p:stCondLst>
                                  <p:childTnLst>
                                    <p:set>
                                      <p:cBhvr rctx="PPT">
                                        <p:cTn id="308" dur="indefinite"/>
                                        <p:tgtEl>
                                          <p:spTgt spid="336945"/>
                                        </p:tgtEl>
                                        <p:attrNameLst>
                                          <p:attrName>style.opacity</p:attrName>
                                        </p:attrNameLst>
                                      </p:cBhvr>
                                      <p:to>
                                        <p:strVal val="0.5"/>
                                      </p:to>
                                    </p:set>
                                    <p:animEffect filter="image" prLst="opacity: 0.5">
                                      <p:cBhvr rctx="IE">
                                        <p:cTn id="309" dur="indefinite"/>
                                        <p:tgtEl>
                                          <p:spTgt spid="336945"/>
                                        </p:tgtEl>
                                      </p:cBhvr>
                                    </p:animEffect>
                                  </p:childTnLst>
                                </p:cTn>
                              </p:par>
                              <p:par>
                                <p:cTn id="310" presetID="9" presetClass="emph" presetSubtype="0" grpId="1" nodeType="withEffect">
                                  <p:stCondLst>
                                    <p:cond delay="0"/>
                                  </p:stCondLst>
                                  <p:childTnLst>
                                    <p:set>
                                      <p:cBhvr rctx="PPT">
                                        <p:cTn id="311" dur="indefinite"/>
                                        <p:tgtEl>
                                          <p:spTgt spid="336946"/>
                                        </p:tgtEl>
                                        <p:attrNameLst>
                                          <p:attrName>style.opacity</p:attrName>
                                        </p:attrNameLst>
                                      </p:cBhvr>
                                      <p:to>
                                        <p:strVal val="0.5"/>
                                      </p:to>
                                    </p:set>
                                    <p:animEffect filter="image" prLst="opacity: 0.5">
                                      <p:cBhvr rctx="IE">
                                        <p:cTn id="312" dur="indefinite"/>
                                        <p:tgtEl>
                                          <p:spTgt spid="336946"/>
                                        </p:tgtEl>
                                      </p:cBhvr>
                                    </p:animEffect>
                                  </p:childTnLst>
                                </p:cTn>
                              </p:par>
                              <p:par>
                                <p:cTn id="313" presetID="9" presetClass="emph" presetSubtype="0" grpId="1" nodeType="withEffect">
                                  <p:stCondLst>
                                    <p:cond delay="0"/>
                                  </p:stCondLst>
                                  <p:childTnLst>
                                    <p:set>
                                      <p:cBhvr rctx="PPT">
                                        <p:cTn id="314" dur="indefinite"/>
                                        <p:tgtEl>
                                          <p:spTgt spid="336947"/>
                                        </p:tgtEl>
                                        <p:attrNameLst>
                                          <p:attrName>style.opacity</p:attrName>
                                        </p:attrNameLst>
                                      </p:cBhvr>
                                      <p:to>
                                        <p:strVal val="0.5"/>
                                      </p:to>
                                    </p:set>
                                    <p:animEffect filter="image" prLst="opacity: 0.5">
                                      <p:cBhvr rctx="IE">
                                        <p:cTn id="315" dur="indefinite"/>
                                        <p:tgtEl>
                                          <p:spTgt spid="336947"/>
                                        </p:tgtEl>
                                      </p:cBhvr>
                                    </p:animEffect>
                                  </p:childTnLst>
                                </p:cTn>
                              </p:par>
                              <p:par>
                                <p:cTn id="316" presetID="9" presetClass="emph" presetSubtype="0" grpId="1" nodeType="withEffect">
                                  <p:stCondLst>
                                    <p:cond delay="0"/>
                                  </p:stCondLst>
                                  <p:childTnLst>
                                    <p:set>
                                      <p:cBhvr rctx="PPT">
                                        <p:cTn id="317" dur="indefinite"/>
                                        <p:tgtEl>
                                          <p:spTgt spid="336948"/>
                                        </p:tgtEl>
                                        <p:attrNameLst>
                                          <p:attrName>style.opacity</p:attrName>
                                        </p:attrNameLst>
                                      </p:cBhvr>
                                      <p:to>
                                        <p:strVal val="0.5"/>
                                      </p:to>
                                    </p:set>
                                    <p:animEffect filter="image" prLst="opacity: 0.5">
                                      <p:cBhvr rctx="IE">
                                        <p:cTn id="318" dur="indefinite"/>
                                        <p:tgtEl>
                                          <p:spTgt spid="336948"/>
                                        </p:tgtEl>
                                      </p:cBhvr>
                                    </p:animEffect>
                                  </p:childTnLst>
                                </p:cTn>
                              </p:par>
                              <p:par>
                                <p:cTn id="319" presetID="9" presetClass="emph" presetSubtype="0" nodeType="withEffect">
                                  <p:stCondLst>
                                    <p:cond delay="0"/>
                                  </p:stCondLst>
                                  <p:childTnLst>
                                    <p:set>
                                      <p:cBhvr rctx="PPT">
                                        <p:cTn id="320" dur="indefinite"/>
                                        <p:tgtEl>
                                          <p:spTgt spid="4"/>
                                        </p:tgtEl>
                                        <p:attrNameLst>
                                          <p:attrName>style.opacity</p:attrName>
                                        </p:attrNameLst>
                                      </p:cBhvr>
                                      <p:to>
                                        <p:strVal val="0.5"/>
                                      </p:to>
                                    </p:set>
                                    <p:animEffect filter="image" prLst="opacity: 0.5">
                                      <p:cBhvr rctx="IE">
                                        <p:cTn id="321" dur="indefinite"/>
                                        <p:tgtEl>
                                          <p:spTgt spid="4"/>
                                        </p:tgtEl>
                                      </p:cBhvr>
                                    </p:animEffect>
                                  </p:childTnLst>
                                </p:cTn>
                              </p:par>
                              <p:par>
                                <p:cTn id="322" presetID="9" presetClass="emph" presetSubtype="0" grpId="1" nodeType="withEffect">
                                  <p:stCondLst>
                                    <p:cond delay="0"/>
                                  </p:stCondLst>
                                  <p:childTnLst>
                                    <p:set>
                                      <p:cBhvr rctx="PPT">
                                        <p:cTn id="323" dur="indefinite"/>
                                        <p:tgtEl>
                                          <p:spTgt spid="336952"/>
                                        </p:tgtEl>
                                        <p:attrNameLst>
                                          <p:attrName>style.opacity</p:attrName>
                                        </p:attrNameLst>
                                      </p:cBhvr>
                                      <p:to>
                                        <p:strVal val="0.5"/>
                                      </p:to>
                                    </p:set>
                                    <p:animEffect filter="image" prLst="opacity: 0.5">
                                      <p:cBhvr rctx="IE">
                                        <p:cTn id="324" dur="indefinite"/>
                                        <p:tgtEl>
                                          <p:spTgt spid="336952"/>
                                        </p:tgtEl>
                                      </p:cBhvr>
                                    </p:animEffect>
                                  </p:childTnLst>
                                </p:cTn>
                              </p:par>
                              <p:par>
                                <p:cTn id="325" presetID="9" presetClass="emph" presetSubtype="0" grpId="1" nodeType="withEffect">
                                  <p:stCondLst>
                                    <p:cond delay="0"/>
                                  </p:stCondLst>
                                  <p:childTnLst>
                                    <p:set>
                                      <p:cBhvr rctx="PPT">
                                        <p:cTn id="326" dur="indefinite"/>
                                        <p:tgtEl>
                                          <p:spTgt spid="336953"/>
                                        </p:tgtEl>
                                        <p:attrNameLst>
                                          <p:attrName>style.opacity</p:attrName>
                                        </p:attrNameLst>
                                      </p:cBhvr>
                                      <p:to>
                                        <p:strVal val="0.5"/>
                                      </p:to>
                                    </p:set>
                                    <p:animEffect filter="image" prLst="opacity: 0.5">
                                      <p:cBhvr rctx="IE">
                                        <p:cTn id="327" dur="indefinite"/>
                                        <p:tgtEl>
                                          <p:spTgt spid="336953"/>
                                        </p:tgtEl>
                                      </p:cBhvr>
                                    </p:animEffect>
                                  </p:childTnLst>
                                </p:cTn>
                              </p:par>
                              <p:par>
                                <p:cTn id="328" presetID="9" presetClass="emph" presetSubtype="0" grpId="1" nodeType="withEffect">
                                  <p:stCondLst>
                                    <p:cond delay="0"/>
                                  </p:stCondLst>
                                  <p:childTnLst>
                                    <p:set>
                                      <p:cBhvr rctx="PPT">
                                        <p:cTn id="329" dur="indefinite"/>
                                        <p:tgtEl>
                                          <p:spTgt spid="336954"/>
                                        </p:tgtEl>
                                        <p:attrNameLst>
                                          <p:attrName>style.opacity</p:attrName>
                                        </p:attrNameLst>
                                      </p:cBhvr>
                                      <p:to>
                                        <p:strVal val="0.5"/>
                                      </p:to>
                                    </p:set>
                                    <p:animEffect filter="image" prLst="opacity: 0.5">
                                      <p:cBhvr rctx="IE">
                                        <p:cTn id="330" dur="indefinite"/>
                                        <p:tgtEl>
                                          <p:spTgt spid="336954"/>
                                        </p:tgtEl>
                                      </p:cBhvr>
                                    </p:animEffect>
                                  </p:childTnLst>
                                </p:cTn>
                              </p:par>
                              <p:par>
                                <p:cTn id="331" presetID="9" presetClass="emph" presetSubtype="0" nodeType="withEffect">
                                  <p:stCondLst>
                                    <p:cond delay="0"/>
                                  </p:stCondLst>
                                  <p:childTnLst>
                                    <p:set>
                                      <p:cBhvr rctx="PPT">
                                        <p:cTn id="332" dur="indefinite"/>
                                        <p:tgtEl>
                                          <p:spTgt spid="5"/>
                                        </p:tgtEl>
                                        <p:attrNameLst>
                                          <p:attrName>style.opacity</p:attrName>
                                        </p:attrNameLst>
                                      </p:cBhvr>
                                      <p:to>
                                        <p:strVal val="0.5"/>
                                      </p:to>
                                    </p:set>
                                    <p:animEffect filter="image" prLst="opacity: 0.5">
                                      <p:cBhvr rctx="IE">
                                        <p:cTn id="333" dur="indefinite"/>
                                        <p:tgtEl>
                                          <p:spTgt spid="5"/>
                                        </p:tgtEl>
                                      </p:cBhvr>
                                    </p:animEffect>
                                  </p:childTnLst>
                                </p:cTn>
                              </p:par>
                              <p:par>
                                <p:cTn id="334" presetID="9" presetClass="emph" presetSubtype="0" grpId="1" nodeType="withEffect">
                                  <p:stCondLst>
                                    <p:cond delay="0"/>
                                  </p:stCondLst>
                                  <p:childTnLst>
                                    <p:set>
                                      <p:cBhvr rctx="PPT">
                                        <p:cTn id="335" dur="indefinite"/>
                                        <p:tgtEl>
                                          <p:spTgt spid="336958"/>
                                        </p:tgtEl>
                                        <p:attrNameLst>
                                          <p:attrName>style.opacity</p:attrName>
                                        </p:attrNameLst>
                                      </p:cBhvr>
                                      <p:to>
                                        <p:strVal val="0.5"/>
                                      </p:to>
                                    </p:set>
                                    <p:animEffect filter="image" prLst="opacity: 0.5">
                                      <p:cBhvr rctx="IE">
                                        <p:cTn id="336" dur="indefinite"/>
                                        <p:tgtEl>
                                          <p:spTgt spid="336958"/>
                                        </p:tgtEl>
                                      </p:cBhvr>
                                    </p:animEffect>
                                  </p:childTnLst>
                                </p:cTn>
                              </p:par>
                              <p:par>
                                <p:cTn id="337" presetID="9" presetClass="emph" presetSubtype="0" grpId="1" nodeType="withEffect">
                                  <p:stCondLst>
                                    <p:cond delay="0"/>
                                  </p:stCondLst>
                                  <p:childTnLst>
                                    <p:set>
                                      <p:cBhvr rctx="PPT">
                                        <p:cTn id="338" dur="indefinite"/>
                                        <p:tgtEl>
                                          <p:spTgt spid="336959"/>
                                        </p:tgtEl>
                                        <p:attrNameLst>
                                          <p:attrName>style.opacity</p:attrName>
                                        </p:attrNameLst>
                                      </p:cBhvr>
                                      <p:to>
                                        <p:strVal val="0.5"/>
                                      </p:to>
                                    </p:set>
                                    <p:animEffect filter="image" prLst="opacity: 0.5">
                                      <p:cBhvr rctx="IE">
                                        <p:cTn id="339" dur="indefinite"/>
                                        <p:tgtEl>
                                          <p:spTgt spid="336959"/>
                                        </p:tgtEl>
                                      </p:cBhvr>
                                    </p:animEffect>
                                  </p:childTnLst>
                                </p:cTn>
                              </p:par>
                              <p:par>
                                <p:cTn id="340" presetID="9" presetClass="emph" presetSubtype="0" grpId="1" nodeType="withEffect">
                                  <p:stCondLst>
                                    <p:cond delay="0"/>
                                  </p:stCondLst>
                                  <p:childTnLst>
                                    <p:set>
                                      <p:cBhvr rctx="PPT">
                                        <p:cTn id="341" dur="indefinite"/>
                                        <p:tgtEl>
                                          <p:spTgt spid="336960"/>
                                        </p:tgtEl>
                                        <p:attrNameLst>
                                          <p:attrName>style.opacity</p:attrName>
                                        </p:attrNameLst>
                                      </p:cBhvr>
                                      <p:to>
                                        <p:strVal val="0.5"/>
                                      </p:to>
                                    </p:set>
                                    <p:animEffect filter="image" prLst="opacity: 0.5">
                                      <p:cBhvr rctx="IE">
                                        <p:cTn id="342" dur="indefinite"/>
                                        <p:tgtEl>
                                          <p:spTgt spid="336960"/>
                                        </p:tgtEl>
                                      </p:cBhvr>
                                    </p:animEffect>
                                  </p:childTnLst>
                                </p:cTn>
                              </p:par>
                              <p:par>
                                <p:cTn id="343" presetID="9" presetClass="emph" presetSubtype="0" grpId="1" nodeType="withEffect">
                                  <p:stCondLst>
                                    <p:cond delay="0"/>
                                  </p:stCondLst>
                                  <p:childTnLst>
                                    <p:set>
                                      <p:cBhvr rctx="PPT">
                                        <p:cTn id="344" dur="indefinite"/>
                                        <p:tgtEl>
                                          <p:spTgt spid="336961"/>
                                        </p:tgtEl>
                                        <p:attrNameLst>
                                          <p:attrName>style.opacity</p:attrName>
                                        </p:attrNameLst>
                                      </p:cBhvr>
                                      <p:to>
                                        <p:strVal val="0.5"/>
                                      </p:to>
                                    </p:set>
                                    <p:animEffect filter="image" prLst="opacity: 0.5">
                                      <p:cBhvr rctx="IE">
                                        <p:cTn id="345" dur="indefinite"/>
                                        <p:tgtEl>
                                          <p:spTgt spid="336961"/>
                                        </p:tgtEl>
                                      </p:cBhvr>
                                    </p:animEffect>
                                  </p:childTnLst>
                                </p:cTn>
                              </p:par>
                              <p:par>
                                <p:cTn id="346" presetID="9" presetClass="emph" presetSubtype="0" grpId="1" nodeType="withEffect">
                                  <p:stCondLst>
                                    <p:cond delay="0"/>
                                  </p:stCondLst>
                                  <p:childTnLst>
                                    <p:set>
                                      <p:cBhvr rctx="PPT">
                                        <p:cTn id="347" dur="indefinite"/>
                                        <p:tgtEl>
                                          <p:spTgt spid="336962"/>
                                        </p:tgtEl>
                                        <p:attrNameLst>
                                          <p:attrName>style.opacity</p:attrName>
                                        </p:attrNameLst>
                                      </p:cBhvr>
                                      <p:to>
                                        <p:strVal val="0.5"/>
                                      </p:to>
                                    </p:set>
                                    <p:animEffect filter="image" prLst="opacity: 0.5">
                                      <p:cBhvr rctx="IE">
                                        <p:cTn id="348" dur="indefinite"/>
                                        <p:tgtEl>
                                          <p:spTgt spid="336962"/>
                                        </p:tgtEl>
                                      </p:cBhvr>
                                    </p:animEffect>
                                  </p:childTnLst>
                                </p:cTn>
                              </p:par>
                              <p:par>
                                <p:cTn id="349" presetID="9" presetClass="emph" presetSubtype="0" nodeType="withEffect">
                                  <p:stCondLst>
                                    <p:cond delay="0"/>
                                  </p:stCondLst>
                                  <p:childTnLst>
                                    <p:set>
                                      <p:cBhvr rctx="PPT">
                                        <p:cTn id="350" dur="indefinite"/>
                                        <p:tgtEl>
                                          <p:spTgt spid="6"/>
                                        </p:tgtEl>
                                        <p:attrNameLst>
                                          <p:attrName>style.opacity</p:attrName>
                                        </p:attrNameLst>
                                      </p:cBhvr>
                                      <p:to>
                                        <p:strVal val="0.5"/>
                                      </p:to>
                                    </p:set>
                                    <p:animEffect filter="image" prLst="opacity: 0.5">
                                      <p:cBhvr rctx="IE">
                                        <p:cTn id="351" dur="indefinite"/>
                                        <p:tgtEl>
                                          <p:spTgt spid="6"/>
                                        </p:tgtEl>
                                      </p:cBhvr>
                                    </p:animEffect>
                                  </p:childTnLst>
                                </p:cTn>
                              </p:par>
                              <p:par>
                                <p:cTn id="352" presetID="9" presetClass="emph" presetSubtype="0" grpId="1" nodeType="withEffect">
                                  <p:stCondLst>
                                    <p:cond delay="0"/>
                                  </p:stCondLst>
                                  <p:childTnLst>
                                    <p:set>
                                      <p:cBhvr rctx="PPT">
                                        <p:cTn id="353" dur="indefinite"/>
                                        <p:tgtEl>
                                          <p:spTgt spid="336966"/>
                                        </p:tgtEl>
                                        <p:attrNameLst>
                                          <p:attrName>style.opacity</p:attrName>
                                        </p:attrNameLst>
                                      </p:cBhvr>
                                      <p:to>
                                        <p:strVal val="0.5"/>
                                      </p:to>
                                    </p:set>
                                    <p:animEffect filter="image" prLst="opacity: 0.5">
                                      <p:cBhvr rctx="IE">
                                        <p:cTn id="354" dur="indefinite"/>
                                        <p:tgtEl>
                                          <p:spTgt spid="336966"/>
                                        </p:tgtEl>
                                      </p:cBhvr>
                                    </p:animEffect>
                                  </p:childTnLst>
                                </p:cTn>
                              </p:par>
                              <p:par>
                                <p:cTn id="355" presetID="9" presetClass="emph" presetSubtype="0" grpId="1" nodeType="withEffect">
                                  <p:stCondLst>
                                    <p:cond delay="0"/>
                                  </p:stCondLst>
                                  <p:childTnLst>
                                    <p:set>
                                      <p:cBhvr rctx="PPT">
                                        <p:cTn id="356" dur="indefinite"/>
                                        <p:tgtEl>
                                          <p:spTgt spid="336967"/>
                                        </p:tgtEl>
                                        <p:attrNameLst>
                                          <p:attrName>style.opacity</p:attrName>
                                        </p:attrNameLst>
                                      </p:cBhvr>
                                      <p:to>
                                        <p:strVal val="0.5"/>
                                      </p:to>
                                    </p:set>
                                    <p:animEffect filter="image" prLst="opacity: 0.5">
                                      <p:cBhvr rctx="IE">
                                        <p:cTn id="357" dur="indefinite"/>
                                        <p:tgtEl>
                                          <p:spTgt spid="336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0" grpId="0" autoUpdateAnimBg="0"/>
      <p:bldP spid="336901" grpId="0" animBg="1"/>
      <p:bldP spid="336901" grpId="1" animBg="1"/>
      <p:bldP spid="336902" grpId="0" animBg="1"/>
      <p:bldP spid="336902" grpId="1" animBg="1"/>
      <p:bldP spid="336903" grpId="0" autoUpdateAnimBg="0"/>
      <p:bldP spid="336903" grpId="1"/>
      <p:bldP spid="336904" grpId="0" autoUpdateAnimBg="0"/>
      <p:bldP spid="336904" grpId="1"/>
      <p:bldP spid="336905" grpId="0" autoUpdateAnimBg="0"/>
      <p:bldP spid="336906" grpId="0" animBg="1"/>
      <p:bldP spid="336906" grpId="1" animBg="1"/>
      <p:bldP spid="336907" grpId="0" autoUpdateAnimBg="0"/>
      <p:bldP spid="336907" grpId="1"/>
      <p:bldP spid="336911" grpId="0" animBg="1"/>
      <p:bldP spid="336911" grpId="1" animBg="1"/>
      <p:bldP spid="336912" grpId="0" autoUpdateAnimBg="0"/>
      <p:bldP spid="336912" grpId="1"/>
      <p:bldP spid="336919" grpId="0" autoUpdateAnimBg="0"/>
      <p:bldP spid="336920" grpId="0" autoUpdateAnimBg="0"/>
      <p:bldP spid="336920" grpId="1"/>
      <p:bldP spid="336922" grpId="0" animBg="1"/>
      <p:bldP spid="336922" grpId="1" animBg="1"/>
      <p:bldP spid="336923" grpId="0" animBg="1"/>
      <p:bldP spid="336923" grpId="1" animBg="1"/>
      <p:bldP spid="336924" grpId="0" animBg="1"/>
      <p:bldP spid="336924" grpId="1" animBg="1"/>
      <p:bldP spid="336925" grpId="0" animBg="1"/>
      <p:bldP spid="336925" grpId="1" animBg="1"/>
      <p:bldP spid="336926" grpId="0" animBg="1"/>
      <p:bldP spid="336926" grpId="1" animBg="1"/>
      <p:bldP spid="336927" grpId="0" animBg="1"/>
      <p:bldP spid="336927" grpId="1" animBg="1"/>
      <p:bldP spid="336935" grpId="0" animBg="1"/>
      <p:bldP spid="336935" grpId="1" animBg="1"/>
      <p:bldP spid="336936" grpId="0"/>
      <p:bldP spid="336936" grpId="1"/>
      <p:bldP spid="336937" grpId="0"/>
      <p:bldP spid="336937" grpId="1"/>
      <p:bldP spid="336938" grpId="0" animBg="1"/>
      <p:bldP spid="336938" grpId="1" animBg="1"/>
      <p:bldP spid="336939" grpId="0" animBg="1"/>
      <p:bldP spid="336939" grpId="1" animBg="1"/>
      <p:bldP spid="336944" grpId="0"/>
      <p:bldP spid="336944" grpId="1"/>
      <p:bldP spid="336945" grpId="0"/>
      <p:bldP spid="336945" grpId="1"/>
      <p:bldP spid="336946" grpId="0"/>
      <p:bldP spid="336946" grpId="1"/>
      <p:bldP spid="336947" grpId="0"/>
      <p:bldP spid="336947" grpId="1"/>
      <p:bldP spid="336948" grpId="0"/>
      <p:bldP spid="336948" grpId="1"/>
      <p:bldP spid="336952" grpId="0"/>
      <p:bldP spid="336952" grpId="1"/>
      <p:bldP spid="336953" grpId="0" animBg="1"/>
      <p:bldP spid="336953" grpId="1" animBg="1"/>
      <p:bldP spid="336954" grpId="0" animBg="1"/>
      <p:bldP spid="336954" grpId="1" animBg="1"/>
      <p:bldP spid="336958" grpId="0" animBg="1"/>
      <p:bldP spid="336958" grpId="1" animBg="1"/>
      <p:bldP spid="336959" grpId="0" animBg="1"/>
      <p:bldP spid="336959" grpId="1" animBg="1"/>
      <p:bldP spid="336960" grpId="0" animBg="1"/>
      <p:bldP spid="336960" grpId="1" animBg="1"/>
      <p:bldP spid="336961" grpId="0"/>
      <p:bldP spid="336961" grpId="1"/>
      <p:bldP spid="336962" grpId="0"/>
      <p:bldP spid="336962" grpId="1"/>
      <p:bldP spid="336966" grpId="0" animBg="1"/>
      <p:bldP spid="336966" grpId="1" animBg="1"/>
      <p:bldP spid="336967" grpId="0" animBg="1"/>
      <p:bldP spid="336967" grpId="1" animBg="1"/>
      <p:bldP spid="336968" grpId="0"/>
      <p:bldP spid="336968" grpId="1"/>
    </p:bld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solidFill>
                  <a:schemeClr val="bg1"/>
                </a:solidFill>
              </a:rPr>
              <a:t>Limiting Reactants</a:t>
            </a:r>
          </a:p>
        </p:txBody>
      </p:sp>
      <p:sp>
        <p:nvSpPr>
          <p:cNvPr id="84995"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05479" name="Rectangle 7"/>
          <p:cNvSpPr>
            <a:spLocks noChangeArrowheads="1"/>
          </p:cNvSpPr>
          <p:nvPr/>
        </p:nvSpPr>
        <p:spPr bwMode="auto">
          <a:xfrm>
            <a:off x="304800" y="5562600"/>
            <a:ext cx="8610600" cy="1371600"/>
          </a:xfrm>
          <a:prstGeom prst="rect">
            <a:avLst/>
          </a:prstGeom>
          <a:noFill/>
          <a:ln w="9525">
            <a:noFill/>
            <a:miter lim="800000"/>
            <a:headEnd/>
            <a:tailEnd/>
          </a:ln>
        </p:spPr>
        <p:txBody>
          <a:bodyPr/>
          <a:lstStyle/>
          <a:p>
            <a:pPr algn="ctr">
              <a:spcBef>
                <a:spcPct val="20000"/>
              </a:spcBef>
            </a:pPr>
            <a:r>
              <a:rPr lang="en-US" sz="3200">
                <a:solidFill>
                  <a:schemeClr val="bg1"/>
                </a:solidFill>
              </a:rPr>
              <a:t>Caution: this stuff is difficult to follow at first.</a:t>
            </a:r>
          </a:p>
          <a:p>
            <a:pPr algn="ctr">
              <a:spcBef>
                <a:spcPct val="20000"/>
              </a:spcBef>
            </a:pPr>
            <a:r>
              <a:rPr lang="en-US" sz="3200">
                <a:solidFill>
                  <a:schemeClr val="bg1"/>
                </a:solidFill>
              </a:rPr>
              <a:t>Be patient.</a:t>
            </a:r>
          </a:p>
        </p:txBody>
      </p:sp>
      <p:pic>
        <p:nvPicPr>
          <p:cNvPr id="105480" name="Picture 8" descr="SGNRD079"/>
          <p:cNvPicPr>
            <a:picLocks noChangeAspect="1" noChangeArrowheads="1"/>
          </p:cNvPicPr>
          <p:nvPr/>
        </p:nvPicPr>
        <p:blipFill>
          <a:blip r:embed="rId5"/>
          <a:srcRect/>
          <a:stretch>
            <a:fillRect/>
          </a:stretch>
        </p:blipFill>
        <p:spPr bwMode="auto">
          <a:xfrm>
            <a:off x="2743200" y="1524000"/>
            <a:ext cx="3352800" cy="3352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548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5479">
                                            <p:txEl>
                                              <p:pRg st="0" end="0"/>
                                            </p:txEl>
                                          </p:spTgt>
                                        </p:tgtEl>
                                        <p:attrNameLst>
                                          <p:attrName>style.visibility</p:attrName>
                                        </p:attrNameLst>
                                      </p:cBhvr>
                                      <p:to>
                                        <p:strVal val="visible"/>
                                      </p:to>
                                    </p:set>
                                    <p:animEffect transition="in" filter="wipe(left)">
                                      <p:cBhvr>
                                        <p:cTn id="11" dur="500"/>
                                        <p:tgtEl>
                                          <p:spTgt spid="105479">
                                            <p:txEl>
                                              <p:pRg st="0" end="0"/>
                                            </p:txEl>
                                          </p:spTgt>
                                        </p:tgtEl>
                                      </p:cBhvr>
                                    </p:animEffect>
                                  </p:childTnLst>
                                  <p:subTnLst>
                                    <p:animClr clrSpc="rgb" dir="cw">
                                      <p:cBhvr override="childStyle">
                                        <p:cTn dur="1" fill="hold" display="0" masterRel="nextClick" afterEffect="1"/>
                                        <p:tgtEl>
                                          <p:spTgt spid="105479">
                                            <p:txEl>
                                              <p:pRg st="0" end="0"/>
                                            </p:txEl>
                                          </p:spTgt>
                                        </p:tgtEl>
                                        <p:attrNameLst>
                                          <p:attrName>ppt_c</p:attrName>
                                        </p:attrNameLst>
                                      </p:cBhvr>
                                      <p:to>
                                        <a:schemeClr val="tx1"/>
                                      </p:to>
                                    </p:animClr>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5479">
                                            <p:txEl>
                                              <p:pRg st="1" end="1"/>
                                            </p:txEl>
                                          </p:spTgt>
                                        </p:tgtEl>
                                        <p:attrNameLst>
                                          <p:attrName>style.visibility</p:attrName>
                                        </p:attrNameLst>
                                      </p:cBhvr>
                                      <p:to>
                                        <p:strVal val="visible"/>
                                      </p:to>
                                    </p:set>
                                    <p:animEffect transition="in" filter="wipe(left)">
                                      <p:cBhvr>
                                        <p:cTn id="16" dur="500"/>
                                        <p:tgtEl>
                                          <p:spTgt spid="105479">
                                            <p:txEl>
                                              <p:pRg st="1" end="1"/>
                                            </p:txEl>
                                          </p:spTgt>
                                        </p:tgtEl>
                                      </p:cBhvr>
                                    </p:animEffect>
                                  </p:childTnLst>
                                  <p:subTnLst>
                                    <p:animClr clrSpc="rgb" dir="cw">
                                      <p:cBhvr override="childStyle">
                                        <p:cTn dur="1" fill="hold" display="0" masterRel="nextClick" afterEffect="1"/>
                                        <p:tgtEl>
                                          <p:spTgt spid="105479">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build="p" autoUpdateAnimBg="0" advAuto="100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sz="3600" smtClean="0"/>
              <a:t>Stoichiometry</a:t>
            </a:r>
          </a:p>
        </p:txBody>
      </p:sp>
      <p:sp>
        <p:nvSpPr>
          <p:cNvPr id="30722" name="Text Box 3"/>
          <p:cNvSpPr txBox="1">
            <a:spLocks noChangeArrowheads="1"/>
          </p:cNvSpPr>
          <p:nvPr/>
        </p:nvSpPr>
        <p:spPr bwMode="auto">
          <a:xfrm>
            <a:off x="334963" y="1401763"/>
            <a:ext cx="8540750" cy="4838700"/>
          </a:xfrm>
          <a:prstGeom prst="rect">
            <a:avLst/>
          </a:prstGeom>
          <a:noFill/>
          <a:ln w="9525">
            <a:noFill/>
            <a:miter lim="800000"/>
            <a:headEnd/>
            <a:tailEnd/>
          </a:ln>
        </p:spPr>
        <p:txBody>
          <a:bodyPr>
            <a:spAutoFit/>
          </a:bodyPr>
          <a:lstStyle/>
          <a:p>
            <a:r>
              <a:rPr lang="en-US" sz="2400"/>
              <a:t>You should understand</a:t>
            </a:r>
          </a:p>
          <a:p>
            <a:endParaRPr lang="en-US" sz="2400"/>
          </a:p>
          <a:p>
            <a:pPr lvl="1">
              <a:buFont typeface="Wingdings" pitchFamily="2" charset="2"/>
              <a:buChar char="Ø"/>
            </a:pPr>
            <a:r>
              <a:rPr lang="en-US" sz="2400"/>
              <a:t>Moles, mass, representative particles (atoms, molecules, formula units), molar mass, and Avogadro’s number.</a:t>
            </a:r>
          </a:p>
          <a:p>
            <a:pPr lvl="1">
              <a:buFont typeface="Wingdings" pitchFamily="2" charset="2"/>
              <a:buChar char="Ø"/>
            </a:pPr>
            <a:r>
              <a:rPr lang="en-US" sz="2400"/>
              <a:t>The percent composition of an element in a compound.</a:t>
            </a:r>
          </a:p>
          <a:p>
            <a:pPr lvl="1">
              <a:buFont typeface="Wingdings" pitchFamily="2" charset="2"/>
              <a:buChar char="Ø"/>
            </a:pPr>
            <a:r>
              <a:rPr lang="en-US" sz="2400"/>
              <a:t>Balanced chemical equations:  for example, for a given mass of a reactant, calculate the amount of produced.</a:t>
            </a:r>
          </a:p>
          <a:p>
            <a:pPr lvl="1">
              <a:buFont typeface="Wingdings" pitchFamily="2" charset="2"/>
              <a:buChar char="Ø"/>
            </a:pPr>
            <a:r>
              <a:rPr lang="en-US" sz="2400"/>
              <a:t>Limiting reactants:  calculate the amount of product formed when given the amounts of all the reactants present.</a:t>
            </a:r>
          </a:p>
          <a:p>
            <a:pPr lvl="1">
              <a:buFont typeface="Wingdings" pitchFamily="2" charset="2"/>
              <a:buChar char="Ø"/>
            </a:pPr>
            <a:r>
              <a:rPr lang="en-US" sz="2400"/>
              <a:t>The percent yield of a reaction.</a:t>
            </a:r>
          </a:p>
          <a:p>
            <a:pPr lvl="1">
              <a:buFont typeface="Wingdings" pitchFamily="2" charset="2"/>
              <a:buNone/>
            </a:pPr>
            <a:endParaRPr lang="en-US" sz="2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357188" y="2035175"/>
            <a:ext cx="2097087" cy="3036888"/>
            <a:chOff x="-4" y="1"/>
            <a:chExt cx="1153" cy="1669"/>
          </a:xfrm>
        </p:grpSpPr>
        <p:pic>
          <p:nvPicPr>
            <p:cNvPr id="87140" name="Picture 11" descr="car_body"/>
            <p:cNvPicPr>
              <a:picLocks noChangeAspect="1" noChangeArrowheads="1"/>
            </p:cNvPicPr>
            <p:nvPr/>
          </p:nvPicPr>
          <p:blipFill>
            <a:blip r:embed="rId3">
              <a:clrChange>
                <a:clrFrom>
                  <a:srgbClr val="F6F5F1"/>
                </a:clrFrom>
                <a:clrTo>
                  <a:srgbClr val="F6F5F1">
                    <a:alpha val="0"/>
                  </a:srgbClr>
                </a:clrTo>
              </a:clrChange>
            </a:blip>
            <a:srcRect/>
            <a:stretch>
              <a:fillRect/>
            </a:stretch>
          </p:blipFill>
          <p:spPr bwMode="auto">
            <a:xfrm>
              <a:off x="23" y="22"/>
              <a:ext cx="526" cy="421"/>
            </a:xfrm>
            <a:prstGeom prst="rect">
              <a:avLst/>
            </a:prstGeom>
            <a:noFill/>
            <a:ln w="9525">
              <a:noFill/>
              <a:miter lim="800000"/>
              <a:headEnd/>
              <a:tailEnd/>
            </a:ln>
          </p:spPr>
        </p:pic>
        <p:pic>
          <p:nvPicPr>
            <p:cNvPr id="87141" name="Picture 12" descr="car_body"/>
            <p:cNvPicPr>
              <a:picLocks noChangeAspect="1" noChangeArrowheads="1"/>
            </p:cNvPicPr>
            <p:nvPr/>
          </p:nvPicPr>
          <p:blipFill>
            <a:blip r:embed="rId3">
              <a:clrChange>
                <a:clrFrom>
                  <a:srgbClr val="F6F5F1"/>
                </a:clrFrom>
                <a:clrTo>
                  <a:srgbClr val="F6F5F1">
                    <a:alpha val="0"/>
                  </a:srgbClr>
                </a:clrTo>
              </a:clrChange>
            </a:blip>
            <a:srcRect/>
            <a:stretch>
              <a:fillRect/>
            </a:stretch>
          </p:blipFill>
          <p:spPr bwMode="auto">
            <a:xfrm>
              <a:off x="9" y="430"/>
              <a:ext cx="526" cy="421"/>
            </a:xfrm>
            <a:prstGeom prst="rect">
              <a:avLst/>
            </a:prstGeom>
            <a:noFill/>
            <a:ln w="9525">
              <a:noFill/>
              <a:miter lim="800000"/>
              <a:headEnd/>
              <a:tailEnd/>
            </a:ln>
          </p:spPr>
        </p:pic>
        <p:pic>
          <p:nvPicPr>
            <p:cNvPr id="87142" name="Picture 13" descr="car_body"/>
            <p:cNvPicPr>
              <a:picLocks noChangeAspect="1" noChangeArrowheads="1"/>
            </p:cNvPicPr>
            <p:nvPr/>
          </p:nvPicPr>
          <p:blipFill>
            <a:blip r:embed="rId3">
              <a:clrChange>
                <a:clrFrom>
                  <a:srgbClr val="F6F5F1"/>
                </a:clrFrom>
                <a:clrTo>
                  <a:srgbClr val="F6F5F1">
                    <a:alpha val="0"/>
                  </a:srgbClr>
                </a:clrTo>
              </a:clrChange>
            </a:blip>
            <a:srcRect/>
            <a:stretch>
              <a:fillRect/>
            </a:stretch>
          </p:blipFill>
          <p:spPr bwMode="auto">
            <a:xfrm>
              <a:off x="-4" y="1249"/>
              <a:ext cx="526" cy="421"/>
            </a:xfrm>
            <a:prstGeom prst="rect">
              <a:avLst/>
            </a:prstGeom>
            <a:noFill/>
            <a:ln w="9525">
              <a:noFill/>
              <a:miter lim="800000"/>
              <a:headEnd/>
              <a:tailEnd/>
            </a:ln>
          </p:spPr>
        </p:pic>
        <p:pic>
          <p:nvPicPr>
            <p:cNvPr id="87143" name="Picture 14" descr="car_body"/>
            <p:cNvPicPr>
              <a:picLocks noChangeAspect="1" noChangeArrowheads="1"/>
            </p:cNvPicPr>
            <p:nvPr/>
          </p:nvPicPr>
          <p:blipFill>
            <a:blip r:embed="rId3">
              <a:clrChange>
                <a:clrFrom>
                  <a:srgbClr val="F6F5F1"/>
                </a:clrFrom>
                <a:clrTo>
                  <a:srgbClr val="F6F5F1">
                    <a:alpha val="0"/>
                  </a:srgbClr>
                </a:clrTo>
              </a:clrChange>
            </a:blip>
            <a:srcRect/>
            <a:stretch>
              <a:fillRect/>
            </a:stretch>
          </p:blipFill>
          <p:spPr bwMode="auto">
            <a:xfrm>
              <a:off x="0" y="842"/>
              <a:ext cx="526" cy="421"/>
            </a:xfrm>
            <a:prstGeom prst="rect">
              <a:avLst/>
            </a:prstGeom>
            <a:noFill/>
            <a:ln w="9525">
              <a:noFill/>
              <a:miter lim="800000"/>
              <a:headEnd/>
              <a:tailEnd/>
            </a:ln>
          </p:spPr>
        </p:pic>
        <p:pic>
          <p:nvPicPr>
            <p:cNvPr id="87144" name="Picture 15" descr="car_body"/>
            <p:cNvPicPr>
              <a:picLocks noChangeAspect="1" noChangeArrowheads="1"/>
            </p:cNvPicPr>
            <p:nvPr/>
          </p:nvPicPr>
          <p:blipFill>
            <a:blip r:embed="rId3">
              <a:clrChange>
                <a:clrFrom>
                  <a:srgbClr val="F6F5F1"/>
                </a:clrFrom>
                <a:clrTo>
                  <a:srgbClr val="F6F5F1">
                    <a:alpha val="0"/>
                  </a:srgbClr>
                </a:clrTo>
              </a:clrChange>
            </a:blip>
            <a:srcRect/>
            <a:stretch>
              <a:fillRect/>
            </a:stretch>
          </p:blipFill>
          <p:spPr bwMode="auto">
            <a:xfrm>
              <a:off x="623" y="1"/>
              <a:ext cx="526" cy="421"/>
            </a:xfrm>
            <a:prstGeom prst="rect">
              <a:avLst/>
            </a:prstGeom>
            <a:noFill/>
            <a:ln w="9525">
              <a:noFill/>
              <a:miter lim="800000"/>
              <a:headEnd/>
              <a:tailEnd/>
            </a:ln>
          </p:spPr>
        </p:pic>
        <p:pic>
          <p:nvPicPr>
            <p:cNvPr id="87145" name="Picture 16" descr="car_body"/>
            <p:cNvPicPr>
              <a:picLocks noChangeAspect="1" noChangeArrowheads="1"/>
            </p:cNvPicPr>
            <p:nvPr/>
          </p:nvPicPr>
          <p:blipFill>
            <a:blip r:embed="rId3">
              <a:clrChange>
                <a:clrFrom>
                  <a:srgbClr val="F6F5F1"/>
                </a:clrFrom>
                <a:clrTo>
                  <a:srgbClr val="F6F5F1">
                    <a:alpha val="0"/>
                  </a:srgbClr>
                </a:clrTo>
              </a:clrChange>
            </a:blip>
            <a:srcRect/>
            <a:stretch>
              <a:fillRect/>
            </a:stretch>
          </p:blipFill>
          <p:spPr bwMode="auto">
            <a:xfrm>
              <a:off x="609" y="409"/>
              <a:ext cx="526" cy="421"/>
            </a:xfrm>
            <a:prstGeom prst="rect">
              <a:avLst/>
            </a:prstGeom>
            <a:noFill/>
            <a:ln w="9525">
              <a:noFill/>
              <a:miter lim="800000"/>
              <a:headEnd/>
              <a:tailEnd/>
            </a:ln>
          </p:spPr>
        </p:pic>
        <p:pic>
          <p:nvPicPr>
            <p:cNvPr id="87146" name="Picture 17" descr="car_body"/>
            <p:cNvPicPr>
              <a:picLocks noChangeAspect="1" noChangeArrowheads="1"/>
            </p:cNvPicPr>
            <p:nvPr/>
          </p:nvPicPr>
          <p:blipFill>
            <a:blip r:embed="rId3">
              <a:clrChange>
                <a:clrFrom>
                  <a:srgbClr val="F6F5F1"/>
                </a:clrFrom>
                <a:clrTo>
                  <a:srgbClr val="F6F5F1">
                    <a:alpha val="0"/>
                  </a:srgbClr>
                </a:clrTo>
              </a:clrChange>
            </a:blip>
            <a:srcRect/>
            <a:stretch>
              <a:fillRect/>
            </a:stretch>
          </p:blipFill>
          <p:spPr bwMode="auto">
            <a:xfrm>
              <a:off x="596" y="1228"/>
              <a:ext cx="526" cy="421"/>
            </a:xfrm>
            <a:prstGeom prst="rect">
              <a:avLst/>
            </a:prstGeom>
            <a:noFill/>
            <a:ln w="9525">
              <a:noFill/>
              <a:miter lim="800000"/>
              <a:headEnd/>
              <a:tailEnd/>
            </a:ln>
          </p:spPr>
        </p:pic>
        <p:pic>
          <p:nvPicPr>
            <p:cNvPr id="87147" name="Picture 18" descr="car_body"/>
            <p:cNvPicPr>
              <a:picLocks noChangeAspect="1" noChangeArrowheads="1"/>
            </p:cNvPicPr>
            <p:nvPr/>
          </p:nvPicPr>
          <p:blipFill>
            <a:blip r:embed="rId3">
              <a:clrChange>
                <a:clrFrom>
                  <a:srgbClr val="F6F5F1"/>
                </a:clrFrom>
                <a:clrTo>
                  <a:srgbClr val="F6F5F1">
                    <a:alpha val="0"/>
                  </a:srgbClr>
                </a:clrTo>
              </a:clrChange>
            </a:blip>
            <a:srcRect/>
            <a:stretch>
              <a:fillRect/>
            </a:stretch>
          </p:blipFill>
          <p:spPr bwMode="auto">
            <a:xfrm>
              <a:off x="600" y="821"/>
              <a:ext cx="526" cy="421"/>
            </a:xfrm>
            <a:prstGeom prst="rect">
              <a:avLst/>
            </a:prstGeom>
            <a:noFill/>
            <a:ln w="9525">
              <a:noFill/>
              <a:miter lim="800000"/>
              <a:headEnd/>
              <a:tailEnd/>
            </a:ln>
          </p:spPr>
        </p:pic>
      </p:grpSp>
      <p:grpSp>
        <p:nvGrpSpPr>
          <p:cNvPr id="3" name="Group 195"/>
          <p:cNvGrpSpPr>
            <a:grpSpLocks/>
          </p:cNvGrpSpPr>
          <p:nvPr/>
        </p:nvGrpSpPr>
        <p:grpSpPr bwMode="auto">
          <a:xfrm>
            <a:off x="5508625" y="2038350"/>
            <a:ext cx="2097088" cy="3036888"/>
            <a:chOff x="3622" y="1020"/>
            <a:chExt cx="1321" cy="1913"/>
          </a:xfrm>
        </p:grpSpPr>
        <p:grpSp>
          <p:nvGrpSpPr>
            <p:cNvPr id="87107" name="Group 47"/>
            <p:cNvGrpSpPr>
              <a:grpSpLocks/>
            </p:cNvGrpSpPr>
            <p:nvPr/>
          </p:nvGrpSpPr>
          <p:grpSpPr bwMode="auto">
            <a:xfrm>
              <a:off x="3622" y="1020"/>
              <a:ext cx="1321" cy="1913"/>
              <a:chOff x="-4" y="1"/>
              <a:chExt cx="1153" cy="1669"/>
            </a:xfrm>
          </p:grpSpPr>
          <p:pic>
            <p:nvPicPr>
              <p:cNvPr id="87132" name="Picture 48" descr="car_body"/>
              <p:cNvPicPr>
                <a:picLocks noChangeAspect="1" noChangeArrowheads="1"/>
              </p:cNvPicPr>
              <p:nvPr/>
            </p:nvPicPr>
            <p:blipFill>
              <a:blip r:embed="rId3">
                <a:clrChange>
                  <a:clrFrom>
                    <a:srgbClr val="F6F5F1"/>
                  </a:clrFrom>
                  <a:clrTo>
                    <a:srgbClr val="F6F5F1">
                      <a:alpha val="0"/>
                    </a:srgbClr>
                  </a:clrTo>
                </a:clrChange>
              </a:blip>
              <a:srcRect/>
              <a:stretch>
                <a:fillRect/>
              </a:stretch>
            </p:blipFill>
            <p:spPr bwMode="auto">
              <a:xfrm>
                <a:off x="23" y="22"/>
                <a:ext cx="526" cy="421"/>
              </a:xfrm>
              <a:prstGeom prst="rect">
                <a:avLst/>
              </a:prstGeom>
              <a:noFill/>
              <a:ln w="9525">
                <a:noFill/>
                <a:miter lim="800000"/>
                <a:headEnd/>
                <a:tailEnd/>
              </a:ln>
            </p:spPr>
          </p:pic>
          <p:pic>
            <p:nvPicPr>
              <p:cNvPr id="87133" name="Picture 49" descr="car_body"/>
              <p:cNvPicPr>
                <a:picLocks noChangeAspect="1" noChangeArrowheads="1"/>
              </p:cNvPicPr>
              <p:nvPr/>
            </p:nvPicPr>
            <p:blipFill>
              <a:blip r:embed="rId3">
                <a:clrChange>
                  <a:clrFrom>
                    <a:srgbClr val="F6F5F1"/>
                  </a:clrFrom>
                  <a:clrTo>
                    <a:srgbClr val="F6F5F1">
                      <a:alpha val="0"/>
                    </a:srgbClr>
                  </a:clrTo>
                </a:clrChange>
              </a:blip>
              <a:srcRect/>
              <a:stretch>
                <a:fillRect/>
              </a:stretch>
            </p:blipFill>
            <p:spPr bwMode="auto">
              <a:xfrm>
                <a:off x="9" y="430"/>
                <a:ext cx="526" cy="421"/>
              </a:xfrm>
              <a:prstGeom prst="rect">
                <a:avLst/>
              </a:prstGeom>
              <a:noFill/>
              <a:ln w="9525">
                <a:noFill/>
                <a:miter lim="800000"/>
                <a:headEnd/>
                <a:tailEnd/>
              </a:ln>
            </p:spPr>
          </p:pic>
          <p:pic>
            <p:nvPicPr>
              <p:cNvPr id="87134" name="Picture 50" descr="car_body"/>
              <p:cNvPicPr>
                <a:picLocks noChangeAspect="1" noChangeArrowheads="1"/>
              </p:cNvPicPr>
              <p:nvPr/>
            </p:nvPicPr>
            <p:blipFill>
              <a:blip r:embed="rId3">
                <a:clrChange>
                  <a:clrFrom>
                    <a:srgbClr val="F6F5F1"/>
                  </a:clrFrom>
                  <a:clrTo>
                    <a:srgbClr val="F6F5F1">
                      <a:alpha val="0"/>
                    </a:srgbClr>
                  </a:clrTo>
                </a:clrChange>
              </a:blip>
              <a:srcRect/>
              <a:stretch>
                <a:fillRect/>
              </a:stretch>
            </p:blipFill>
            <p:spPr bwMode="auto">
              <a:xfrm>
                <a:off x="-4" y="1249"/>
                <a:ext cx="526" cy="421"/>
              </a:xfrm>
              <a:prstGeom prst="rect">
                <a:avLst/>
              </a:prstGeom>
              <a:noFill/>
              <a:ln w="9525">
                <a:noFill/>
                <a:miter lim="800000"/>
                <a:headEnd/>
                <a:tailEnd/>
              </a:ln>
            </p:spPr>
          </p:pic>
          <p:pic>
            <p:nvPicPr>
              <p:cNvPr id="87135" name="Picture 51" descr="car_body"/>
              <p:cNvPicPr>
                <a:picLocks noChangeAspect="1" noChangeArrowheads="1"/>
              </p:cNvPicPr>
              <p:nvPr/>
            </p:nvPicPr>
            <p:blipFill>
              <a:blip r:embed="rId3">
                <a:clrChange>
                  <a:clrFrom>
                    <a:srgbClr val="F6F5F1"/>
                  </a:clrFrom>
                  <a:clrTo>
                    <a:srgbClr val="F6F5F1">
                      <a:alpha val="0"/>
                    </a:srgbClr>
                  </a:clrTo>
                </a:clrChange>
              </a:blip>
              <a:srcRect/>
              <a:stretch>
                <a:fillRect/>
              </a:stretch>
            </p:blipFill>
            <p:spPr bwMode="auto">
              <a:xfrm>
                <a:off x="0" y="842"/>
                <a:ext cx="526" cy="421"/>
              </a:xfrm>
              <a:prstGeom prst="rect">
                <a:avLst/>
              </a:prstGeom>
              <a:noFill/>
              <a:ln w="9525">
                <a:noFill/>
                <a:miter lim="800000"/>
                <a:headEnd/>
                <a:tailEnd/>
              </a:ln>
            </p:spPr>
          </p:pic>
          <p:pic>
            <p:nvPicPr>
              <p:cNvPr id="87136" name="Picture 52" descr="car_body"/>
              <p:cNvPicPr>
                <a:picLocks noChangeAspect="1" noChangeArrowheads="1"/>
              </p:cNvPicPr>
              <p:nvPr/>
            </p:nvPicPr>
            <p:blipFill>
              <a:blip r:embed="rId3">
                <a:clrChange>
                  <a:clrFrom>
                    <a:srgbClr val="F6F5F1"/>
                  </a:clrFrom>
                  <a:clrTo>
                    <a:srgbClr val="F6F5F1">
                      <a:alpha val="0"/>
                    </a:srgbClr>
                  </a:clrTo>
                </a:clrChange>
              </a:blip>
              <a:srcRect/>
              <a:stretch>
                <a:fillRect/>
              </a:stretch>
            </p:blipFill>
            <p:spPr bwMode="auto">
              <a:xfrm>
                <a:off x="623" y="1"/>
                <a:ext cx="526" cy="421"/>
              </a:xfrm>
              <a:prstGeom prst="rect">
                <a:avLst/>
              </a:prstGeom>
              <a:noFill/>
              <a:ln w="9525">
                <a:noFill/>
                <a:miter lim="800000"/>
                <a:headEnd/>
                <a:tailEnd/>
              </a:ln>
            </p:spPr>
          </p:pic>
          <p:pic>
            <p:nvPicPr>
              <p:cNvPr id="87137" name="Picture 53" descr="car_body"/>
              <p:cNvPicPr>
                <a:picLocks noChangeAspect="1" noChangeArrowheads="1"/>
              </p:cNvPicPr>
              <p:nvPr/>
            </p:nvPicPr>
            <p:blipFill>
              <a:blip r:embed="rId3">
                <a:clrChange>
                  <a:clrFrom>
                    <a:srgbClr val="F6F5F1"/>
                  </a:clrFrom>
                  <a:clrTo>
                    <a:srgbClr val="F6F5F1">
                      <a:alpha val="0"/>
                    </a:srgbClr>
                  </a:clrTo>
                </a:clrChange>
              </a:blip>
              <a:srcRect/>
              <a:stretch>
                <a:fillRect/>
              </a:stretch>
            </p:blipFill>
            <p:spPr bwMode="auto">
              <a:xfrm>
                <a:off x="609" y="409"/>
                <a:ext cx="526" cy="421"/>
              </a:xfrm>
              <a:prstGeom prst="rect">
                <a:avLst/>
              </a:prstGeom>
              <a:noFill/>
              <a:ln w="9525">
                <a:noFill/>
                <a:miter lim="800000"/>
                <a:headEnd/>
                <a:tailEnd/>
              </a:ln>
            </p:spPr>
          </p:pic>
          <p:pic>
            <p:nvPicPr>
              <p:cNvPr id="87138" name="Picture 54" descr="car_body"/>
              <p:cNvPicPr>
                <a:picLocks noChangeAspect="1" noChangeArrowheads="1"/>
              </p:cNvPicPr>
              <p:nvPr/>
            </p:nvPicPr>
            <p:blipFill>
              <a:blip r:embed="rId3">
                <a:clrChange>
                  <a:clrFrom>
                    <a:srgbClr val="F6F5F1"/>
                  </a:clrFrom>
                  <a:clrTo>
                    <a:srgbClr val="F6F5F1">
                      <a:alpha val="0"/>
                    </a:srgbClr>
                  </a:clrTo>
                </a:clrChange>
              </a:blip>
              <a:srcRect/>
              <a:stretch>
                <a:fillRect/>
              </a:stretch>
            </p:blipFill>
            <p:spPr bwMode="auto">
              <a:xfrm>
                <a:off x="596" y="1228"/>
                <a:ext cx="526" cy="421"/>
              </a:xfrm>
              <a:prstGeom prst="rect">
                <a:avLst/>
              </a:prstGeom>
              <a:noFill/>
              <a:ln w="9525">
                <a:noFill/>
                <a:miter lim="800000"/>
                <a:headEnd/>
                <a:tailEnd/>
              </a:ln>
            </p:spPr>
          </p:pic>
          <p:pic>
            <p:nvPicPr>
              <p:cNvPr id="87139" name="Picture 55" descr="car_body"/>
              <p:cNvPicPr>
                <a:picLocks noChangeAspect="1" noChangeArrowheads="1"/>
              </p:cNvPicPr>
              <p:nvPr/>
            </p:nvPicPr>
            <p:blipFill>
              <a:blip r:embed="rId3">
                <a:clrChange>
                  <a:clrFrom>
                    <a:srgbClr val="F6F5F1"/>
                  </a:clrFrom>
                  <a:clrTo>
                    <a:srgbClr val="F6F5F1">
                      <a:alpha val="0"/>
                    </a:srgbClr>
                  </a:clrTo>
                </a:clrChange>
              </a:blip>
              <a:srcRect/>
              <a:stretch>
                <a:fillRect/>
              </a:stretch>
            </p:blipFill>
            <p:spPr bwMode="auto">
              <a:xfrm>
                <a:off x="600" y="821"/>
                <a:ext cx="526" cy="421"/>
              </a:xfrm>
              <a:prstGeom prst="rect">
                <a:avLst/>
              </a:prstGeom>
              <a:noFill/>
              <a:ln w="9525">
                <a:noFill/>
                <a:miter lim="800000"/>
                <a:headEnd/>
                <a:tailEnd/>
              </a:ln>
            </p:spPr>
          </p:pic>
        </p:grpSp>
        <p:grpSp>
          <p:nvGrpSpPr>
            <p:cNvPr id="87108" name="Group 56"/>
            <p:cNvGrpSpPr>
              <a:grpSpLocks/>
            </p:cNvGrpSpPr>
            <p:nvPr/>
          </p:nvGrpSpPr>
          <p:grpSpPr bwMode="auto">
            <a:xfrm>
              <a:off x="3826" y="2639"/>
              <a:ext cx="370" cy="261"/>
              <a:chOff x="853" y="2992"/>
              <a:chExt cx="477" cy="336"/>
            </a:xfrm>
          </p:grpSpPr>
          <p:pic>
            <p:nvPicPr>
              <p:cNvPr id="87130" name="Picture 57"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87131" name="Picture 58" descr="Semi_Steel_Radial_Passenger_Car_Tire"/>
              <p:cNvPicPr>
                <a:picLocks noChangeAspect="1" noChangeArrowheads="1"/>
              </p:cNvPicPr>
              <p:nvPr/>
            </p:nvPicPr>
            <p:blipFill>
              <a:blip r:embed="rId5">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87109" name="Group 59"/>
            <p:cNvGrpSpPr>
              <a:grpSpLocks/>
            </p:cNvGrpSpPr>
            <p:nvPr/>
          </p:nvGrpSpPr>
          <p:grpSpPr bwMode="auto">
            <a:xfrm>
              <a:off x="3833" y="2172"/>
              <a:ext cx="370" cy="261"/>
              <a:chOff x="853" y="2992"/>
              <a:chExt cx="477" cy="336"/>
            </a:xfrm>
          </p:grpSpPr>
          <p:pic>
            <p:nvPicPr>
              <p:cNvPr id="87128" name="Picture 60"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87129" name="Picture 61" descr="Semi_Steel_Radial_Passenger_Car_Tire"/>
              <p:cNvPicPr>
                <a:picLocks noChangeAspect="1" noChangeArrowheads="1"/>
              </p:cNvPicPr>
              <p:nvPr/>
            </p:nvPicPr>
            <p:blipFill>
              <a:blip r:embed="rId5">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87110" name="Group 62"/>
            <p:cNvGrpSpPr>
              <a:grpSpLocks/>
            </p:cNvGrpSpPr>
            <p:nvPr/>
          </p:nvGrpSpPr>
          <p:grpSpPr bwMode="auto">
            <a:xfrm>
              <a:off x="3841" y="1699"/>
              <a:ext cx="370" cy="261"/>
              <a:chOff x="853" y="2992"/>
              <a:chExt cx="477" cy="336"/>
            </a:xfrm>
          </p:grpSpPr>
          <p:pic>
            <p:nvPicPr>
              <p:cNvPr id="87126" name="Picture 63"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87127" name="Picture 64" descr="Semi_Steel_Radial_Passenger_Car_Tire"/>
              <p:cNvPicPr>
                <a:picLocks noChangeAspect="1" noChangeArrowheads="1"/>
              </p:cNvPicPr>
              <p:nvPr/>
            </p:nvPicPr>
            <p:blipFill>
              <a:blip r:embed="rId5">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87111" name="Group 65"/>
            <p:cNvGrpSpPr>
              <a:grpSpLocks/>
            </p:cNvGrpSpPr>
            <p:nvPr/>
          </p:nvGrpSpPr>
          <p:grpSpPr bwMode="auto">
            <a:xfrm>
              <a:off x="3856" y="1232"/>
              <a:ext cx="371" cy="261"/>
              <a:chOff x="853" y="2992"/>
              <a:chExt cx="477" cy="336"/>
            </a:xfrm>
          </p:grpSpPr>
          <p:pic>
            <p:nvPicPr>
              <p:cNvPr id="87124" name="Picture 66" descr="Semi_Steel_Radial_Passenger_Car_Tire"/>
              <p:cNvPicPr>
                <a:picLocks noChangeAspect="1" noChangeArrowheads="1"/>
              </p:cNvPicPr>
              <p:nvPr/>
            </p:nvPicPr>
            <p:blipFill>
              <a:blip r:embed="rId6">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87125" name="Picture 67" descr="Semi_Steel_Radial_Passenger_Car_Tire"/>
              <p:cNvPicPr>
                <a:picLocks noChangeAspect="1" noChangeArrowheads="1"/>
              </p:cNvPicPr>
              <p:nvPr/>
            </p:nvPicPr>
            <p:blipFill>
              <a:blip r:embed="rId5">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87112" name="Group 68"/>
            <p:cNvGrpSpPr>
              <a:grpSpLocks/>
            </p:cNvGrpSpPr>
            <p:nvPr/>
          </p:nvGrpSpPr>
          <p:grpSpPr bwMode="auto">
            <a:xfrm>
              <a:off x="4512" y="2614"/>
              <a:ext cx="370" cy="261"/>
              <a:chOff x="853" y="2992"/>
              <a:chExt cx="477" cy="336"/>
            </a:xfrm>
          </p:grpSpPr>
          <p:pic>
            <p:nvPicPr>
              <p:cNvPr id="87122" name="Picture 69"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87123" name="Picture 70" descr="Semi_Steel_Radial_Passenger_Car_Tire"/>
              <p:cNvPicPr>
                <a:picLocks noChangeAspect="1" noChangeArrowheads="1"/>
              </p:cNvPicPr>
              <p:nvPr/>
            </p:nvPicPr>
            <p:blipFill>
              <a:blip r:embed="rId5">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87113" name="Group 71"/>
            <p:cNvGrpSpPr>
              <a:grpSpLocks/>
            </p:cNvGrpSpPr>
            <p:nvPr/>
          </p:nvGrpSpPr>
          <p:grpSpPr bwMode="auto">
            <a:xfrm>
              <a:off x="4519" y="2147"/>
              <a:ext cx="370" cy="261"/>
              <a:chOff x="853" y="2992"/>
              <a:chExt cx="477" cy="336"/>
            </a:xfrm>
          </p:grpSpPr>
          <p:pic>
            <p:nvPicPr>
              <p:cNvPr id="87120" name="Picture 72"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87121" name="Picture 73" descr="Semi_Steel_Radial_Passenger_Car_Tire"/>
              <p:cNvPicPr>
                <a:picLocks noChangeAspect="1" noChangeArrowheads="1"/>
              </p:cNvPicPr>
              <p:nvPr/>
            </p:nvPicPr>
            <p:blipFill>
              <a:blip r:embed="rId5">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87114" name="Group 74"/>
            <p:cNvGrpSpPr>
              <a:grpSpLocks/>
            </p:cNvGrpSpPr>
            <p:nvPr/>
          </p:nvGrpSpPr>
          <p:grpSpPr bwMode="auto">
            <a:xfrm>
              <a:off x="4527" y="1674"/>
              <a:ext cx="370" cy="261"/>
              <a:chOff x="853" y="2992"/>
              <a:chExt cx="477" cy="336"/>
            </a:xfrm>
          </p:grpSpPr>
          <p:pic>
            <p:nvPicPr>
              <p:cNvPr id="87118" name="Picture 75"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87119" name="Picture 76" descr="Semi_Steel_Radial_Passenger_Car_Tire"/>
              <p:cNvPicPr>
                <a:picLocks noChangeAspect="1" noChangeArrowheads="1"/>
              </p:cNvPicPr>
              <p:nvPr/>
            </p:nvPicPr>
            <p:blipFill>
              <a:blip r:embed="rId5">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87115" name="Group 77"/>
            <p:cNvGrpSpPr>
              <a:grpSpLocks/>
            </p:cNvGrpSpPr>
            <p:nvPr/>
          </p:nvGrpSpPr>
          <p:grpSpPr bwMode="auto">
            <a:xfrm>
              <a:off x="4543" y="1207"/>
              <a:ext cx="370" cy="261"/>
              <a:chOff x="853" y="2992"/>
              <a:chExt cx="477" cy="336"/>
            </a:xfrm>
          </p:grpSpPr>
          <p:pic>
            <p:nvPicPr>
              <p:cNvPr id="87116" name="Picture 78"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87117" name="Picture 79" descr="Semi_Steel_Radial_Passenger_Car_Tire"/>
              <p:cNvPicPr>
                <a:picLocks noChangeAspect="1" noChangeArrowheads="1"/>
              </p:cNvPicPr>
              <p:nvPr/>
            </p:nvPicPr>
            <p:blipFill>
              <a:blip r:embed="rId5">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grpSp>
        <p:nvGrpSpPr>
          <p:cNvPr id="13" name="Group 145"/>
          <p:cNvGrpSpPr>
            <a:grpSpLocks/>
          </p:cNvGrpSpPr>
          <p:nvPr/>
        </p:nvGrpSpPr>
        <p:grpSpPr bwMode="auto">
          <a:xfrm>
            <a:off x="3267075" y="4065588"/>
            <a:ext cx="1219200" cy="203200"/>
            <a:chOff x="2482" y="1874"/>
            <a:chExt cx="768" cy="128"/>
          </a:xfrm>
        </p:grpSpPr>
        <p:pic>
          <p:nvPicPr>
            <p:cNvPr id="87099" name="Picture 136"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482" y="1874"/>
              <a:ext cx="94" cy="128"/>
            </a:xfrm>
            <a:prstGeom prst="rect">
              <a:avLst/>
            </a:prstGeom>
            <a:noFill/>
            <a:ln w="9525">
              <a:noFill/>
              <a:miter lim="800000"/>
              <a:headEnd/>
              <a:tailEnd/>
            </a:ln>
          </p:spPr>
        </p:pic>
        <p:pic>
          <p:nvPicPr>
            <p:cNvPr id="87100" name="Picture 137"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578" y="1874"/>
              <a:ext cx="94" cy="128"/>
            </a:xfrm>
            <a:prstGeom prst="rect">
              <a:avLst/>
            </a:prstGeom>
            <a:noFill/>
            <a:ln w="9525">
              <a:noFill/>
              <a:miter lim="800000"/>
              <a:headEnd/>
              <a:tailEnd/>
            </a:ln>
          </p:spPr>
        </p:pic>
        <p:pic>
          <p:nvPicPr>
            <p:cNvPr id="87101" name="Picture 138"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674" y="1874"/>
              <a:ext cx="94" cy="128"/>
            </a:xfrm>
            <a:prstGeom prst="rect">
              <a:avLst/>
            </a:prstGeom>
            <a:noFill/>
            <a:ln w="9525">
              <a:noFill/>
              <a:miter lim="800000"/>
              <a:headEnd/>
              <a:tailEnd/>
            </a:ln>
          </p:spPr>
        </p:pic>
        <p:pic>
          <p:nvPicPr>
            <p:cNvPr id="87102" name="Picture 139"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770" y="1874"/>
              <a:ext cx="94" cy="128"/>
            </a:xfrm>
            <a:prstGeom prst="rect">
              <a:avLst/>
            </a:prstGeom>
            <a:noFill/>
            <a:ln w="9525">
              <a:noFill/>
              <a:miter lim="800000"/>
              <a:headEnd/>
              <a:tailEnd/>
            </a:ln>
          </p:spPr>
        </p:pic>
        <p:pic>
          <p:nvPicPr>
            <p:cNvPr id="87103" name="Picture 140"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866" y="1874"/>
              <a:ext cx="94" cy="128"/>
            </a:xfrm>
            <a:prstGeom prst="rect">
              <a:avLst/>
            </a:prstGeom>
            <a:noFill/>
            <a:ln w="9525">
              <a:noFill/>
              <a:miter lim="800000"/>
              <a:headEnd/>
              <a:tailEnd/>
            </a:ln>
          </p:spPr>
        </p:pic>
        <p:pic>
          <p:nvPicPr>
            <p:cNvPr id="87104" name="Picture 141"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962" y="1874"/>
              <a:ext cx="94" cy="128"/>
            </a:xfrm>
            <a:prstGeom prst="rect">
              <a:avLst/>
            </a:prstGeom>
            <a:noFill/>
            <a:ln w="9525">
              <a:noFill/>
              <a:miter lim="800000"/>
              <a:headEnd/>
              <a:tailEnd/>
            </a:ln>
          </p:spPr>
        </p:pic>
        <p:pic>
          <p:nvPicPr>
            <p:cNvPr id="87105" name="Picture 143"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3060" y="1874"/>
              <a:ext cx="94" cy="128"/>
            </a:xfrm>
            <a:prstGeom prst="rect">
              <a:avLst/>
            </a:prstGeom>
            <a:noFill/>
            <a:ln w="9525">
              <a:noFill/>
              <a:miter lim="800000"/>
              <a:headEnd/>
              <a:tailEnd/>
            </a:ln>
          </p:spPr>
        </p:pic>
        <p:pic>
          <p:nvPicPr>
            <p:cNvPr id="87106" name="Picture 144"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3156" y="1874"/>
              <a:ext cx="94" cy="128"/>
            </a:xfrm>
            <a:prstGeom prst="rect">
              <a:avLst/>
            </a:prstGeom>
            <a:noFill/>
            <a:ln w="9525">
              <a:noFill/>
              <a:miter lim="800000"/>
              <a:headEnd/>
              <a:tailEnd/>
            </a:ln>
          </p:spPr>
        </p:pic>
      </p:grpSp>
      <p:grpSp>
        <p:nvGrpSpPr>
          <p:cNvPr id="14" name="Group 146"/>
          <p:cNvGrpSpPr>
            <a:grpSpLocks/>
          </p:cNvGrpSpPr>
          <p:nvPr/>
        </p:nvGrpSpPr>
        <p:grpSpPr bwMode="auto">
          <a:xfrm>
            <a:off x="3267075" y="3838575"/>
            <a:ext cx="1219200" cy="203200"/>
            <a:chOff x="2482" y="1874"/>
            <a:chExt cx="768" cy="128"/>
          </a:xfrm>
        </p:grpSpPr>
        <p:pic>
          <p:nvPicPr>
            <p:cNvPr id="87091" name="Picture 147"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482" y="1874"/>
              <a:ext cx="94" cy="128"/>
            </a:xfrm>
            <a:prstGeom prst="rect">
              <a:avLst/>
            </a:prstGeom>
            <a:noFill/>
            <a:ln w="9525">
              <a:noFill/>
              <a:miter lim="800000"/>
              <a:headEnd/>
              <a:tailEnd/>
            </a:ln>
          </p:spPr>
        </p:pic>
        <p:pic>
          <p:nvPicPr>
            <p:cNvPr id="87092" name="Picture 148"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578" y="1874"/>
              <a:ext cx="94" cy="128"/>
            </a:xfrm>
            <a:prstGeom prst="rect">
              <a:avLst/>
            </a:prstGeom>
            <a:noFill/>
            <a:ln w="9525">
              <a:noFill/>
              <a:miter lim="800000"/>
              <a:headEnd/>
              <a:tailEnd/>
            </a:ln>
          </p:spPr>
        </p:pic>
        <p:pic>
          <p:nvPicPr>
            <p:cNvPr id="87093" name="Picture 149"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674" y="1874"/>
              <a:ext cx="94" cy="128"/>
            </a:xfrm>
            <a:prstGeom prst="rect">
              <a:avLst/>
            </a:prstGeom>
            <a:noFill/>
            <a:ln w="9525">
              <a:noFill/>
              <a:miter lim="800000"/>
              <a:headEnd/>
              <a:tailEnd/>
            </a:ln>
          </p:spPr>
        </p:pic>
        <p:pic>
          <p:nvPicPr>
            <p:cNvPr id="87094" name="Picture 150"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770" y="1874"/>
              <a:ext cx="94" cy="128"/>
            </a:xfrm>
            <a:prstGeom prst="rect">
              <a:avLst/>
            </a:prstGeom>
            <a:noFill/>
            <a:ln w="9525">
              <a:noFill/>
              <a:miter lim="800000"/>
              <a:headEnd/>
              <a:tailEnd/>
            </a:ln>
          </p:spPr>
        </p:pic>
        <p:pic>
          <p:nvPicPr>
            <p:cNvPr id="87095" name="Picture 151"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866" y="1874"/>
              <a:ext cx="94" cy="128"/>
            </a:xfrm>
            <a:prstGeom prst="rect">
              <a:avLst/>
            </a:prstGeom>
            <a:noFill/>
            <a:ln w="9525">
              <a:noFill/>
              <a:miter lim="800000"/>
              <a:headEnd/>
              <a:tailEnd/>
            </a:ln>
          </p:spPr>
        </p:pic>
        <p:pic>
          <p:nvPicPr>
            <p:cNvPr id="87096" name="Picture 152"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962" y="1874"/>
              <a:ext cx="94" cy="128"/>
            </a:xfrm>
            <a:prstGeom prst="rect">
              <a:avLst/>
            </a:prstGeom>
            <a:noFill/>
            <a:ln w="9525">
              <a:noFill/>
              <a:miter lim="800000"/>
              <a:headEnd/>
              <a:tailEnd/>
            </a:ln>
          </p:spPr>
        </p:pic>
        <p:pic>
          <p:nvPicPr>
            <p:cNvPr id="87097" name="Picture 153"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3060" y="1874"/>
              <a:ext cx="94" cy="128"/>
            </a:xfrm>
            <a:prstGeom prst="rect">
              <a:avLst/>
            </a:prstGeom>
            <a:noFill/>
            <a:ln w="9525">
              <a:noFill/>
              <a:miter lim="800000"/>
              <a:headEnd/>
              <a:tailEnd/>
            </a:ln>
          </p:spPr>
        </p:pic>
        <p:pic>
          <p:nvPicPr>
            <p:cNvPr id="87098" name="Picture 154"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3156" y="1874"/>
              <a:ext cx="94" cy="128"/>
            </a:xfrm>
            <a:prstGeom prst="rect">
              <a:avLst/>
            </a:prstGeom>
            <a:noFill/>
            <a:ln w="9525">
              <a:noFill/>
              <a:miter lim="800000"/>
              <a:headEnd/>
              <a:tailEnd/>
            </a:ln>
          </p:spPr>
        </p:pic>
      </p:grpSp>
      <p:grpSp>
        <p:nvGrpSpPr>
          <p:cNvPr id="15" name="Group 200"/>
          <p:cNvGrpSpPr>
            <a:grpSpLocks/>
          </p:cNvGrpSpPr>
          <p:nvPr/>
        </p:nvGrpSpPr>
        <p:grpSpPr bwMode="auto">
          <a:xfrm>
            <a:off x="3265488" y="2933700"/>
            <a:ext cx="1220787" cy="882650"/>
            <a:chOff x="2057" y="1584"/>
            <a:chExt cx="769" cy="556"/>
          </a:xfrm>
        </p:grpSpPr>
        <p:grpSp>
          <p:nvGrpSpPr>
            <p:cNvPr id="87055" name="Group 156"/>
            <p:cNvGrpSpPr>
              <a:grpSpLocks/>
            </p:cNvGrpSpPr>
            <p:nvPr/>
          </p:nvGrpSpPr>
          <p:grpSpPr bwMode="auto">
            <a:xfrm>
              <a:off x="2058" y="2012"/>
              <a:ext cx="768" cy="128"/>
              <a:chOff x="2482" y="1874"/>
              <a:chExt cx="768" cy="128"/>
            </a:xfrm>
          </p:grpSpPr>
          <p:pic>
            <p:nvPicPr>
              <p:cNvPr id="87083" name="Picture 157"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482" y="1874"/>
                <a:ext cx="94" cy="128"/>
              </a:xfrm>
              <a:prstGeom prst="rect">
                <a:avLst/>
              </a:prstGeom>
              <a:noFill/>
              <a:ln w="9525">
                <a:noFill/>
                <a:miter lim="800000"/>
                <a:headEnd/>
                <a:tailEnd/>
              </a:ln>
            </p:spPr>
          </p:pic>
          <p:pic>
            <p:nvPicPr>
              <p:cNvPr id="87084" name="Picture 158"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578" y="1874"/>
                <a:ext cx="94" cy="128"/>
              </a:xfrm>
              <a:prstGeom prst="rect">
                <a:avLst/>
              </a:prstGeom>
              <a:noFill/>
              <a:ln w="9525">
                <a:noFill/>
                <a:miter lim="800000"/>
                <a:headEnd/>
                <a:tailEnd/>
              </a:ln>
            </p:spPr>
          </p:pic>
          <p:pic>
            <p:nvPicPr>
              <p:cNvPr id="87085" name="Picture 159"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674" y="1874"/>
                <a:ext cx="94" cy="128"/>
              </a:xfrm>
              <a:prstGeom prst="rect">
                <a:avLst/>
              </a:prstGeom>
              <a:noFill/>
              <a:ln w="9525">
                <a:noFill/>
                <a:miter lim="800000"/>
                <a:headEnd/>
                <a:tailEnd/>
              </a:ln>
            </p:spPr>
          </p:pic>
          <p:pic>
            <p:nvPicPr>
              <p:cNvPr id="87086" name="Picture 160"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770" y="1874"/>
                <a:ext cx="94" cy="128"/>
              </a:xfrm>
              <a:prstGeom prst="rect">
                <a:avLst/>
              </a:prstGeom>
              <a:noFill/>
              <a:ln w="9525">
                <a:noFill/>
                <a:miter lim="800000"/>
                <a:headEnd/>
                <a:tailEnd/>
              </a:ln>
            </p:spPr>
          </p:pic>
          <p:pic>
            <p:nvPicPr>
              <p:cNvPr id="87087" name="Picture 161"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866" y="1874"/>
                <a:ext cx="94" cy="128"/>
              </a:xfrm>
              <a:prstGeom prst="rect">
                <a:avLst/>
              </a:prstGeom>
              <a:noFill/>
              <a:ln w="9525">
                <a:noFill/>
                <a:miter lim="800000"/>
                <a:headEnd/>
                <a:tailEnd/>
              </a:ln>
            </p:spPr>
          </p:pic>
          <p:pic>
            <p:nvPicPr>
              <p:cNvPr id="87088" name="Picture 162"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962" y="1874"/>
                <a:ext cx="94" cy="128"/>
              </a:xfrm>
              <a:prstGeom prst="rect">
                <a:avLst/>
              </a:prstGeom>
              <a:noFill/>
              <a:ln w="9525">
                <a:noFill/>
                <a:miter lim="800000"/>
                <a:headEnd/>
                <a:tailEnd/>
              </a:ln>
            </p:spPr>
          </p:pic>
          <p:pic>
            <p:nvPicPr>
              <p:cNvPr id="87089" name="Picture 163"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3060" y="1874"/>
                <a:ext cx="94" cy="128"/>
              </a:xfrm>
              <a:prstGeom prst="rect">
                <a:avLst/>
              </a:prstGeom>
              <a:noFill/>
              <a:ln w="9525">
                <a:noFill/>
                <a:miter lim="800000"/>
                <a:headEnd/>
                <a:tailEnd/>
              </a:ln>
            </p:spPr>
          </p:pic>
          <p:pic>
            <p:nvPicPr>
              <p:cNvPr id="87090" name="Picture 164"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3156" y="1874"/>
                <a:ext cx="94" cy="128"/>
              </a:xfrm>
              <a:prstGeom prst="rect">
                <a:avLst/>
              </a:prstGeom>
              <a:noFill/>
              <a:ln w="9525">
                <a:noFill/>
                <a:miter lim="800000"/>
                <a:headEnd/>
                <a:tailEnd/>
              </a:ln>
            </p:spPr>
          </p:pic>
        </p:grpSp>
        <p:grpSp>
          <p:nvGrpSpPr>
            <p:cNvPr id="87056" name="Group 165"/>
            <p:cNvGrpSpPr>
              <a:grpSpLocks/>
            </p:cNvGrpSpPr>
            <p:nvPr/>
          </p:nvGrpSpPr>
          <p:grpSpPr bwMode="auto">
            <a:xfrm>
              <a:off x="2058" y="1869"/>
              <a:ext cx="768" cy="128"/>
              <a:chOff x="2482" y="1874"/>
              <a:chExt cx="768" cy="128"/>
            </a:xfrm>
          </p:grpSpPr>
          <p:pic>
            <p:nvPicPr>
              <p:cNvPr id="87075" name="Picture 166"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482" y="1874"/>
                <a:ext cx="94" cy="128"/>
              </a:xfrm>
              <a:prstGeom prst="rect">
                <a:avLst/>
              </a:prstGeom>
              <a:noFill/>
              <a:ln w="9525">
                <a:noFill/>
                <a:miter lim="800000"/>
                <a:headEnd/>
                <a:tailEnd/>
              </a:ln>
            </p:spPr>
          </p:pic>
          <p:pic>
            <p:nvPicPr>
              <p:cNvPr id="87076" name="Picture 167"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578" y="1874"/>
                <a:ext cx="94" cy="128"/>
              </a:xfrm>
              <a:prstGeom prst="rect">
                <a:avLst/>
              </a:prstGeom>
              <a:noFill/>
              <a:ln w="9525">
                <a:noFill/>
                <a:miter lim="800000"/>
                <a:headEnd/>
                <a:tailEnd/>
              </a:ln>
            </p:spPr>
          </p:pic>
          <p:pic>
            <p:nvPicPr>
              <p:cNvPr id="87077" name="Picture 168"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674" y="1874"/>
                <a:ext cx="94" cy="128"/>
              </a:xfrm>
              <a:prstGeom prst="rect">
                <a:avLst/>
              </a:prstGeom>
              <a:noFill/>
              <a:ln w="9525">
                <a:noFill/>
                <a:miter lim="800000"/>
                <a:headEnd/>
                <a:tailEnd/>
              </a:ln>
            </p:spPr>
          </p:pic>
          <p:pic>
            <p:nvPicPr>
              <p:cNvPr id="87078" name="Picture 169"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770" y="1874"/>
                <a:ext cx="94" cy="128"/>
              </a:xfrm>
              <a:prstGeom prst="rect">
                <a:avLst/>
              </a:prstGeom>
              <a:noFill/>
              <a:ln w="9525">
                <a:noFill/>
                <a:miter lim="800000"/>
                <a:headEnd/>
                <a:tailEnd/>
              </a:ln>
            </p:spPr>
          </p:pic>
          <p:pic>
            <p:nvPicPr>
              <p:cNvPr id="87079" name="Picture 170"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866" y="1874"/>
                <a:ext cx="94" cy="128"/>
              </a:xfrm>
              <a:prstGeom prst="rect">
                <a:avLst/>
              </a:prstGeom>
              <a:noFill/>
              <a:ln w="9525">
                <a:noFill/>
                <a:miter lim="800000"/>
                <a:headEnd/>
                <a:tailEnd/>
              </a:ln>
            </p:spPr>
          </p:pic>
          <p:pic>
            <p:nvPicPr>
              <p:cNvPr id="87080" name="Picture 171"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962" y="1874"/>
                <a:ext cx="94" cy="128"/>
              </a:xfrm>
              <a:prstGeom prst="rect">
                <a:avLst/>
              </a:prstGeom>
              <a:noFill/>
              <a:ln w="9525">
                <a:noFill/>
                <a:miter lim="800000"/>
                <a:headEnd/>
                <a:tailEnd/>
              </a:ln>
            </p:spPr>
          </p:pic>
          <p:pic>
            <p:nvPicPr>
              <p:cNvPr id="87081" name="Picture 172"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3060" y="1874"/>
                <a:ext cx="94" cy="128"/>
              </a:xfrm>
              <a:prstGeom prst="rect">
                <a:avLst/>
              </a:prstGeom>
              <a:noFill/>
              <a:ln w="9525">
                <a:noFill/>
                <a:miter lim="800000"/>
                <a:headEnd/>
                <a:tailEnd/>
              </a:ln>
            </p:spPr>
          </p:pic>
          <p:pic>
            <p:nvPicPr>
              <p:cNvPr id="87082" name="Picture 173"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3156" y="1874"/>
                <a:ext cx="94" cy="128"/>
              </a:xfrm>
              <a:prstGeom prst="rect">
                <a:avLst/>
              </a:prstGeom>
              <a:noFill/>
              <a:ln w="9525">
                <a:noFill/>
                <a:miter lim="800000"/>
                <a:headEnd/>
                <a:tailEnd/>
              </a:ln>
            </p:spPr>
          </p:pic>
        </p:grpSp>
        <p:grpSp>
          <p:nvGrpSpPr>
            <p:cNvPr id="87057" name="Group 174"/>
            <p:cNvGrpSpPr>
              <a:grpSpLocks/>
            </p:cNvGrpSpPr>
            <p:nvPr/>
          </p:nvGrpSpPr>
          <p:grpSpPr bwMode="auto">
            <a:xfrm>
              <a:off x="2057" y="1727"/>
              <a:ext cx="768" cy="128"/>
              <a:chOff x="2482" y="1874"/>
              <a:chExt cx="768" cy="128"/>
            </a:xfrm>
          </p:grpSpPr>
          <p:pic>
            <p:nvPicPr>
              <p:cNvPr id="87067" name="Picture 175"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482" y="1874"/>
                <a:ext cx="94" cy="128"/>
              </a:xfrm>
              <a:prstGeom prst="rect">
                <a:avLst/>
              </a:prstGeom>
              <a:noFill/>
              <a:ln w="9525">
                <a:noFill/>
                <a:miter lim="800000"/>
                <a:headEnd/>
                <a:tailEnd/>
              </a:ln>
            </p:spPr>
          </p:pic>
          <p:pic>
            <p:nvPicPr>
              <p:cNvPr id="87068" name="Picture 176"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578" y="1874"/>
                <a:ext cx="94" cy="128"/>
              </a:xfrm>
              <a:prstGeom prst="rect">
                <a:avLst/>
              </a:prstGeom>
              <a:noFill/>
              <a:ln w="9525">
                <a:noFill/>
                <a:miter lim="800000"/>
                <a:headEnd/>
                <a:tailEnd/>
              </a:ln>
            </p:spPr>
          </p:pic>
          <p:pic>
            <p:nvPicPr>
              <p:cNvPr id="87069" name="Picture 177"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674" y="1874"/>
                <a:ext cx="94" cy="128"/>
              </a:xfrm>
              <a:prstGeom prst="rect">
                <a:avLst/>
              </a:prstGeom>
              <a:noFill/>
              <a:ln w="9525">
                <a:noFill/>
                <a:miter lim="800000"/>
                <a:headEnd/>
                <a:tailEnd/>
              </a:ln>
            </p:spPr>
          </p:pic>
          <p:pic>
            <p:nvPicPr>
              <p:cNvPr id="87070" name="Picture 178"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770" y="1874"/>
                <a:ext cx="94" cy="128"/>
              </a:xfrm>
              <a:prstGeom prst="rect">
                <a:avLst/>
              </a:prstGeom>
              <a:noFill/>
              <a:ln w="9525">
                <a:noFill/>
                <a:miter lim="800000"/>
                <a:headEnd/>
                <a:tailEnd/>
              </a:ln>
            </p:spPr>
          </p:pic>
          <p:pic>
            <p:nvPicPr>
              <p:cNvPr id="87071" name="Picture 179"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866" y="1874"/>
                <a:ext cx="94" cy="128"/>
              </a:xfrm>
              <a:prstGeom prst="rect">
                <a:avLst/>
              </a:prstGeom>
              <a:noFill/>
              <a:ln w="9525">
                <a:noFill/>
                <a:miter lim="800000"/>
                <a:headEnd/>
                <a:tailEnd/>
              </a:ln>
            </p:spPr>
          </p:pic>
          <p:pic>
            <p:nvPicPr>
              <p:cNvPr id="87072" name="Picture 180"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962" y="1874"/>
                <a:ext cx="94" cy="128"/>
              </a:xfrm>
              <a:prstGeom prst="rect">
                <a:avLst/>
              </a:prstGeom>
              <a:noFill/>
              <a:ln w="9525">
                <a:noFill/>
                <a:miter lim="800000"/>
                <a:headEnd/>
                <a:tailEnd/>
              </a:ln>
            </p:spPr>
          </p:pic>
          <p:pic>
            <p:nvPicPr>
              <p:cNvPr id="87073" name="Picture 181"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3060" y="1874"/>
                <a:ext cx="94" cy="128"/>
              </a:xfrm>
              <a:prstGeom prst="rect">
                <a:avLst/>
              </a:prstGeom>
              <a:noFill/>
              <a:ln w="9525">
                <a:noFill/>
                <a:miter lim="800000"/>
                <a:headEnd/>
                <a:tailEnd/>
              </a:ln>
            </p:spPr>
          </p:pic>
          <p:pic>
            <p:nvPicPr>
              <p:cNvPr id="87074" name="Picture 182"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3156" y="1874"/>
                <a:ext cx="94" cy="128"/>
              </a:xfrm>
              <a:prstGeom prst="rect">
                <a:avLst/>
              </a:prstGeom>
              <a:noFill/>
              <a:ln w="9525">
                <a:noFill/>
                <a:miter lim="800000"/>
                <a:headEnd/>
                <a:tailEnd/>
              </a:ln>
            </p:spPr>
          </p:pic>
        </p:grpSp>
        <p:grpSp>
          <p:nvGrpSpPr>
            <p:cNvPr id="87058" name="Group 183"/>
            <p:cNvGrpSpPr>
              <a:grpSpLocks/>
            </p:cNvGrpSpPr>
            <p:nvPr/>
          </p:nvGrpSpPr>
          <p:grpSpPr bwMode="auto">
            <a:xfrm>
              <a:off x="2057" y="1584"/>
              <a:ext cx="768" cy="128"/>
              <a:chOff x="2482" y="1874"/>
              <a:chExt cx="768" cy="128"/>
            </a:xfrm>
          </p:grpSpPr>
          <p:pic>
            <p:nvPicPr>
              <p:cNvPr id="87059" name="Picture 184"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482" y="1874"/>
                <a:ext cx="94" cy="128"/>
              </a:xfrm>
              <a:prstGeom prst="rect">
                <a:avLst/>
              </a:prstGeom>
              <a:noFill/>
              <a:ln w="9525">
                <a:noFill/>
                <a:miter lim="800000"/>
                <a:headEnd/>
                <a:tailEnd/>
              </a:ln>
            </p:spPr>
          </p:pic>
          <p:pic>
            <p:nvPicPr>
              <p:cNvPr id="87060" name="Picture 185"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578" y="1874"/>
                <a:ext cx="94" cy="128"/>
              </a:xfrm>
              <a:prstGeom prst="rect">
                <a:avLst/>
              </a:prstGeom>
              <a:noFill/>
              <a:ln w="9525">
                <a:noFill/>
                <a:miter lim="800000"/>
                <a:headEnd/>
                <a:tailEnd/>
              </a:ln>
            </p:spPr>
          </p:pic>
          <p:pic>
            <p:nvPicPr>
              <p:cNvPr id="87061" name="Picture 186"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674" y="1874"/>
                <a:ext cx="94" cy="128"/>
              </a:xfrm>
              <a:prstGeom prst="rect">
                <a:avLst/>
              </a:prstGeom>
              <a:noFill/>
              <a:ln w="9525">
                <a:noFill/>
                <a:miter lim="800000"/>
                <a:headEnd/>
                <a:tailEnd/>
              </a:ln>
            </p:spPr>
          </p:pic>
          <p:pic>
            <p:nvPicPr>
              <p:cNvPr id="87062" name="Picture 187"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770" y="1874"/>
                <a:ext cx="94" cy="128"/>
              </a:xfrm>
              <a:prstGeom prst="rect">
                <a:avLst/>
              </a:prstGeom>
              <a:noFill/>
              <a:ln w="9525">
                <a:noFill/>
                <a:miter lim="800000"/>
                <a:headEnd/>
                <a:tailEnd/>
              </a:ln>
            </p:spPr>
          </p:pic>
          <p:pic>
            <p:nvPicPr>
              <p:cNvPr id="87063" name="Picture 188"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866" y="1874"/>
                <a:ext cx="94" cy="128"/>
              </a:xfrm>
              <a:prstGeom prst="rect">
                <a:avLst/>
              </a:prstGeom>
              <a:noFill/>
              <a:ln w="9525">
                <a:noFill/>
                <a:miter lim="800000"/>
                <a:headEnd/>
                <a:tailEnd/>
              </a:ln>
            </p:spPr>
          </p:pic>
          <p:pic>
            <p:nvPicPr>
              <p:cNvPr id="87064" name="Picture 189"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2962" y="1874"/>
                <a:ext cx="94" cy="128"/>
              </a:xfrm>
              <a:prstGeom prst="rect">
                <a:avLst/>
              </a:prstGeom>
              <a:noFill/>
              <a:ln w="9525">
                <a:noFill/>
                <a:miter lim="800000"/>
                <a:headEnd/>
                <a:tailEnd/>
              </a:ln>
            </p:spPr>
          </p:pic>
          <p:pic>
            <p:nvPicPr>
              <p:cNvPr id="87065" name="Picture 190"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3060" y="1874"/>
                <a:ext cx="94" cy="128"/>
              </a:xfrm>
              <a:prstGeom prst="rect">
                <a:avLst/>
              </a:prstGeom>
              <a:noFill/>
              <a:ln w="9525">
                <a:noFill/>
                <a:miter lim="800000"/>
                <a:headEnd/>
                <a:tailEnd/>
              </a:ln>
            </p:spPr>
          </p:pic>
          <p:pic>
            <p:nvPicPr>
              <p:cNvPr id="87066" name="Picture 191" descr="Semi_Steel_Radial_Passenger_Car_Tire"/>
              <p:cNvPicPr>
                <a:picLocks noChangeAspect="1" noChangeArrowheads="1"/>
              </p:cNvPicPr>
              <p:nvPr/>
            </p:nvPicPr>
            <p:blipFill>
              <a:blip r:embed="rId4">
                <a:clrChange>
                  <a:clrFrom>
                    <a:srgbClr val="FFFFFF"/>
                  </a:clrFrom>
                  <a:clrTo>
                    <a:srgbClr val="FFFFFF">
                      <a:alpha val="0"/>
                    </a:srgbClr>
                  </a:clrTo>
                </a:clrChange>
              </a:blip>
              <a:srcRect l="16937" t="6328" r="18326" b="5980"/>
              <a:stretch>
                <a:fillRect/>
              </a:stretch>
            </p:blipFill>
            <p:spPr bwMode="auto">
              <a:xfrm rot="546187">
                <a:off x="3156" y="1874"/>
                <a:ext cx="94" cy="128"/>
              </a:xfrm>
              <a:prstGeom prst="rect">
                <a:avLst/>
              </a:prstGeom>
              <a:noFill/>
              <a:ln w="9525">
                <a:noFill/>
                <a:miter lim="800000"/>
                <a:headEnd/>
                <a:tailEnd/>
              </a:ln>
            </p:spPr>
          </p:pic>
        </p:grpSp>
      </p:grpSp>
      <p:sp>
        <p:nvSpPr>
          <p:cNvPr id="608449" name="Line 193"/>
          <p:cNvSpPr>
            <a:spLocks noChangeShapeType="1"/>
          </p:cNvSpPr>
          <p:nvPr/>
        </p:nvSpPr>
        <p:spPr bwMode="auto">
          <a:xfrm>
            <a:off x="4681538" y="3565525"/>
            <a:ext cx="644525" cy="0"/>
          </a:xfrm>
          <a:prstGeom prst="line">
            <a:avLst/>
          </a:prstGeom>
          <a:noFill/>
          <a:ln w="28575">
            <a:solidFill>
              <a:schemeClr val="tx1"/>
            </a:solidFill>
            <a:round/>
            <a:headEnd/>
            <a:tailEnd type="triangle" w="lg" len="lg"/>
          </a:ln>
        </p:spPr>
        <p:txBody>
          <a:bodyPr/>
          <a:lstStyle/>
          <a:p>
            <a:endParaRPr lang="en-US"/>
          </a:p>
        </p:txBody>
      </p:sp>
      <p:sp>
        <p:nvSpPr>
          <p:cNvPr id="608450" name="Text Box 194"/>
          <p:cNvSpPr txBox="1">
            <a:spLocks noChangeArrowheads="1"/>
          </p:cNvSpPr>
          <p:nvPr/>
        </p:nvSpPr>
        <p:spPr bwMode="auto">
          <a:xfrm>
            <a:off x="2425700" y="3157538"/>
            <a:ext cx="511175" cy="762000"/>
          </a:xfrm>
          <a:prstGeom prst="rect">
            <a:avLst/>
          </a:prstGeom>
          <a:noFill/>
          <a:ln w="9525">
            <a:noFill/>
            <a:miter lim="800000"/>
            <a:headEnd/>
            <a:tailEnd/>
          </a:ln>
        </p:spPr>
        <p:txBody>
          <a:bodyPr wrap="none">
            <a:spAutoFit/>
          </a:bodyPr>
          <a:lstStyle/>
          <a:p>
            <a:r>
              <a:rPr lang="en-US" sz="4400"/>
              <a:t>+</a:t>
            </a:r>
          </a:p>
        </p:txBody>
      </p:sp>
      <p:sp>
        <p:nvSpPr>
          <p:cNvPr id="87048" name="Text Box 196"/>
          <p:cNvSpPr txBox="1">
            <a:spLocks noChangeArrowheads="1"/>
          </p:cNvSpPr>
          <p:nvPr/>
        </p:nvSpPr>
        <p:spPr bwMode="auto">
          <a:xfrm>
            <a:off x="606425" y="5365750"/>
            <a:ext cx="1370013" cy="336550"/>
          </a:xfrm>
          <a:prstGeom prst="rect">
            <a:avLst/>
          </a:prstGeom>
          <a:noFill/>
          <a:ln w="9525">
            <a:noFill/>
            <a:miter lim="800000"/>
            <a:headEnd/>
            <a:tailEnd/>
          </a:ln>
        </p:spPr>
        <p:txBody>
          <a:bodyPr wrap="none">
            <a:spAutoFit/>
          </a:bodyPr>
          <a:lstStyle/>
          <a:p>
            <a:r>
              <a:rPr lang="en-US" sz="1600" b="1"/>
              <a:t>8 car bodies</a:t>
            </a:r>
          </a:p>
        </p:txBody>
      </p:sp>
      <p:sp>
        <p:nvSpPr>
          <p:cNvPr id="608453" name="Text Box 197"/>
          <p:cNvSpPr txBox="1">
            <a:spLocks noChangeArrowheads="1"/>
          </p:cNvSpPr>
          <p:nvPr/>
        </p:nvSpPr>
        <p:spPr bwMode="auto">
          <a:xfrm>
            <a:off x="3527425" y="5353050"/>
            <a:ext cx="896938" cy="336550"/>
          </a:xfrm>
          <a:prstGeom prst="rect">
            <a:avLst/>
          </a:prstGeom>
          <a:noFill/>
          <a:ln w="9525">
            <a:noFill/>
            <a:miter lim="800000"/>
            <a:headEnd/>
            <a:tailEnd/>
          </a:ln>
        </p:spPr>
        <p:txBody>
          <a:bodyPr wrap="none">
            <a:spAutoFit/>
          </a:bodyPr>
          <a:lstStyle/>
          <a:p>
            <a:r>
              <a:rPr lang="en-US" sz="1600" b="1"/>
              <a:t>48 tires</a:t>
            </a:r>
          </a:p>
        </p:txBody>
      </p:sp>
      <p:sp>
        <p:nvSpPr>
          <p:cNvPr id="608454" name="Text Box 198"/>
          <p:cNvSpPr txBox="1">
            <a:spLocks noChangeArrowheads="1"/>
          </p:cNvSpPr>
          <p:nvPr/>
        </p:nvSpPr>
        <p:spPr bwMode="auto">
          <a:xfrm>
            <a:off x="6346825" y="5353050"/>
            <a:ext cx="771525" cy="336550"/>
          </a:xfrm>
          <a:prstGeom prst="rect">
            <a:avLst/>
          </a:prstGeom>
          <a:noFill/>
          <a:ln w="9525">
            <a:noFill/>
            <a:miter lim="800000"/>
            <a:headEnd/>
            <a:tailEnd/>
          </a:ln>
        </p:spPr>
        <p:txBody>
          <a:bodyPr wrap="none">
            <a:spAutoFit/>
          </a:bodyPr>
          <a:lstStyle/>
          <a:p>
            <a:r>
              <a:rPr lang="en-US" sz="1600" b="1"/>
              <a:t>8 cars</a:t>
            </a:r>
          </a:p>
        </p:txBody>
      </p:sp>
      <p:sp>
        <p:nvSpPr>
          <p:cNvPr id="608455" name="Text Box 199"/>
          <p:cNvSpPr txBox="1">
            <a:spLocks noChangeArrowheads="1"/>
          </p:cNvSpPr>
          <p:nvPr/>
        </p:nvSpPr>
        <p:spPr bwMode="auto">
          <a:xfrm>
            <a:off x="7724775" y="3282950"/>
            <a:ext cx="1371600" cy="581025"/>
          </a:xfrm>
          <a:prstGeom prst="rect">
            <a:avLst/>
          </a:prstGeom>
          <a:noFill/>
          <a:ln w="9525">
            <a:noFill/>
            <a:miter lim="800000"/>
            <a:headEnd/>
            <a:tailEnd/>
          </a:ln>
        </p:spPr>
        <p:txBody>
          <a:bodyPr wrap="none">
            <a:spAutoFit/>
          </a:bodyPr>
          <a:lstStyle/>
          <a:p>
            <a:pPr algn="ctr"/>
            <a:r>
              <a:rPr lang="en-US" sz="1600" b="1"/>
              <a:t>plus 16 tires</a:t>
            </a:r>
          </a:p>
          <a:p>
            <a:pPr algn="ctr"/>
            <a:r>
              <a:rPr lang="en-US" sz="1600" b="1"/>
              <a:t>excess</a:t>
            </a:r>
          </a:p>
        </p:txBody>
      </p:sp>
      <p:sp>
        <p:nvSpPr>
          <p:cNvPr id="87052" name="Rectangle 201"/>
          <p:cNvSpPr>
            <a:spLocks noGrp="1" noChangeArrowheads="1"/>
          </p:cNvSpPr>
          <p:nvPr>
            <p:ph type="title"/>
          </p:nvPr>
        </p:nvSpPr>
        <p:spPr/>
        <p:txBody>
          <a:bodyPr/>
          <a:lstStyle/>
          <a:p>
            <a:pPr eaLnBrk="1" hangingPunct="1"/>
            <a:r>
              <a:rPr lang="en-US" smtClean="0"/>
              <a:t>Limiting Reactants</a:t>
            </a:r>
          </a:p>
        </p:txBody>
      </p:sp>
      <p:sp>
        <p:nvSpPr>
          <p:cNvPr id="608458" name="Text Box 202"/>
          <p:cNvSpPr txBox="1">
            <a:spLocks noChangeArrowheads="1"/>
          </p:cNvSpPr>
          <p:nvPr/>
        </p:nvSpPr>
        <p:spPr bwMode="auto">
          <a:xfrm>
            <a:off x="776288" y="6024563"/>
            <a:ext cx="6319837" cy="579437"/>
          </a:xfrm>
          <a:prstGeom prst="rect">
            <a:avLst/>
          </a:prstGeom>
          <a:noFill/>
          <a:ln w="9525">
            <a:noFill/>
            <a:miter lim="800000"/>
            <a:headEnd/>
            <a:tailEnd/>
          </a:ln>
        </p:spPr>
        <p:txBody>
          <a:bodyPr wrap="none">
            <a:spAutoFit/>
          </a:bodyPr>
          <a:lstStyle/>
          <a:p>
            <a:r>
              <a:rPr lang="en-US" sz="3200"/>
              <a:t>CB         +        4 T                   CT</a:t>
            </a:r>
            <a:r>
              <a:rPr lang="en-US" sz="3200" baseline="-25000"/>
              <a:t>4</a:t>
            </a:r>
          </a:p>
        </p:txBody>
      </p:sp>
      <p:sp>
        <p:nvSpPr>
          <p:cNvPr id="608459" name="Line 203"/>
          <p:cNvSpPr>
            <a:spLocks noChangeShapeType="1"/>
          </p:cNvSpPr>
          <p:nvPr/>
        </p:nvSpPr>
        <p:spPr bwMode="auto">
          <a:xfrm>
            <a:off x="4848225" y="6286500"/>
            <a:ext cx="644525" cy="0"/>
          </a:xfrm>
          <a:prstGeom prst="line">
            <a:avLst/>
          </a:prstGeom>
          <a:noFill/>
          <a:ln w="28575">
            <a:solidFill>
              <a:schemeClr val="tx1"/>
            </a:solidFill>
            <a:round/>
            <a:headEnd/>
            <a:tailEnd type="triangle" w="lg" len="lg"/>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08450">
                                            <p:txEl>
                                              <p:pRg st="0" end="0"/>
                                            </p:txEl>
                                          </p:spTgt>
                                        </p:tgtEl>
                                        <p:attrNameLst>
                                          <p:attrName>style.visibility</p:attrName>
                                        </p:attrNameLst>
                                      </p:cBhvr>
                                      <p:to>
                                        <p:strVal val="visible"/>
                                      </p:to>
                                    </p:set>
                                    <p:animEffect transition="in" filter="dissolve">
                                      <p:cBhvr>
                                        <p:cTn id="7" dur="500"/>
                                        <p:tgtEl>
                                          <p:spTgt spid="6084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08453"/>
                                        </p:tgtEl>
                                        <p:attrNameLst>
                                          <p:attrName>style.visibility</p:attrName>
                                        </p:attrNameLst>
                                      </p:cBhvr>
                                      <p:to>
                                        <p:strVal val="visible"/>
                                      </p:to>
                                    </p:set>
                                    <p:animEffect transition="in" filter="dissolve">
                                      <p:cBhvr>
                                        <p:cTn id="29" dur="500"/>
                                        <p:tgtEl>
                                          <p:spTgt spid="60845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08449"/>
                                        </p:tgtEl>
                                        <p:attrNameLst>
                                          <p:attrName>style.visibility</p:attrName>
                                        </p:attrNameLst>
                                      </p:cBhvr>
                                      <p:to>
                                        <p:strVal val="visible"/>
                                      </p:to>
                                    </p:set>
                                    <p:animEffect transition="in" filter="wipe(left)">
                                      <p:cBhvr>
                                        <p:cTn id="34" dur="500"/>
                                        <p:tgtEl>
                                          <p:spTgt spid="608449"/>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ppt_x</p:attrName>
                                        </p:attrNameLst>
                                      </p:cBhvr>
                                      <p:tavLst>
                                        <p:tav tm="0">
                                          <p:val>
                                            <p:strVal val="#ppt_x-.2"/>
                                          </p:val>
                                        </p:tav>
                                        <p:tav tm="100000">
                                          <p:val>
                                            <p:strVal val="#ppt_x"/>
                                          </p:val>
                                        </p:tav>
                                      </p:tavLst>
                                    </p:anim>
                                    <p:anim calcmode="lin" valueType="num">
                                      <p:cBhvr>
                                        <p:cTn id="4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608454">
                                            <p:txEl>
                                              <p:pRg st="0" end="0"/>
                                            </p:txEl>
                                          </p:spTgt>
                                        </p:tgtEl>
                                        <p:attrNameLst>
                                          <p:attrName>style.visibility</p:attrName>
                                        </p:attrNameLst>
                                      </p:cBhvr>
                                      <p:to>
                                        <p:strVal val="visible"/>
                                      </p:to>
                                    </p:set>
                                    <p:animEffect transition="in" filter="dissolve">
                                      <p:cBhvr>
                                        <p:cTn id="46" dur="500"/>
                                        <p:tgtEl>
                                          <p:spTgt spid="60845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mph" presetSubtype="0" nodeType="clickEffect">
                                  <p:stCondLst>
                                    <p:cond delay="0"/>
                                  </p:stCondLst>
                                  <p:childTnLst>
                                    <p:set>
                                      <p:cBhvr rctx="PPT">
                                        <p:cTn id="50" dur="indefinite"/>
                                        <p:tgtEl>
                                          <p:spTgt spid="2"/>
                                        </p:tgtEl>
                                        <p:attrNameLst>
                                          <p:attrName>style.opacity</p:attrName>
                                        </p:attrNameLst>
                                      </p:cBhvr>
                                      <p:to>
                                        <p:strVal val="0.5"/>
                                      </p:to>
                                    </p:set>
                                    <p:animEffect filter="image" prLst="opacity: 0.5">
                                      <p:cBhvr rctx="IE">
                                        <p:cTn id="51" dur="indefinite"/>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mph" presetSubtype="0" nodeType="clickEffect">
                                  <p:stCondLst>
                                    <p:cond delay="0"/>
                                  </p:stCondLst>
                                  <p:childTnLst>
                                    <p:set>
                                      <p:cBhvr rctx="PPT">
                                        <p:cTn id="55" dur="indefinite"/>
                                        <p:tgtEl>
                                          <p:spTgt spid="15"/>
                                        </p:tgtEl>
                                        <p:attrNameLst>
                                          <p:attrName>style.opacity</p:attrName>
                                        </p:attrNameLst>
                                      </p:cBhvr>
                                      <p:to>
                                        <p:strVal val="0.5"/>
                                      </p:to>
                                    </p:set>
                                    <p:animEffect filter="image" prLst="opacity: 0.5">
                                      <p:cBhvr rctx="IE">
                                        <p:cTn id="56" dur="indefinite"/>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608455"/>
                                        </p:tgtEl>
                                        <p:attrNameLst>
                                          <p:attrName>style.visibility</p:attrName>
                                        </p:attrNameLst>
                                      </p:cBhvr>
                                      <p:to>
                                        <p:strVal val="visible"/>
                                      </p:to>
                                    </p:set>
                                    <p:anim calcmode="lin" valueType="num">
                                      <p:cBhvr>
                                        <p:cTn id="61" dur="1000" fill="hold"/>
                                        <p:tgtEl>
                                          <p:spTgt spid="608455"/>
                                        </p:tgtEl>
                                        <p:attrNameLst>
                                          <p:attrName>ppt_x</p:attrName>
                                        </p:attrNameLst>
                                      </p:cBhvr>
                                      <p:tavLst>
                                        <p:tav tm="0">
                                          <p:val>
                                            <p:strVal val="#ppt_x-.2"/>
                                          </p:val>
                                        </p:tav>
                                        <p:tav tm="100000">
                                          <p:val>
                                            <p:strVal val="#ppt_x"/>
                                          </p:val>
                                        </p:tav>
                                      </p:tavLst>
                                    </p:anim>
                                    <p:anim calcmode="lin" valueType="num">
                                      <p:cBhvr>
                                        <p:cTn id="62" dur="1000" fill="hold"/>
                                        <p:tgtEl>
                                          <p:spTgt spid="60845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608455"/>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608458"/>
                                        </p:tgtEl>
                                        <p:attrNameLst>
                                          <p:attrName>style.visibility</p:attrName>
                                        </p:attrNameLst>
                                      </p:cBhvr>
                                      <p:to>
                                        <p:strVal val="visible"/>
                                      </p:to>
                                    </p:set>
                                    <p:animEffect transition="in" filter="fade">
                                      <p:cBhvr>
                                        <p:cTn id="68" dur="1000"/>
                                        <p:tgtEl>
                                          <p:spTgt spid="608458"/>
                                        </p:tgtEl>
                                      </p:cBhvr>
                                    </p:animEffect>
                                    <p:anim calcmode="lin" valueType="num">
                                      <p:cBhvr>
                                        <p:cTn id="69" dur="1000" fill="hold"/>
                                        <p:tgtEl>
                                          <p:spTgt spid="608458"/>
                                        </p:tgtEl>
                                        <p:attrNameLst>
                                          <p:attrName>ppt_x</p:attrName>
                                        </p:attrNameLst>
                                      </p:cBhvr>
                                      <p:tavLst>
                                        <p:tav tm="0">
                                          <p:val>
                                            <p:strVal val="#ppt_x"/>
                                          </p:val>
                                        </p:tav>
                                        <p:tav tm="100000">
                                          <p:val>
                                            <p:strVal val="#ppt_x"/>
                                          </p:val>
                                        </p:tav>
                                      </p:tavLst>
                                    </p:anim>
                                    <p:anim calcmode="lin" valueType="num">
                                      <p:cBhvr>
                                        <p:cTn id="70" dur="1000" fill="hold"/>
                                        <p:tgtEl>
                                          <p:spTgt spid="608458"/>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608459"/>
                                        </p:tgtEl>
                                        <p:attrNameLst>
                                          <p:attrName>style.visibility</p:attrName>
                                        </p:attrNameLst>
                                      </p:cBhvr>
                                      <p:to>
                                        <p:strVal val="visible"/>
                                      </p:to>
                                    </p:set>
                                    <p:animEffect transition="in" filter="wipe(left)">
                                      <p:cBhvr>
                                        <p:cTn id="74" dur="500"/>
                                        <p:tgtEl>
                                          <p:spTgt spid="608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449" grpId="0" animBg="1"/>
      <p:bldP spid="608453" grpId="0"/>
      <p:bldP spid="608455" grpId="0"/>
      <p:bldP spid="608458" grpId="0"/>
      <p:bldP spid="60845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38" name="Text Box 238"/>
          <p:cNvSpPr txBox="1">
            <a:spLocks noChangeArrowheads="1"/>
          </p:cNvSpPr>
          <p:nvPr/>
        </p:nvSpPr>
        <p:spPr bwMode="auto">
          <a:xfrm>
            <a:off x="7804150" y="3282950"/>
            <a:ext cx="1235075" cy="1069975"/>
          </a:xfrm>
          <a:prstGeom prst="rect">
            <a:avLst/>
          </a:prstGeom>
          <a:noFill/>
          <a:ln w="9525">
            <a:noFill/>
            <a:miter lim="800000"/>
            <a:headEnd/>
            <a:tailEnd/>
          </a:ln>
        </p:spPr>
        <p:txBody>
          <a:bodyPr wrap="none">
            <a:spAutoFit/>
          </a:bodyPr>
          <a:lstStyle/>
          <a:p>
            <a:pPr algn="ctr"/>
            <a:r>
              <a:rPr lang="en-US" sz="1600" b="1"/>
              <a:t>plus 8 </a:t>
            </a:r>
          </a:p>
          <a:p>
            <a:pPr algn="ctr"/>
            <a:r>
              <a:rPr lang="en-US" sz="1600" b="1"/>
              <a:t>hydrogen</a:t>
            </a:r>
          </a:p>
          <a:p>
            <a:pPr algn="ctr"/>
            <a:r>
              <a:rPr lang="en-US" sz="1600" b="1"/>
              <a:t>molecules </a:t>
            </a:r>
          </a:p>
          <a:p>
            <a:pPr algn="ctr"/>
            <a:r>
              <a:rPr lang="en-US" sz="1600" b="1"/>
              <a:t>excess</a:t>
            </a:r>
          </a:p>
        </p:txBody>
      </p:sp>
      <p:sp>
        <p:nvSpPr>
          <p:cNvPr id="614500" name="Line 100"/>
          <p:cNvSpPr>
            <a:spLocks noChangeShapeType="1"/>
          </p:cNvSpPr>
          <p:nvPr/>
        </p:nvSpPr>
        <p:spPr bwMode="auto">
          <a:xfrm>
            <a:off x="4948238" y="3565525"/>
            <a:ext cx="644525" cy="0"/>
          </a:xfrm>
          <a:prstGeom prst="line">
            <a:avLst/>
          </a:prstGeom>
          <a:noFill/>
          <a:ln w="28575">
            <a:solidFill>
              <a:schemeClr val="tx1"/>
            </a:solidFill>
            <a:round/>
            <a:headEnd/>
            <a:tailEnd type="triangle" w="lg" len="lg"/>
          </a:ln>
        </p:spPr>
        <p:txBody>
          <a:bodyPr/>
          <a:lstStyle/>
          <a:p>
            <a:endParaRPr lang="en-US"/>
          </a:p>
        </p:txBody>
      </p:sp>
      <p:sp>
        <p:nvSpPr>
          <p:cNvPr id="614501" name="Text Box 101"/>
          <p:cNvSpPr txBox="1">
            <a:spLocks noChangeArrowheads="1"/>
          </p:cNvSpPr>
          <p:nvPr/>
        </p:nvSpPr>
        <p:spPr bwMode="auto">
          <a:xfrm>
            <a:off x="2425700" y="3157538"/>
            <a:ext cx="511175" cy="762000"/>
          </a:xfrm>
          <a:prstGeom prst="rect">
            <a:avLst/>
          </a:prstGeom>
          <a:noFill/>
          <a:ln w="9525">
            <a:noFill/>
            <a:miter lim="800000"/>
            <a:headEnd/>
            <a:tailEnd/>
          </a:ln>
        </p:spPr>
        <p:txBody>
          <a:bodyPr wrap="none">
            <a:spAutoFit/>
          </a:bodyPr>
          <a:lstStyle/>
          <a:p>
            <a:r>
              <a:rPr lang="en-US" sz="4400"/>
              <a:t>+</a:t>
            </a:r>
          </a:p>
        </p:txBody>
      </p:sp>
      <p:sp>
        <p:nvSpPr>
          <p:cNvPr id="89092" name="Text Box 102"/>
          <p:cNvSpPr txBox="1">
            <a:spLocks noChangeArrowheads="1"/>
          </p:cNvSpPr>
          <p:nvPr/>
        </p:nvSpPr>
        <p:spPr bwMode="auto">
          <a:xfrm>
            <a:off x="606425" y="5365750"/>
            <a:ext cx="1087438" cy="581025"/>
          </a:xfrm>
          <a:prstGeom prst="rect">
            <a:avLst/>
          </a:prstGeom>
          <a:noFill/>
          <a:ln w="9525">
            <a:noFill/>
            <a:miter lim="800000"/>
            <a:headEnd/>
            <a:tailEnd/>
          </a:ln>
        </p:spPr>
        <p:txBody>
          <a:bodyPr wrap="none">
            <a:spAutoFit/>
          </a:bodyPr>
          <a:lstStyle/>
          <a:p>
            <a:pPr algn="ctr"/>
            <a:r>
              <a:rPr lang="en-US" sz="1600" b="1"/>
              <a:t>8 carbon </a:t>
            </a:r>
          </a:p>
          <a:p>
            <a:pPr algn="ctr"/>
            <a:r>
              <a:rPr lang="en-US" sz="1600" b="1"/>
              <a:t>atoms</a:t>
            </a:r>
          </a:p>
        </p:txBody>
      </p:sp>
      <p:sp>
        <p:nvSpPr>
          <p:cNvPr id="614503" name="Text Box 103"/>
          <p:cNvSpPr txBox="1">
            <a:spLocks noChangeArrowheads="1"/>
          </p:cNvSpPr>
          <p:nvPr/>
        </p:nvSpPr>
        <p:spPr bwMode="auto">
          <a:xfrm>
            <a:off x="3108325" y="5353050"/>
            <a:ext cx="1390650" cy="581025"/>
          </a:xfrm>
          <a:prstGeom prst="rect">
            <a:avLst/>
          </a:prstGeom>
          <a:noFill/>
          <a:ln w="9525">
            <a:noFill/>
            <a:miter lim="800000"/>
            <a:headEnd/>
            <a:tailEnd/>
          </a:ln>
        </p:spPr>
        <p:txBody>
          <a:bodyPr wrap="none">
            <a:spAutoFit/>
          </a:bodyPr>
          <a:lstStyle/>
          <a:p>
            <a:pPr algn="ctr"/>
            <a:r>
              <a:rPr lang="en-US" sz="1600" b="1"/>
              <a:t>24 hydrogen</a:t>
            </a:r>
          </a:p>
          <a:p>
            <a:pPr algn="ctr"/>
            <a:r>
              <a:rPr lang="en-US" sz="1600" b="1"/>
              <a:t>molecules</a:t>
            </a:r>
          </a:p>
        </p:txBody>
      </p:sp>
      <p:sp>
        <p:nvSpPr>
          <p:cNvPr id="614504" name="Text Box 104"/>
          <p:cNvSpPr txBox="1">
            <a:spLocks noChangeArrowheads="1"/>
          </p:cNvSpPr>
          <p:nvPr/>
        </p:nvSpPr>
        <p:spPr bwMode="auto">
          <a:xfrm>
            <a:off x="6089650" y="5353050"/>
            <a:ext cx="1189038" cy="581025"/>
          </a:xfrm>
          <a:prstGeom prst="rect">
            <a:avLst/>
          </a:prstGeom>
          <a:noFill/>
          <a:ln w="9525">
            <a:noFill/>
            <a:miter lim="800000"/>
            <a:headEnd/>
            <a:tailEnd/>
          </a:ln>
        </p:spPr>
        <p:txBody>
          <a:bodyPr wrap="none">
            <a:spAutoFit/>
          </a:bodyPr>
          <a:lstStyle/>
          <a:p>
            <a:pPr algn="ctr"/>
            <a:r>
              <a:rPr lang="en-US" sz="1600" b="1"/>
              <a:t>8 methane</a:t>
            </a:r>
          </a:p>
          <a:p>
            <a:pPr algn="ctr"/>
            <a:r>
              <a:rPr lang="en-US" sz="1600" b="1"/>
              <a:t>molecules</a:t>
            </a:r>
          </a:p>
        </p:txBody>
      </p:sp>
      <p:sp>
        <p:nvSpPr>
          <p:cNvPr id="614505" name="Text Box 105"/>
          <p:cNvSpPr txBox="1">
            <a:spLocks noChangeArrowheads="1"/>
          </p:cNvSpPr>
          <p:nvPr/>
        </p:nvSpPr>
        <p:spPr bwMode="auto">
          <a:xfrm>
            <a:off x="7856538" y="3282950"/>
            <a:ext cx="1108075" cy="1069975"/>
          </a:xfrm>
          <a:prstGeom prst="rect">
            <a:avLst/>
          </a:prstGeom>
          <a:noFill/>
          <a:ln w="9525">
            <a:noFill/>
            <a:miter lim="800000"/>
            <a:headEnd/>
            <a:tailEnd/>
          </a:ln>
        </p:spPr>
        <p:txBody>
          <a:bodyPr wrap="none">
            <a:spAutoFit/>
          </a:bodyPr>
          <a:lstStyle/>
          <a:p>
            <a:pPr algn="ctr"/>
            <a:r>
              <a:rPr lang="en-US" sz="1600" b="1"/>
              <a:t>plus 16 </a:t>
            </a:r>
          </a:p>
          <a:p>
            <a:pPr algn="ctr"/>
            <a:r>
              <a:rPr lang="en-US" sz="1600" b="1"/>
              <a:t>hydrogen</a:t>
            </a:r>
          </a:p>
          <a:p>
            <a:pPr algn="ctr"/>
            <a:r>
              <a:rPr lang="en-US" sz="1600" b="1"/>
              <a:t>atoms </a:t>
            </a:r>
          </a:p>
          <a:p>
            <a:pPr algn="ctr"/>
            <a:r>
              <a:rPr lang="en-US" sz="1600" b="1"/>
              <a:t>excess</a:t>
            </a:r>
          </a:p>
        </p:txBody>
      </p:sp>
      <p:sp>
        <p:nvSpPr>
          <p:cNvPr id="89096" name="Rectangle 106"/>
          <p:cNvSpPr>
            <a:spLocks noGrp="1" noChangeArrowheads="1"/>
          </p:cNvSpPr>
          <p:nvPr>
            <p:ph type="title"/>
          </p:nvPr>
        </p:nvSpPr>
        <p:spPr/>
        <p:txBody>
          <a:bodyPr/>
          <a:lstStyle/>
          <a:p>
            <a:pPr eaLnBrk="1" hangingPunct="1"/>
            <a:r>
              <a:rPr lang="en-US" smtClean="0"/>
              <a:t>Limiting Reactants</a:t>
            </a:r>
          </a:p>
        </p:txBody>
      </p:sp>
      <p:sp>
        <p:nvSpPr>
          <p:cNvPr id="614507" name="Text Box 107"/>
          <p:cNvSpPr txBox="1">
            <a:spLocks noChangeArrowheads="1"/>
          </p:cNvSpPr>
          <p:nvPr/>
        </p:nvSpPr>
        <p:spPr bwMode="auto">
          <a:xfrm>
            <a:off x="776288" y="6024563"/>
            <a:ext cx="6288087" cy="579437"/>
          </a:xfrm>
          <a:prstGeom prst="rect">
            <a:avLst/>
          </a:prstGeom>
          <a:noFill/>
          <a:ln w="9525">
            <a:noFill/>
            <a:miter lim="800000"/>
            <a:headEnd/>
            <a:tailEnd/>
          </a:ln>
        </p:spPr>
        <p:txBody>
          <a:bodyPr wrap="none">
            <a:spAutoFit/>
          </a:bodyPr>
          <a:lstStyle/>
          <a:p>
            <a:r>
              <a:rPr lang="en-US" sz="3200"/>
              <a:t>C         +        2 H</a:t>
            </a:r>
            <a:r>
              <a:rPr lang="en-US" sz="3200" baseline="-25000"/>
              <a:t>2</a:t>
            </a:r>
            <a:r>
              <a:rPr lang="en-US" sz="3200"/>
              <a:t>                   CH</a:t>
            </a:r>
            <a:r>
              <a:rPr lang="en-US" sz="3200" baseline="-25000"/>
              <a:t>4</a:t>
            </a:r>
          </a:p>
        </p:txBody>
      </p:sp>
      <p:sp>
        <p:nvSpPr>
          <p:cNvPr id="614508" name="Line 108"/>
          <p:cNvSpPr>
            <a:spLocks noChangeShapeType="1"/>
          </p:cNvSpPr>
          <p:nvPr/>
        </p:nvSpPr>
        <p:spPr bwMode="auto">
          <a:xfrm>
            <a:off x="4848225" y="6286500"/>
            <a:ext cx="644525" cy="0"/>
          </a:xfrm>
          <a:prstGeom prst="line">
            <a:avLst/>
          </a:prstGeom>
          <a:noFill/>
          <a:ln w="28575">
            <a:solidFill>
              <a:schemeClr val="tx1"/>
            </a:solidFill>
            <a:round/>
            <a:headEnd/>
            <a:tailEnd type="triangle" w="lg" len="lg"/>
          </a:ln>
        </p:spPr>
        <p:txBody>
          <a:bodyPr/>
          <a:lstStyle/>
          <a:p>
            <a:endParaRPr lang="en-US"/>
          </a:p>
        </p:txBody>
      </p:sp>
      <p:pic>
        <p:nvPicPr>
          <p:cNvPr id="89099" name="Picture 110" descr="methane"/>
          <p:cNvPicPr>
            <a:picLocks noChangeAspect="1" noChangeArrowheads="1"/>
          </p:cNvPicPr>
          <p:nvPr/>
        </p:nvPicPr>
        <p:blipFill>
          <a:blip r:embed="rId3">
            <a:clrChange>
              <a:clrFrom>
                <a:srgbClr val="E9EDF0"/>
              </a:clrFrom>
              <a:clrTo>
                <a:srgbClr val="E9EDF0">
                  <a:alpha val="0"/>
                </a:srgbClr>
              </a:clrTo>
            </a:clrChange>
            <a:lum bright="2000" contrast="12000"/>
          </a:blip>
          <a:srcRect l="1147" t="13312" r="83679" b="56062"/>
          <a:stretch>
            <a:fillRect/>
          </a:stretch>
        </p:blipFill>
        <p:spPr bwMode="auto">
          <a:xfrm>
            <a:off x="7632700" y="331788"/>
            <a:ext cx="1054100" cy="1084262"/>
          </a:xfrm>
          <a:prstGeom prst="rect">
            <a:avLst/>
          </a:prstGeom>
          <a:noFill/>
          <a:ln w="9525">
            <a:noFill/>
            <a:miter lim="800000"/>
            <a:headEnd/>
            <a:tailEnd/>
          </a:ln>
        </p:spPr>
      </p:pic>
      <p:grpSp>
        <p:nvGrpSpPr>
          <p:cNvPr id="2" name="Group 116"/>
          <p:cNvGrpSpPr>
            <a:grpSpLocks/>
          </p:cNvGrpSpPr>
          <p:nvPr/>
        </p:nvGrpSpPr>
        <p:grpSpPr bwMode="auto">
          <a:xfrm>
            <a:off x="6907213" y="3660775"/>
            <a:ext cx="481012" cy="495300"/>
            <a:chOff x="1794" y="643"/>
            <a:chExt cx="709" cy="730"/>
          </a:xfrm>
        </p:grpSpPr>
        <p:sp>
          <p:nvSpPr>
            <p:cNvPr id="614513" name="Oval 113"/>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12" name="Oval 112"/>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14" name="Oval 114"/>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11" name="Oval 111"/>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15" name="Oval 115"/>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3" name="Group 117"/>
          <p:cNvGrpSpPr>
            <a:grpSpLocks/>
          </p:cNvGrpSpPr>
          <p:nvPr/>
        </p:nvGrpSpPr>
        <p:grpSpPr bwMode="auto">
          <a:xfrm>
            <a:off x="5822950" y="2146300"/>
            <a:ext cx="481013" cy="495300"/>
            <a:chOff x="1794" y="643"/>
            <a:chExt cx="709" cy="730"/>
          </a:xfrm>
        </p:grpSpPr>
        <p:sp>
          <p:nvSpPr>
            <p:cNvPr id="614518" name="Oval 118"/>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19" name="Oval 119"/>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20" name="Oval 120"/>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21" name="Oval 121"/>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22" name="Oval 122"/>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4" name="Group 123"/>
          <p:cNvGrpSpPr>
            <a:grpSpLocks/>
          </p:cNvGrpSpPr>
          <p:nvPr/>
        </p:nvGrpSpPr>
        <p:grpSpPr bwMode="auto">
          <a:xfrm>
            <a:off x="6926263" y="2160588"/>
            <a:ext cx="481012" cy="495300"/>
            <a:chOff x="1794" y="643"/>
            <a:chExt cx="709" cy="730"/>
          </a:xfrm>
        </p:grpSpPr>
        <p:sp>
          <p:nvSpPr>
            <p:cNvPr id="614524" name="Oval 124"/>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25" name="Oval 125"/>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26" name="Oval 126"/>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27" name="Oval 127"/>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28" name="Oval 128"/>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5" name="Group 129"/>
          <p:cNvGrpSpPr>
            <a:grpSpLocks/>
          </p:cNvGrpSpPr>
          <p:nvPr/>
        </p:nvGrpSpPr>
        <p:grpSpPr bwMode="auto">
          <a:xfrm>
            <a:off x="5822950" y="2965450"/>
            <a:ext cx="481013" cy="495300"/>
            <a:chOff x="1794" y="643"/>
            <a:chExt cx="709" cy="730"/>
          </a:xfrm>
        </p:grpSpPr>
        <p:sp>
          <p:nvSpPr>
            <p:cNvPr id="614530" name="Oval 130"/>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31" name="Oval 131"/>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32" name="Oval 132"/>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33" name="Oval 133"/>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34" name="Oval 134"/>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6" name="Group 135"/>
          <p:cNvGrpSpPr>
            <a:grpSpLocks/>
          </p:cNvGrpSpPr>
          <p:nvPr/>
        </p:nvGrpSpPr>
        <p:grpSpPr bwMode="auto">
          <a:xfrm>
            <a:off x="6951663" y="2886075"/>
            <a:ext cx="481012" cy="495300"/>
            <a:chOff x="1794" y="643"/>
            <a:chExt cx="709" cy="730"/>
          </a:xfrm>
        </p:grpSpPr>
        <p:sp>
          <p:nvSpPr>
            <p:cNvPr id="614536" name="Oval 136"/>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37" name="Oval 137"/>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38" name="Oval 138"/>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39" name="Oval 139"/>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40" name="Oval 140"/>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7" name="Group 141"/>
          <p:cNvGrpSpPr>
            <a:grpSpLocks/>
          </p:cNvGrpSpPr>
          <p:nvPr/>
        </p:nvGrpSpPr>
        <p:grpSpPr bwMode="auto">
          <a:xfrm>
            <a:off x="5783263" y="3692525"/>
            <a:ext cx="481012" cy="495300"/>
            <a:chOff x="1794" y="643"/>
            <a:chExt cx="709" cy="730"/>
          </a:xfrm>
        </p:grpSpPr>
        <p:sp>
          <p:nvSpPr>
            <p:cNvPr id="614542" name="Oval 142"/>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43" name="Oval 143"/>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44" name="Oval 144"/>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45" name="Oval 145"/>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46" name="Oval 146"/>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8" name="Group 147"/>
          <p:cNvGrpSpPr>
            <a:grpSpLocks/>
          </p:cNvGrpSpPr>
          <p:nvPr/>
        </p:nvGrpSpPr>
        <p:grpSpPr bwMode="auto">
          <a:xfrm>
            <a:off x="5805488" y="4427538"/>
            <a:ext cx="481012" cy="495300"/>
            <a:chOff x="1794" y="643"/>
            <a:chExt cx="709" cy="730"/>
          </a:xfrm>
        </p:grpSpPr>
        <p:sp>
          <p:nvSpPr>
            <p:cNvPr id="614548" name="Oval 148"/>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49" name="Oval 149"/>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50" name="Oval 150"/>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51" name="Oval 151"/>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52" name="Oval 152"/>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9" name="Group 153"/>
          <p:cNvGrpSpPr>
            <a:grpSpLocks/>
          </p:cNvGrpSpPr>
          <p:nvPr/>
        </p:nvGrpSpPr>
        <p:grpSpPr bwMode="auto">
          <a:xfrm>
            <a:off x="6921500" y="4373563"/>
            <a:ext cx="481013" cy="495300"/>
            <a:chOff x="1794" y="643"/>
            <a:chExt cx="709" cy="730"/>
          </a:xfrm>
        </p:grpSpPr>
        <p:sp>
          <p:nvSpPr>
            <p:cNvPr id="614554" name="Oval 154"/>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55" name="Oval 155"/>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56" name="Oval 156"/>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57" name="Oval 157"/>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58" name="Oval 158"/>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sp>
        <p:nvSpPr>
          <p:cNvPr id="614563" name="Oval 163"/>
          <p:cNvSpPr>
            <a:spLocks noChangeArrowheads="1"/>
          </p:cNvSpPr>
          <p:nvPr/>
        </p:nvSpPr>
        <p:spPr bwMode="auto">
          <a:xfrm>
            <a:off x="723900" y="2197100"/>
            <a:ext cx="344488" cy="342900"/>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66" name="Oval 166"/>
          <p:cNvSpPr>
            <a:spLocks noChangeArrowheads="1"/>
          </p:cNvSpPr>
          <p:nvPr/>
        </p:nvSpPr>
        <p:spPr bwMode="auto">
          <a:xfrm>
            <a:off x="725488" y="3702050"/>
            <a:ext cx="344487" cy="342900"/>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67" name="Oval 167"/>
          <p:cNvSpPr>
            <a:spLocks noChangeArrowheads="1"/>
          </p:cNvSpPr>
          <p:nvPr/>
        </p:nvSpPr>
        <p:spPr bwMode="auto">
          <a:xfrm>
            <a:off x="725488" y="2971800"/>
            <a:ext cx="344487" cy="342900"/>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70" name="Oval 170"/>
          <p:cNvSpPr>
            <a:spLocks noChangeArrowheads="1"/>
          </p:cNvSpPr>
          <p:nvPr/>
        </p:nvSpPr>
        <p:spPr bwMode="auto">
          <a:xfrm>
            <a:off x="723900" y="4429125"/>
            <a:ext cx="344488" cy="342900"/>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grpSp>
        <p:nvGrpSpPr>
          <p:cNvPr id="10" name="Group 241"/>
          <p:cNvGrpSpPr>
            <a:grpSpLocks/>
          </p:cNvGrpSpPr>
          <p:nvPr/>
        </p:nvGrpSpPr>
        <p:grpSpPr bwMode="auto">
          <a:xfrm>
            <a:off x="3052763" y="2478088"/>
            <a:ext cx="1609725" cy="1579562"/>
            <a:chOff x="1923" y="1561"/>
            <a:chExt cx="1014" cy="995"/>
          </a:xfrm>
        </p:grpSpPr>
        <p:sp>
          <p:nvSpPr>
            <p:cNvPr id="614564" name="Oval 164"/>
            <p:cNvSpPr>
              <a:spLocks noChangeArrowheads="1"/>
            </p:cNvSpPr>
            <p:nvPr/>
          </p:nvSpPr>
          <p:spPr bwMode="auto">
            <a:xfrm>
              <a:off x="1932"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72" name="Oval 172"/>
            <p:cNvSpPr>
              <a:spLocks noChangeArrowheads="1"/>
            </p:cNvSpPr>
            <p:nvPr/>
          </p:nvSpPr>
          <p:spPr bwMode="auto">
            <a:xfrm>
              <a:off x="2103"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73" name="Oval 173"/>
            <p:cNvSpPr>
              <a:spLocks noChangeArrowheads="1"/>
            </p:cNvSpPr>
            <p:nvPr/>
          </p:nvSpPr>
          <p:spPr bwMode="auto">
            <a:xfrm>
              <a:off x="2274"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74" name="Oval 174"/>
            <p:cNvSpPr>
              <a:spLocks noChangeArrowheads="1"/>
            </p:cNvSpPr>
            <p:nvPr/>
          </p:nvSpPr>
          <p:spPr bwMode="auto">
            <a:xfrm>
              <a:off x="2445"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75" name="Oval 175"/>
            <p:cNvSpPr>
              <a:spLocks noChangeArrowheads="1"/>
            </p:cNvSpPr>
            <p:nvPr/>
          </p:nvSpPr>
          <p:spPr bwMode="auto">
            <a:xfrm>
              <a:off x="2616"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76" name="Oval 176"/>
            <p:cNvSpPr>
              <a:spLocks noChangeArrowheads="1"/>
            </p:cNvSpPr>
            <p:nvPr/>
          </p:nvSpPr>
          <p:spPr bwMode="auto">
            <a:xfrm>
              <a:off x="2787"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2" name="Oval 182"/>
            <p:cNvSpPr>
              <a:spLocks noChangeArrowheads="1"/>
            </p:cNvSpPr>
            <p:nvPr/>
          </p:nvSpPr>
          <p:spPr bwMode="auto">
            <a:xfrm>
              <a:off x="1929"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3" name="Oval 183"/>
            <p:cNvSpPr>
              <a:spLocks noChangeArrowheads="1"/>
            </p:cNvSpPr>
            <p:nvPr/>
          </p:nvSpPr>
          <p:spPr bwMode="auto">
            <a:xfrm>
              <a:off x="2100"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4" name="Oval 184"/>
            <p:cNvSpPr>
              <a:spLocks noChangeArrowheads="1"/>
            </p:cNvSpPr>
            <p:nvPr/>
          </p:nvSpPr>
          <p:spPr bwMode="auto">
            <a:xfrm>
              <a:off x="2271"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5" name="Oval 185"/>
            <p:cNvSpPr>
              <a:spLocks noChangeArrowheads="1"/>
            </p:cNvSpPr>
            <p:nvPr/>
          </p:nvSpPr>
          <p:spPr bwMode="auto">
            <a:xfrm>
              <a:off x="2442"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6" name="Oval 186"/>
            <p:cNvSpPr>
              <a:spLocks noChangeArrowheads="1"/>
            </p:cNvSpPr>
            <p:nvPr/>
          </p:nvSpPr>
          <p:spPr bwMode="auto">
            <a:xfrm>
              <a:off x="2613"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7" name="Oval 187"/>
            <p:cNvSpPr>
              <a:spLocks noChangeArrowheads="1"/>
            </p:cNvSpPr>
            <p:nvPr/>
          </p:nvSpPr>
          <p:spPr bwMode="auto">
            <a:xfrm>
              <a:off x="2784"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9" name="Oval 189"/>
            <p:cNvSpPr>
              <a:spLocks noChangeArrowheads="1"/>
            </p:cNvSpPr>
            <p:nvPr/>
          </p:nvSpPr>
          <p:spPr bwMode="auto">
            <a:xfrm>
              <a:off x="1929"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0" name="Oval 190"/>
            <p:cNvSpPr>
              <a:spLocks noChangeArrowheads="1"/>
            </p:cNvSpPr>
            <p:nvPr/>
          </p:nvSpPr>
          <p:spPr bwMode="auto">
            <a:xfrm>
              <a:off x="2100"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1" name="Oval 191"/>
            <p:cNvSpPr>
              <a:spLocks noChangeArrowheads="1"/>
            </p:cNvSpPr>
            <p:nvPr/>
          </p:nvSpPr>
          <p:spPr bwMode="auto">
            <a:xfrm>
              <a:off x="2271"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2" name="Oval 192"/>
            <p:cNvSpPr>
              <a:spLocks noChangeArrowheads="1"/>
            </p:cNvSpPr>
            <p:nvPr/>
          </p:nvSpPr>
          <p:spPr bwMode="auto">
            <a:xfrm>
              <a:off x="2442"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3" name="Oval 193"/>
            <p:cNvSpPr>
              <a:spLocks noChangeArrowheads="1"/>
            </p:cNvSpPr>
            <p:nvPr/>
          </p:nvSpPr>
          <p:spPr bwMode="auto">
            <a:xfrm>
              <a:off x="2613"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4" name="Oval 194"/>
            <p:cNvSpPr>
              <a:spLocks noChangeArrowheads="1"/>
            </p:cNvSpPr>
            <p:nvPr/>
          </p:nvSpPr>
          <p:spPr bwMode="auto">
            <a:xfrm>
              <a:off x="2784"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6" name="Oval 196"/>
            <p:cNvSpPr>
              <a:spLocks noChangeArrowheads="1"/>
            </p:cNvSpPr>
            <p:nvPr/>
          </p:nvSpPr>
          <p:spPr bwMode="auto">
            <a:xfrm>
              <a:off x="1926"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7" name="Oval 197"/>
            <p:cNvSpPr>
              <a:spLocks noChangeArrowheads="1"/>
            </p:cNvSpPr>
            <p:nvPr/>
          </p:nvSpPr>
          <p:spPr bwMode="auto">
            <a:xfrm>
              <a:off x="2097"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8" name="Oval 198"/>
            <p:cNvSpPr>
              <a:spLocks noChangeArrowheads="1"/>
            </p:cNvSpPr>
            <p:nvPr/>
          </p:nvSpPr>
          <p:spPr bwMode="auto">
            <a:xfrm>
              <a:off x="2268"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9" name="Oval 199"/>
            <p:cNvSpPr>
              <a:spLocks noChangeArrowheads="1"/>
            </p:cNvSpPr>
            <p:nvPr/>
          </p:nvSpPr>
          <p:spPr bwMode="auto">
            <a:xfrm>
              <a:off x="2439"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00" name="Oval 200"/>
            <p:cNvSpPr>
              <a:spLocks noChangeArrowheads="1"/>
            </p:cNvSpPr>
            <p:nvPr/>
          </p:nvSpPr>
          <p:spPr bwMode="auto">
            <a:xfrm>
              <a:off x="2610"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01" name="Oval 201"/>
            <p:cNvSpPr>
              <a:spLocks noChangeArrowheads="1"/>
            </p:cNvSpPr>
            <p:nvPr/>
          </p:nvSpPr>
          <p:spPr bwMode="auto">
            <a:xfrm>
              <a:off x="2781"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05" name="Oval 205"/>
            <p:cNvSpPr>
              <a:spLocks noChangeArrowheads="1"/>
            </p:cNvSpPr>
            <p:nvPr/>
          </p:nvSpPr>
          <p:spPr bwMode="auto">
            <a:xfrm>
              <a:off x="1926"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06" name="Oval 206"/>
            <p:cNvSpPr>
              <a:spLocks noChangeArrowheads="1"/>
            </p:cNvSpPr>
            <p:nvPr/>
          </p:nvSpPr>
          <p:spPr bwMode="auto">
            <a:xfrm>
              <a:off x="2097"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07" name="Oval 207"/>
            <p:cNvSpPr>
              <a:spLocks noChangeArrowheads="1"/>
            </p:cNvSpPr>
            <p:nvPr/>
          </p:nvSpPr>
          <p:spPr bwMode="auto">
            <a:xfrm>
              <a:off x="2268"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08" name="Oval 208"/>
            <p:cNvSpPr>
              <a:spLocks noChangeArrowheads="1"/>
            </p:cNvSpPr>
            <p:nvPr/>
          </p:nvSpPr>
          <p:spPr bwMode="auto">
            <a:xfrm>
              <a:off x="2439"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2" name="Oval 212"/>
            <p:cNvSpPr>
              <a:spLocks noChangeArrowheads="1"/>
            </p:cNvSpPr>
            <p:nvPr/>
          </p:nvSpPr>
          <p:spPr bwMode="auto">
            <a:xfrm>
              <a:off x="1923"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3" name="Oval 213"/>
            <p:cNvSpPr>
              <a:spLocks noChangeArrowheads="1"/>
            </p:cNvSpPr>
            <p:nvPr/>
          </p:nvSpPr>
          <p:spPr bwMode="auto">
            <a:xfrm>
              <a:off x="2094"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4" name="Oval 214"/>
            <p:cNvSpPr>
              <a:spLocks noChangeArrowheads="1"/>
            </p:cNvSpPr>
            <p:nvPr/>
          </p:nvSpPr>
          <p:spPr bwMode="auto">
            <a:xfrm>
              <a:off x="2265"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5" name="Oval 215"/>
            <p:cNvSpPr>
              <a:spLocks noChangeArrowheads="1"/>
            </p:cNvSpPr>
            <p:nvPr/>
          </p:nvSpPr>
          <p:spPr bwMode="auto">
            <a:xfrm>
              <a:off x="2436"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11" name="Group 240"/>
          <p:cNvGrpSpPr>
            <a:grpSpLocks/>
          </p:cNvGrpSpPr>
          <p:nvPr/>
        </p:nvGrpSpPr>
        <p:grpSpPr bwMode="auto">
          <a:xfrm>
            <a:off x="3048000" y="3656013"/>
            <a:ext cx="1604963" cy="958850"/>
            <a:chOff x="1920" y="2303"/>
            <a:chExt cx="1011" cy="604"/>
          </a:xfrm>
        </p:grpSpPr>
        <p:sp>
          <p:nvSpPr>
            <p:cNvPr id="614609" name="Oval 209"/>
            <p:cNvSpPr>
              <a:spLocks noChangeArrowheads="1"/>
            </p:cNvSpPr>
            <p:nvPr/>
          </p:nvSpPr>
          <p:spPr bwMode="auto">
            <a:xfrm>
              <a:off x="2610"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0" name="Oval 210"/>
            <p:cNvSpPr>
              <a:spLocks noChangeArrowheads="1"/>
            </p:cNvSpPr>
            <p:nvPr/>
          </p:nvSpPr>
          <p:spPr bwMode="auto">
            <a:xfrm>
              <a:off x="2781"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6" name="Oval 216"/>
            <p:cNvSpPr>
              <a:spLocks noChangeArrowheads="1"/>
            </p:cNvSpPr>
            <p:nvPr/>
          </p:nvSpPr>
          <p:spPr bwMode="auto">
            <a:xfrm>
              <a:off x="2607"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7" name="Oval 217"/>
            <p:cNvSpPr>
              <a:spLocks noChangeArrowheads="1"/>
            </p:cNvSpPr>
            <p:nvPr/>
          </p:nvSpPr>
          <p:spPr bwMode="auto">
            <a:xfrm>
              <a:off x="2778"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9" name="Oval 219"/>
            <p:cNvSpPr>
              <a:spLocks noChangeArrowheads="1"/>
            </p:cNvSpPr>
            <p:nvPr/>
          </p:nvSpPr>
          <p:spPr bwMode="auto">
            <a:xfrm>
              <a:off x="1923"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0" name="Oval 220"/>
            <p:cNvSpPr>
              <a:spLocks noChangeArrowheads="1"/>
            </p:cNvSpPr>
            <p:nvPr/>
          </p:nvSpPr>
          <p:spPr bwMode="auto">
            <a:xfrm>
              <a:off x="2094"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1" name="Oval 221"/>
            <p:cNvSpPr>
              <a:spLocks noChangeArrowheads="1"/>
            </p:cNvSpPr>
            <p:nvPr/>
          </p:nvSpPr>
          <p:spPr bwMode="auto">
            <a:xfrm>
              <a:off x="2265"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2" name="Oval 222"/>
            <p:cNvSpPr>
              <a:spLocks noChangeArrowheads="1"/>
            </p:cNvSpPr>
            <p:nvPr/>
          </p:nvSpPr>
          <p:spPr bwMode="auto">
            <a:xfrm>
              <a:off x="2436"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3" name="Oval 223"/>
            <p:cNvSpPr>
              <a:spLocks noChangeArrowheads="1"/>
            </p:cNvSpPr>
            <p:nvPr/>
          </p:nvSpPr>
          <p:spPr bwMode="auto">
            <a:xfrm>
              <a:off x="2607"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4" name="Oval 224"/>
            <p:cNvSpPr>
              <a:spLocks noChangeArrowheads="1"/>
            </p:cNvSpPr>
            <p:nvPr/>
          </p:nvSpPr>
          <p:spPr bwMode="auto">
            <a:xfrm>
              <a:off x="2778"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6" name="Oval 226"/>
            <p:cNvSpPr>
              <a:spLocks noChangeArrowheads="1"/>
            </p:cNvSpPr>
            <p:nvPr/>
          </p:nvSpPr>
          <p:spPr bwMode="auto">
            <a:xfrm>
              <a:off x="1920"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7" name="Oval 227"/>
            <p:cNvSpPr>
              <a:spLocks noChangeArrowheads="1"/>
            </p:cNvSpPr>
            <p:nvPr/>
          </p:nvSpPr>
          <p:spPr bwMode="auto">
            <a:xfrm>
              <a:off x="2091"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8" name="Oval 228"/>
            <p:cNvSpPr>
              <a:spLocks noChangeArrowheads="1"/>
            </p:cNvSpPr>
            <p:nvPr/>
          </p:nvSpPr>
          <p:spPr bwMode="auto">
            <a:xfrm>
              <a:off x="2262"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9" name="Oval 229"/>
            <p:cNvSpPr>
              <a:spLocks noChangeArrowheads="1"/>
            </p:cNvSpPr>
            <p:nvPr/>
          </p:nvSpPr>
          <p:spPr bwMode="auto">
            <a:xfrm>
              <a:off x="2433"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30" name="Oval 230"/>
            <p:cNvSpPr>
              <a:spLocks noChangeArrowheads="1"/>
            </p:cNvSpPr>
            <p:nvPr/>
          </p:nvSpPr>
          <p:spPr bwMode="auto">
            <a:xfrm>
              <a:off x="2604"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31" name="Oval 231"/>
            <p:cNvSpPr>
              <a:spLocks noChangeArrowheads="1"/>
            </p:cNvSpPr>
            <p:nvPr/>
          </p:nvSpPr>
          <p:spPr bwMode="auto">
            <a:xfrm>
              <a:off x="2775"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12" name="Group 237"/>
          <p:cNvGrpSpPr>
            <a:grpSpLocks/>
          </p:cNvGrpSpPr>
          <p:nvPr/>
        </p:nvGrpSpPr>
        <p:grpSpPr bwMode="auto">
          <a:xfrm>
            <a:off x="1784350" y="2197100"/>
            <a:ext cx="379413" cy="2574925"/>
            <a:chOff x="834" y="1384"/>
            <a:chExt cx="239" cy="1622"/>
          </a:xfrm>
        </p:grpSpPr>
        <p:sp>
          <p:nvSpPr>
            <p:cNvPr id="614633" name="Oval 233"/>
            <p:cNvSpPr>
              <a:spLocks noChangeArrowheads="1"/>
            </p:cNvSpPr>
            <p:nvPr/>
          </p:nvSpPr>
          <p:spPr bwMode="auto">
            <a:xfrm>
              <a:off x="856" y="1384"/>
              <a:ext cx="217" cy="216"/>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634" name="Oval 234"/>
            <p:cNvSpPr>
              <a:spLocks noChangeArrowheads="1"/>
            </p:cNvSpPr>
            <p:nvPr/>
          </p:nvSpPr>
          <p:spPr bwMode="auto">
            <a:xfrm>
              <a:off x="835" y="2332"/>
              <a:ext cx="217" cy="216"/>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635" name="Oval 235"/>
            <p:cNvSpPr>
              <a:spLocks noChangeArrowheads="1"/>
            </p:cNvSpPr>
            <p:nvPr/>
          </p:nvSpPr>
          <p:spPr bwMode="auto">
            <a:xfrm>
              <a:off x="835" y="1872"/>
              <a:ext cx="217" cy="216"/>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636" name="Oval 236"/>
            <p:cNvSpPr>
              <a:spLocks noChangeArrowheads="1"/>
            </p:cNvSpPr>
            <p:nvPr/>
          </p:nvSpPr>
          <p:spPr bwMode="auto">
            <a:xfrm>
              <a:off x="834" y="2790"/>
              <a:ext cx="217" cy="216"/>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grpSp>
      <p:sp>
        <p:nvSpPr>
          <p:cNvPr id="89115" name="Text Box 242"/>
          <p:cNvSpPr txBox="1">
            <a:spLocks noChangeArrowheads="1"/>
          </p:cNvSpPr>
          <p:nvPr/>
        </p:nvSpPr>
        <p:spPr bwMode="auto">
          <a:xfrm>
            <a:off x="7521575" y="1370013"/>
            <a:ext cx="1292225" cy="304800"/>
          </a:xfrm>
          <a:prstGeom prst="rect">
            <a:avLst/>
          </a:prstGeom>
          <a:noFill/>
          <a:ln w="9525">
            <a:noFill/>
            <a:miter lim="800000"/>
            <a:headEnd/>
            <a:tailEnd/>
          </a:ln>
        </p:spPr>
        <p:txBody>
          <a:bodyPr wrap="none">
            <a:spAutoFit/>
          </a:bodyPr>
          <a:lstStyle/>
          <a:p>
            <a:r>
              <a:rPr lang="en-US"/>
              <a:t>Methane, CH</a:t>
            </a:r>
            <a:r>
              <a:rPr lang="en-US" baseline="-25000"/>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4501">
                                            <p:txEl>
                                              <p:pRg st="0" end="0"/>
                                            </p:txEl>
                                          </p:spTgt>
                                        </p:tgtEl>
                                        <p:attrNameLst>
                                          <p:attrName>style.visibility</p:attrName>
                                        </p:attrNameLst>
                                      </p:cBhvr>
                                      <p:to>
                                        <p:strVal val="visible"/>
                                      </p:to>
                                    </p:set>
                                    <p:animEffect transition="in" filter="dissolve">
                                      <p:cBhvr>
                                        <p:cTn id="7" dur="500"/>
                                        <p:tgtEl>
                                          <p:spTgt spid="6145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14503"/>
                                        </p:tgtEl>
                                        <p:attrNameLst>
                                          <p:attrName>style.visibility</p:attrName>
                                        </p:attrNameLst>
                                      </p:cBhvr>
                                      <p:to>
                                        <p:strVal val="visible"/>
                                      </p:to>
                                    </p:set>
                                    <p:animEffect transition="in" filter="dissolve">
                                      <p:cBhvr>
                                        <p:cTn id="20" dur="500"/>
                                        <p:tgtEl>
                                          <p:spTgt spid="61450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14500"/>
                                        </p:tgtEl>
                                        <p:attrNameLst>
                                          <p:attrName>style.visibility</p:attrName>
                                        </p:attrNameLst>
                                      </p:cBhvr>
                                      <p:to>
                                        <p:strVal val="visible"/>
                                      </p:to>
                                    </p:set>
                                    <p:animEffect transition="in" filter="wipe(left)">
                                      <p:cBhvr>
                                        <p:cTn id="25" dur="500"/>
                                        <p:tgtEl>
                                          <p:spTgt spid="61450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par>
                                <p:cTn id="31" presetID="9"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500"/>
                                        <p:tgtEl>
                                          <p:spTgt spid="4"/>
                                        </p:tgtEl>
                                      </p:cBhvr>
                                    </p:animEffect>
                                  </p:childTnLst>
                                </p:cTn>
                              </p:par>
                              <p:par>
                                <p:cTn id="34" presetID="9"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dissolve">
                                      <p:cBhvr>
                                        <p:cTn id="36" dur="500"/>
                                        <p:tgtEl>
                                          <p:spTgt spid="5"/>
                                        </p:tgtEl>
                                      </p:cBhvr>
                                    </p:animEffect>
                                  </p:childTnLst>
                                </p:cTn>
                              </p:par>
                              <p:par>
                                <p:cTn id="37" presetID="9"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par>
                                <p:cTn id="40" presetID="9"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par>
                                <p:cTn id="43" presetID="9"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dissolve">
                                      <p:cBhvr>
                                        <p:cTn id="45" dur="500"/>
                                        <p:tgtEl>
                                          <p:spTgt spid="2"/>
                                        </p:tgtEl>
                                      </p:cBhvr>
                                    </p:animEffect>
                                  </p:childTnLst>
                                </p:cTn>
                              </p:par>
                              <p:par>
                                <p:cTn id="46" presetID="9"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par>
                                <p:cTn id="49" presetID="9"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dissolv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614504">
                                            <p:txEl>
                                              <p:pRg st="0" end="0"/>
                                            </p:txEl>
                                          </p:spTgt>
                                        </p:tgtEl>
                                        <p:attrNameLst>
                                          <p:attrName>style.visibility</p:attrName>
                                        </p:attrNameLst>
                                      </p:cBhvr>
                                      <p:to>
                                        <p:strVal val="visible"/>
                                      </p:to>
                                    </p:set>
                                    <p:animEffect transition="in" filter="dissolve">
                                      <p:cBhvr>
                                        <p:cTn id="56" dur="500"/>
                                        <p:tgtEl>
                                          <p:spTgt spid="61450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614504">
                                            <p:txEl>
                                              <p:pRg st="1" end="1"/>
                                            </p:txEl>
                                          </p:spTgt>
                                        </p:tgtEl>
                                        <p:attrNameLst>
                                          <p:attrName>style.visibility</p:attrName>
                                        </p:attrNameLst>
                                      </p:cBhvr>
                                      <p:to>
                                        <p:strVal val="visible"/>
                                      </p:to>
                                    </p:set>
                                    <p:animEffect transition="in" filter="dissolve">
                                      <p:cBhvr>
                                        <p:cTn id="61" dur="500"/>
                                        <p:tgtEl>
                                          <p:spTgt spid="614504">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mph" presetSubtype="0" grpId="0" nodeType="clickEffect">
                                  <p:stCondLst>
                                    <p:cond delay="0"/>
                                  </p:stCondLst>
                                  <p:childTnLst>
                                    <p:set>
                                      <p:cBhvr rctx="PPT">
                                        <p:cTn id="65" dur="indefinite"/>
                                        <p:tgtEl>
                                          <p:spTgt spid="614563"/>
                                        </p:tgtEl>
                                        <p:attrNameLst>
                                          <p:attrName>style.opacity</p:attrName>
                                        </p:attrNameLst>
                                      </p:cBhvr>
                                      <p:to>
                                        <p:strVal val="0.5"/>
                                      </p:to>
                                    </p:set>
                                    <p:animEffect filter="image" prLst="opacity: 0.5">
                                      <p:cBhvr rctx="IE">
                                        <p:cTn id="66" dur="indefinite"/>
                                        <p:tgtEl>
                                          <p:spTgt spid="614563"/>
                                        </p:tgtEl>
                                      </p:cBhvr>
                                    </p:animEffect>
                                  </p:childTnLst>
                                </p:cTn>
                              </p:par>
                              <p:par>
                                <p:cTn id="67" presetID="9" presetClass="emph" presetSubtype="0" grpId="0" nodeType="withEffect">
                                  <p:stCondLst>
                                    <p:cond delay="0"/>
                                  </p:stCondLst>
                                  <p:childTnLst>
                                    <p:set>
                                      <p:cBhvr rctx="PPT">
                                        <p:cTn id="68" dur="indefinite"/>
                                        <p:tgtEl>
                                          <p:spTgt spid="614566"/>
                                        </p:tgtEl>
                                        <p:attrNameLst>
                                          <p:attrName>style.opacity</p:attrName>
                                        </p:attrNameLst>
                                      </p:cBhvr>
                                      <p:to>
                                        <p:strVal val="0.5"/>
                                      </p:to>
                                    </p:set>
                                    <p:animEffect filter="image" prLst="opacity: 0.5">
                                      <p:cBhvr rctx="IE">
                                        <p:cTn id="69" dur="indefinite"/>
                                        <p:tgtEl>
                                          <p:spTgt spid="614566"/>
                                        </p:tgtEl>
                                      </p:cBhvr>
                                    </p:animEffect>
                                  </p:childTnLst>
                                </p:cTn>
                              </p:par>
                              <p:par>
                                <p:cTn id="70" presetID="9" presetClass="emph" presetSubtype="0" grpId="0" nodeType="withEffect">
                                  <p:stCondLst>
                                    <p:cond delay="0"/>
                                  </p:stCondLst>
                                  <p:childTnLst>
                                    <p:set>
                                      <p:cBhvr rctx="PPT">
                                        <p:cTn id="71" dur="indefinite"/>
                                        <p:tgtEl>
                                          <p:spTgt spid="614567"/>
                                        </p:tgtEl>
                                        <p:attrNameLst>
                                          <p:attrName>style.opacity</p:attrName>
                                        </p:attrNameLst>
                                      </p:cBhvr>
                                      <p:to>
                                        <p:strVal val="0.5"/>
                                      </p:to>
                                    </p:set>
                                    <p:animEffect filter="image" prLst="opacity: 0.5">
                                      <p:cBhvr rctx="IE">
                                        <p:cTn id="72" dur="indefinite"/>
                                        <p:tgtEl>
                                          <p:spTgt spid="614567"/>
                                        </p:tgtEl>
                                      </p:cBhvr>
                                    </p:animEffect>
                                  </p:childTnLst>
                                </p:cTn>
                              </p:par>
                              <p:par>
                                <p:cTn id="73" presetID="9" presetClass="emph" presetSubtype="0" grpId="0" nodeType="withEffect">
                                  <p:stCondLst>
                                    <p:cond delay="0"/>
                                  </p:stCondLst>
                                  <p:childTnLst>
                                    <p:set>
                                      <p:cBhvr rctx="PPT">
                                        <p:cTn id="74" dur="indefinite"/>
                                        <p:tgtEl>
                                          <p:spTgt spid="614570"/>
                                        </p:tgtEl>
                                        <p:attrNameLst>
                                          <p:attrName>style.opacity</p:attrName>
                                        </p:attrNameLst>
                                      </p:cBhvr>
                                      <p:to>
                                        <p:strVal val="0.5"/>
                                      </p:to>
                                    </p:set>
                                    <p:animEffect filter="image" prLst="opacity: 0.5">
                                      <p:cBhvr rctx="IE">
                                        <p:cTn id="75" dur="indefinite"/>
                                        <p:tgtEl>
                                          <p:spTgt spid="614570"/>
                                        </p:tgtEl>
                                      </p:cBhvr>
                                    </p:animEffect>
                                  </p:childTnLst>
                                </p:cTn>
                              </p:par>
                              <p:par>
                                <p:cTn id="76" presetID="9" presetClass="emph" presetSubtype="0" nodeType="withEffect">
                                  <p:stCondLst>
                                    <p:cond delay="0"/>
                                  </p:stCondLst>
                                  <p:childTnLst>
                                    <p:set>
                                      <p:cBhvr rctx="PPT">
                                        <p:cTn id="77" dur="indefinite"/>
                                        <p:tgtEl>
                                          <p:spTgt spid="12"/>
                                        </p:tgtEl>
                                        <p:attrNameLst>
                                          <p:attrName>style.opacity</p:attrName>
                                        </p:attrNameLst>
                                      </p:cBhvr>
                                      <p:to>
                                        <p:strVal val="0.5"/>
                                      </p:to>
                                    </p:set>
                                    <p:animEffect filter="image" prLst="opacity: 0.5">
                                      <p:cBhvr rctx="IE">
                                        <p:cTn id="78" dur="indefinite"/>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mph" presetSubtype="0" nodeType="clickEffect">
                                  <p:stCondLst>
                                    <p:cond delay="0"/>
                                  </p:stCondLst>
                                  <p:childTnLst>
                                    <p:set>
                                      <p:cBhvr rctx="PPT">
                                        <p:cTn id="82" dur="indefinite"/>
                                        <p:tgtEl>
                                          <p:spTgt spid="10"/>
                                        </p:tgtEl>
                                        <p:attrNameLst>
                                          <p:attrName>style.opacity</p:attrName>
                                        </p:attrNameLst>
                                      </p:cBhvr>
                                      <p:to>
                                        <p:strVal val="0.5"/>
                                      </p:to>
                                    </p:set>
                                    <p:animEffect filter="image" prLst="opacity: 0.5">
                                      <p:cBhvr rctx="IE">
                                        <p:cTn id="83" dur="indefinite"/>
                                        <p:tgtEl>
                                          <p:spTgt spid="10"/>
                                        </p:tgtEl>
                                      </p:cBhvr>
                                    </p:animEffec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grpId="0" nodeType="clickEffect">
                                  <p:stCondLst>
                                    <p:cond delay="0"/>
                                  </p:stCondLst>
                                  <p:childTnLst>
                                    <p:set>
                                      <p:cBhvr>
                                        <p:cTn id="87" dur="1" fill="hold">
                                          <p:stCondLst>
                                            <p:cond delay="0"/>
                                          </p:stCondLst>
                                        </p:cTn>
                                        <p:tgtEl>
                                          <p:spTgt spid="614505"/>
                                        </p:tgtEl>
                                        <p:attrNameLst>
                                          <p:attrName>style.visibility</p:attrName>
                                        </p:attrNameLst>
                                      </p:cBhvr>
                                      <p:to>
                                        <p:strVal val="visible"/>
                                      </p:to>
                                    </p:set>
                                    <p:anim calcmode="lin" valueType="num">
                                      <p:cBhvr>
                                        <p:cTn id="88" dur="1000" fill="hold"/>
                                        <p:tgtEl>
                                          <p:spTgt spid="614505"/>
                                        </p:tgtEl>
                                        <p:attrNameLst>
                                          <p:attrName>ppt_x</p:attrName>
                                        </p:attrNameLst>
                                      </p:cBhvr>
                                      <p:tavLst>
                                        <p:tav tm="0">
                                          <p:val>
                                            <p:strVal val="#ppt_x-.2"/>
                                          </p:val>
                                        </p:tav>
                                        <p:tav tm="100000">
                                          <p:val>
                                            <p:strVal val="#ppt_x"/>
                                          </p:val>
                                        </p:tav>
                                      </p:tavLst>
                                    </p:anim>
                                    <p:anim calcmode="lin" valueType="num">
                                      <p:cBhvr>
                                        <p:cTn id="89" dur="1000" fill="hold"/>
                                        <p:tgtEl>
                                          <p:spTgt spid="614505"/>
                                        </p:tgtEl>
                                        <p:attrNameLst>
                                          <p:attrName>ppt_y</p:attrName>
                                        </p:attrNameLst>
                                      </p:cBhvr>
                                      <p:tavLst>
                                        <p:tav tm="0">
                                          <p:val>
                                            <p:strVal val="#ppt_y"/>
                                          </p:val>
                                        </p:tav>
                                        <p:tav tm="100000">
                                          <p:val>
                                            <p:strVal val="#ppt_y"/>
                                          </p:val>
                                        </p:tav>
                                      </p:tavLst>
                                    </p:anim>
                                    <p:animEffect transition="in" filter="wipe(right)" prLst="gradientSize: 0.1">
                                      <p:cBhvr>
                                        <p:cTn id="90" dur="1000"/>
                                        <p:tgtEl>
                                          <p:spTgt spid="614505"/>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xit" presetSubtype="0" fill="hold" grpId="1" nodeType="clickEffect">
                                  <p:stCondLst>
                                    <p:cond delay="0"/>
                                  </p:stCondLst>
                                  <p:childTnLst>
                                    <p:animEffect transition="out" filter="dissolve">
                                      <p:cBhvr>
                                        <p:cTn id="94" dur="500"/>
                                        <p:tgtEl>
                                          <p:spTgt spid="614505"/>
                                        </p:tgtEl>
                                      </p:cBhvr>
                                    </p:animEffect>
                                    <p:set>
                                      <p:cBhvr>
                                        <p:cTn id="95" dur="1" fill="hold">
                                          <p:stCondLst>
                                            <p:cond delay="499"/>
                                          </p:stCondLst>
                                        </p:cTn>
                                        <p:tgtEl>
                                          <p:spTgt spid="614505"/>
                                        </p:tgtEl>
                                        <p:attrNameLst>
                                          <p:attrName>style.visibility</p:attrName>
                                        </p:attrNameLst>
                                      </p:cBhvr>
                                      <p:to>
                                        <p:strVal val="hidden"/>
                                      </p:to>
                                    </p:set>
                                  </p:childTnLst>
                                </p:cTn>
                              </p:par>
                              <p:par>
                                <p:cTn id="96" presetID="9" presetClass="entr" presetSubtype="0" fill="hold" grpId="0" nodeType="withEffect">
                                  <p:stCondLst>
                                    <p:cond delay="0"/>
                                  </p:stCondLst>
                                  <p:childTnLst>
                                    <p:set>
                                      <p:cBhvr>
                                        <p:cTn id="97" dur="1" fill="hold">
                                          <p:stCondLst>
                                            <p:cond delay="0"/>
                                          </p:stCondLst>
                                        </p:cTn>
                                        <p:tgtEl>
                                          <p:spTgt spid="614638"/>
                                        </p:tgtEl>
                                        <p:attrNameLst>
                                          <p:attrName>style.visibility</p:attrName>
                                        </p:attrNameLst>
                                      </p:cBhvr>
                                      <p:to>
                                        <p:strVal val="visible"/>
                                      </p:to>
                                    </p:set>
                                    <p:animEffect transition="in" filter="dissolve">
                                      <p:cBhvr>
                                        <p:cTn id="98" dur="500"/>
                                        <p:tgtEl>
                                          <p:spTgt spid="614638"/>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614507"/>
                                        </p:tgtEl>
                                        <p:attrNameLst>
                                          <p:attrName>style.visibility</p:attrName>
                                        </p:attrNameLst>
                                      </p:cBhvr>
                                      <p:to>
                                        <p:strVal val="visible"/>
                                      </p:to>
                                    </p:set>
                                    <p:animEffect transition="in" filter="fade">
                                      <p:cBhvr>
                                        <p:cTn id="103" dur="1000"/>
                                        <p:tgtEl>
                                          <p:spTgt spid="614507"/>
                                        </p:tgtEl>
                                      </p:cBhvr>
                                    </p:animEffect>
                                    <p:anim calcmode="lin" valueType="num">
                                      <p:cBhvr>
                                        <p:cTn id="104" dur="1000" fill="hold"/>
                                        <p:tgtEl>
                                          <p:spTgt spid="614507"/>
                                        </p:tgtEl>
                                        <p:attrNameLst>
                                          <p:attrName>ppt_x</p:attrName>
                                        </p:attrNameLst>
                                      </p:cBhvr>
                                      <p:tavLst>
                                        <p:tav tm="0">
                                          <p:val>
                                            <p:strVal val="#ppt_x"/>
                                          </p:val>
                                        </p:tav>
                                        <p:tav tm="100000">
                                          <p:val>
                                            <p:strVal val="#ppt_x"/>
                                          </p:val>
                                        </p:tav>
                                      </p:tavLst>
                                    </p:anim>
                                    <p:anim calcmode="lin" valueType="num">
                                      <p:cBhvr>
                                        <p:cTn id="105" dur="1000" fill="hold"/>
                                        <p:tgtEl>
                                          <p:spTgt spid="614507"/>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614508"/>
                                        </p:tgtEl>
                                        <p:attrNameLst>
                                          <p:attrName>style.visibility</p:attrName>
                                        </p:attrNameLst>
                                      </p:cBhvr>
                                      <p:to>
                                        <p:strVal val="visible"/>
                                      </p:to>
                                    </p:set>
                                    <p:animEffect transition="in" filter="wipe(left)">
                                      <p:cBhvr>
                                        <p:cTn id="109" dur="500"/>
                                        <p:tgtEl>
                                          <p:spTgt spid="614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38" grpId="0"/>
      <p:bldP spid="614500" grpId="0" animBg="1"/>
      <p:bldP spid="614503" grpId="0"/>
      <p:bldP spid="614505" grpId="0"/>
      <p:bldP spid="614505" grpId="1"/>
      <p:bldP spid="614507" grpId="0"/>
      <p:bldP spid="614508" grpId="0" animBg="1"/>
      <p:bldP spid="614563" grpId="0" animBg="1"/>
      <p:bldP spid="614566" grpId="0" animBg="1"/>
      <p:bldP spid="614567" grpId="0" animBg="1"/>
      <p:bldP spid="61457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smtClean="0"/>
              <a:t>Container 1</a:t>
            </a:r>
          </a:p>
        </p:txBody>
      </p:sp>
      <p:pic>
        <p:nvPicPr>
          <p:cNvPr id="91138" name="Picture 3" descr="Zumdahl09_02"/>
          <p:cNvPicPr>
            <a:picLocks noChangeAspect="1" noChangeArrowheads="1"/>
          </p:cNvPicPr>
          <p:nvPr/>
        </p:nvPicPr>
        <p:blipFill>
          <a:blip r:embed="rId3"/>
          <a:srcRect/>
          <a:stretch>
            <a:fillRect/>
          </a:stretch>
        </p:blipFill>
        <p:spPr bwMode="auto">
          <a:xfrm>
            <a:off x="2057400" y="1624013"/>
            <a:ext cx="5562600" cy="5081587"/>
          </a:xfrm>
          <a:prstGeom prst="rect">
            <a:avLst/>
          </a:prstGeom>
          <a:noFill/>
          <a:ln w="9525">
            <a:noFill/>
            <a:miter lim="800000"/>
            <a:headEnd/>
            <a:tailEnd/>
          </a:ln>
        </p:spPr>
      </p:pic>
      <p:sp>
        <p:nvSpPr>
          <p:cNvPr id="91139" name="AutoShape 4">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91140" name="Rectangle 5"/>
          <p:cNvSpPr>
            <a:spLocks noChangeArrowheads="1"/>
          </p:cNvSpPr>
          <p:nvPr/>
        </p:nvSpPr>
        <p:spPr bwMode="auto">
          <a:xfrm>
            <a:off x="58738" y="6553200"/>
            <a:ext cx="3179762" cy="214313"/>
          </a:xfrm>
          <a:prstGeom prst="rect">
            <a:avLst/>
          </a:prstGeom>
          <a:noFill/>
          <a:ln w="9525">
            <a:noFill/>
            <a:miter lim="800000"/>
            <a:headEnd/>
            <a:tailEnd/>
          </a:ln>
        </p:spPr>
        <p:txBody>
          <a:bodyPr wrap="none">
            <a:spAutoFit/>
          </a:bodyPr>
          <a:lstStyle/>
          <a:p>
            <a:r>
              <a:rPr lang="en-US" sz="800"/>
              <a:t>Zumdahl, Zumdahl, DeCoste, </a:t>
            </a:r>
            <a:r>
              <a:rPr lang="en-US" sz="800" u="sng"/>
              <a:t>World of Chemistry</a:t>
            </a:r>
            <a:r>
              <a:rPr lang="en-US" sz="800"/>
              <a:t> </a:t>
            </a:r>
            <a:r>
              <a:rPr lang="en-US" sz="800">
                <a:latin typeface="Symbol" pitchFamily="18" charset="2"/>
              </a:rPr>
              <a:t> </a:t>
            </a:r>
            <a:r>
              <a:rPr lang="en-US" sz="800"/>
              <a:t>2002, page 269</a:t>
            </a: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en-US" sz="4000" smtClean="0"/>
              <a:t>Before and After Reaction 1</a:t>
            </a:r>
          </a:p>
        </p:txBody>
      </p:sp>
      <p:pic>
        <p:nvPicPr>
          <p:cNvPr id="93186" name="Picture 3" descr="Zumdahl09_03"/>
          <p:cNvPicPr>
            <a:picLocks noChangeAspect="1" noChangeArrowheads="1"/>
          </p:cNvPicPr>
          <p:nvPr/>
        </p:nvPicPr>
        <p:blipFill>
          <a:blip r:embed="rId3"/>
          <a:srcRect/>
          <a:stretch>
            <a:fillRect/>
          </a:stretch>
        </p:blipFill>
        <p:spPr bwMode="auto">
          <a:xfrm>
            <a:off x="228600" y="1676400"/>
            <a:ext cx="8686800" cy="4462463"/>
          </a:xfrm>
          <a:prstGeom prst="rect">
            <a:avLst/>
          </a:prstGeom>
          <a:noFill/>
          <a:ln w="9525">
            <a:noFill/>
            <a:miter lim="800000"/>
            <a:headEnd/>
            <a:tailEnd/>
          </a:ln>
        </p:spPr>
      </p:pic>
      <p:sp>
        <p:nvSpPr>
          <p:cNvPr id="579588" name="Text Box 4"/>
          <p:cNvSpPr txBox="1">
            <a:spLocks noChangeArrowheads="1"/>
          </p:cNvSpPr>
          <p:nvPr/>
        </p:nvSpPr>
        <p:spPr bwMode="auto">
          <a:xfrm>
            <a:off x="1593850" y="6172200"/>
            <a:ext cx="6407150" cy="457200"/>
          </a:xfrm>
          <a:prstGeom prst="rect">
            <a:avLst/>
          </a:prstGeom>
          <a:noFill/>
          <a:ln w="9525">
            <a:noFill/>
            <a:miter lim="800000"/>
            <a:headEnd/>
            <a:tailEnd/>
          </a:ln>
        </p:spPr>
        <p:txBody>
          <a:bodyPr wrap="none">
            <a:spAutoFit/>
          </a:bodyPr>
          <a:lstStyle/>
          <a:p>
            <a:r>
              <a:rPr lang="en-US" sz="2400"/>
              <a:t>All the hydrogen and nitrogen atoms combine.</a:t>
            </a:r>
          </a:p>
        </p:txBody>
      </p:sp>
      <p:sp>
        <p:nvSpPr>
          <p:cNvPr id="93188"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93189" name="Text Box 6"/>
          <p:cNvSpPr txBox="1">
            <a:spLocks noChangeArrowheads="1"/>
          </p:cNvSpPr>
          <p:nvPr/>
        </p:nvSpPr>
        <p:spPr bwMode="auto">
          <a:xfrm>
            <a:off x="2193925" y="5726113"/>
            <a:ext cx="2327275" cy="396875"/>
          </a:xfrm>
          <a:prstGeom prst="rect">
            <a:avLst/>
          </a:prstGeom>
          <a:solidFill>
            <a:schemeClr val="bg1"/>
          </a:solidFill>
          <a:ln w="9525">
            <a:noFill/>
            <a:miter lim="800000"/>
            <a:headEnd/>
            <a:tailEnd/>
          </a:ln>
        </p:spPr>
        <p:txBody>
          <a:bodyPr wrap="none">
            <a:spAutoFit/>
          </a:bodyPr>
          <a:lstStyle/>
          <a:p>
            <a:r>
              <a:rPr lang="en-US" sz="2000"/>
              <a:t>Before the reaction</a:t>
            </a:r>
          </a:p>
        </p:txBody>
      </p:sp>
      <p:sp>
        <p:nvSpPr>
          <p:cNvPr id="93190" name="Rectangle 7"/>
          <p:cNvSpPr>
            <a:spLocks noChangeArrowheads="1"/>
          </p:cNvSpPr>
          <p:nvPr/>
        </p:nvSpPr>
        <p:spPr bwMode="auto">
          <a:xfrm>
            <a:off x="6419850" y="5715000"/>
            <a:ext cx="2114550" cy="396875"/>
          </a:xfrm>
          <a:prstGeom prst="rect">
            <a:avLst/>
          </a:prstGeom>
          <a:solidFill>
            <a:schemeClr val="bg1"/>
          </a:solidFill>
          <a:ln w="9525">
            <a:noFill/>
            <a:miter lim="800000"/>
            <a:headEnd/>
            <a:tailEnd/>
          </a:ln>
        </p:spPr>
        <p:txBody>
          <a:bodyPr wrap="none">
            <a:spAutoFit/>
          </a:bodyPr>
          <a:lstStyle/>
          <a:p>
            <a:r>
              <a:rPr lang="en-US" sz="2000"/>
              <a:t>After the reaction</a:t>
            </a:r>
          </a:p>
        </p:txBody>
      </p:sp>
      <p:sp>
        <p:nvSpPr>
          <p:cNvPr id="93191" name="Rectangle 8"/>
          <p:cNvSpPr>
            <a:spLocks noChangeArrowheads="1"/>
          </p:cNvSpPr>
          <p:nvPr/>
        </p:nvSpPr>
        <p:spPr bwMode="auto">
          <a:xfrm>
            <a:off x="76200" y="6553200"/>
            <a:ext cx="3200400" cy="214313"/>
          </a:xfrm>
          <a:prstGeom prst="rect">
            <a:avLst/>
          </a:prstGeom>
          <a:noFill/>
          <a:ln w="9525">
            <a:noFill/>
            <a:miter lim="800000"/>
            <a:headEnd/>
            <a:tailEnd/>
          </a:ln>
        </p:spPr>
        <p:txBody>
          <a:bodyPr>
            <a:spAutoFit/>
          </a:bodyPr>
          <a:lstStyle/>
          <a:p>
            <a:r>
              <a:rPr lang="en-US" sz="800"/>
              <a:t>Zumdahl, Zumdahl, DeCoste, </a:t>
            </a:r>
            <a:r>
              <a:rPr lang="en-US" sz="800" u="sng"/>
              <a:t>World of Chemistry</a:t>
            </a:r>
            <a:r>
              <a:rPr lang="en-US" sz="800"/>
              <a:t> </a:t>
            </a:r>
            <a:r>
              <a:rPr lang="en-US" sz="800">
                <a:latin typeface="Symbol" pitchFamily="18" charset="2"/>
              </a:rPr>
              <a:t> </a:t>
            </a:r>
            <a:r>
              <a:rPr lang="en-US" sz="800"/>
              <a:t>2002, page 269</a:t>
            </a:r>
          </a:p>
        </p:txBody>
      </p:sp>
      <p:sp>
        <p:nvSpPr>
          <p:cNvPr id="579593" name="Text Box 9"/>
          <p:cNvSpPr txBox="1">
            <a:spLocks noChangeArrowheads="1"/>
          </p:cNvSpPr>
          <p:nvPr/>
        </p:nvSpPr>
        <p:spPr bwMode="auto">
          <a:xfrm>
            <a:off x="2366963" y="1147763"/>
            <a:ext cx="5073650" cy="519112"/>
          </a:xfrm>
          <a:prstGeom prst="rect">
            <a:avLst/>
          </a:prstGeom>
          <a:noFill/>
          <a:ln w="9525">
            <a:noFill/>
            <a:miter lim="800000"/>
            <a:headEnd/>
            <a:tailEnd/>
          </a:ln>
        </p:spPr>
        <p:txBody>
          <a:bodyPr wrap="none">
            <a:spAutoFit/>
          </a:bodyPr>
          <a:lstStyle/>
          <a:p>
            <a:r>
              <a:rPr lang="en-US" sz="2800"/>
              <a:t>N</a:t>
            </a:r>
            <a:r>
              <a:rPr lang="en-US" sz="2800" baseline="-25000"/>
              <a:t>2</a:t>
            </a:r>
            <a:r>
              <a:rPr lang="en-US" sz="2800"/>
              <a:t>   +     H</a:t>
            </a:r>
            <a:r>
              <a:rPr lang="en-US" sz="2800" baseline="-25000"/>
              <a:t>2</a:t>
            </a:r>
            <a:r>
              <a:rPr lang="en-US" sz="2800"/>
              <a:t>                         NH</a:t>
            </a:r>
            <a:r>
              <a:rPr lang="en-US" sz="2800" baseline="-25000"/>
              <a:t>3</a:t>
            </a:r>
          </a:p>
        </p:txBody>
      </p:sp>
      <p:sp>
        <p:nvSpPr>
          <p:cNvPr id="579594" name="Line 10"/>
          <p:cNvSpPr>
            <a:spLocks noChangeShapeType="1"/>
          </p:cNvSpPr>
          <p:nvPr/>
        </p:nvSpPr>
        <p:spPr bwMode="auto">
          <a:xfrm>
            <a:off x="4751388" y="1454150"/>
            <a:ext cx="1423987" cy="0"/>
          </a:xfrm>
          <a:prstGeom prst="line">
            <a:avLst/>
          </a:prstGeom>
          <a:noFill/>
          <a:ln w="15875">
            <a:solidFill>
              <a:schemeClr val="tx1"/>
            </a:solidFill>
            <a:round/>
            <a:headEnd/>
            <a:tailEnd type="triangle" w="med" len="med"/>
          </a:ln>
        </p:spPr>
        <p:txBody>
          <a:bodyPr/>
          <a:lstStyle/>
          <a:p>
            <a:endParaRPr lang="en-US"/>
          </a:p>
        </p:txBody>
      </p:sp>
      <p:sp>
        <p:nvSpPr>
          <p:cNvPr id="579595" name="Text Box 11"/>
          <p:cNvSpPr txBox="1">
            <a:spLocks noChangeArrowheads="1"/>
          </p:cNvSpPr>
          <p:nvPr/>
        </p:nvSpPr>
        <p:spPr bwMode="auto">
          <a:xfrm>
            <a:off x="3546475" y="1150938"/>
            <a:ext cx="382588" cy="519112"/>
          </a:xfrm>
          <a:prstGeom prst="rect">
            <a:avLst/>
          </a:prstGeom>
          <a:noFill/>
          <a:ln w="9525">
            <a:noFill/>
            <a:miter lim="800000"/>
            <a:headEnd/>
            <a:tailEnd/>
          </a:ln>
        </p:spPr>
        <p:txBody>
          <a:bodyPr wrap="none">
            <a:spAutoFit/>
          </a:bodyPr>
          <a:lstStyle/>
          <a:p>
            <a:r>
              <a:rPr lang="en-US" sz="2800"/>
              <a:t>3</a:t>
            </a:r>
          </a:p>
        </p:txBody>
      </p:sp>
      <p:sp>
        <p:nvSpPr>
          <p:cNvPr id="579596" name="Text Box 12"/>
          <p:cNvSpPr txBox="1">
            <a:spLocks noChangeArrowheads="1"/>
          </p:cNvSpPr>
          <p:nvPr/>
        </p:nvSpPr>
        <p:spPr bwMode="auto">
          <a:xfrm>
            <a:off x="6350000" y="1139825"/>
            <a:ext cx="382588" cy="519113"/>
          </a:xfrm>
          <a:prstGeom prst="rect">
            <a:avLst/>
          </a:prstGeom>
          <a:noFill/>
          <a:ln w="9525">
            <a:noFill/>
            <a:miter lim="800000"/>
            <a:headEnd/>
            <a:tailEnd/>
          </a:ln>
        </p:spPr>
        <p:txBody>
          <a:bodyPr wrap="none">
            <a:spAutoFit/>
          </a:bodyPr>
          <a:lstStyle/>
          <a:p>
            <a:r>
              <a:rPr lang="en-US" sz="2800"/>
              <a:t>2</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9588">
                                            <p:txEl>
                                              <p:pRg st="0" end="0"/>
                                            </p:txEl>
                                          </p:spTgt>
                                        </p:tgtEl>
                                        <p:attrNameLst>
                                          <p:attrName>style.visibility</p:attrName>
                                        </p:attrNameLst>
                                      </p:cBhvr>
                                      <p:to>
                                        <p:strVal val="visible"/>
                                      </p:to>
                                    </p:set>
                                    <p:animEffect transition="in" filter="dissolve">
                                      <p:cBhvr>
                                        <p:cTn id="7" dur="500"/>
                                        <p:tgtEl>
                                          <p:spTgt spid="5795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579593"/>
                                        </p:tgtEl>
                                        <p:attrNameLst>
                                          <p:attrName>style.visibility</p:attrName>
                                        </p:attrNameLst>
                                      </p:cBhvr>
                                      <p:to>
                                        <p:strVal val="visible"/>
                                      </p:to>
                                    </p:set>
                                    <p:animEffect transition="in" filter="fade">
                                      <p:cBhvr>
                                        <p:cTn id="12" dur="1000"/>
                                        <p:tgtEl>
                                          <p:spTgt spid="579593"/>
                                        </p:tgtEl>
                                      </p:cBhvr>
                                    </p:animEffect>
                                    <p:anim calcmode="lin" valueType="num">
                                      <p:cBhvr>
                                        <p:cTn id="13" dur="1000" fill="hold"/>
                                        <p:tgtEl>
                                          <p:spTgt spid="579593"/>
                                        </p:tgtEl>
                                        <p:attrNameLst>
                                          <p:attrName>ppt_x</p:attrName>
                                        </p:attrNameLst>
                                      </p:cBhvr>
                                      <p:tavLst>
                                        <p:tav tm="0">
                                          <p:val>
                                            <p:strVal val="#ppt_x-.1"/>
                                          </p:val>
                                        </p:tav>
                                        <p:tav tm="100000">
                                          <p:val>
                                            <p:strVal val="#ppt_x"/>
                                          </p:val>
                                        </p:tav>
                                      </p:tavLst>
                                    </p:anim>
                                    <p:anim calcmode="lin" valueType="num">
                                      <p:cBhvr>
                                        <p:cTn id="14" dur="1000" fill="hold"/>
                                        <p:tgtEl>
                                          <p:spTgt spid="579593"/>
                                        </p:tgtEl>
                                        <p:attrNameLst>
                                          <p:attrName>ppt_y</p:attrName>
                                        </p:attrNameLst>
                                      </p:cBhvr>
                                      <p:tavLst>
                                        <p:tav tm="0">
                                          <p:val>
                                            <p:strVal val="#ppt_y"/>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579594"/>
                                        </p:tgtEl>
                                        <p:attrNameLst>
                                          <p:attrName>style.visibility</p:attrName>
                                        </p:attrNameLst>
                                      </p:cBhvr>
                                      <p:to>
                                        <p:strVal val="visible"/>
                                      </p:to>
                                    </p:set>
                                    <p:animEffect transition="in" filter="wipe(left)">
                                      <p:cBhvr>
                                        <p:cTn id="17" dur="1000"/>
                                        <p:tgtEl>
                                          <p:spTgt spid="57959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79596"/>
                                        </p:tgtEl>
                                        <p:attrNameLst>
                                          <p:attrName>style.visibility</p:attrName>
                                        </p:attrNameLst>
                                      </p:cBhvr>
                                      <p:to>
                                        <p:strVal val="visible"/>
                                      </p:to>
                                    </p:set>
                                    <p:animEffect transition="in" filter="dissolve">
                                      <p:cBhvr>
                                        <p:cTn id="22" dur="500"/>
                                        <p:tgtEl>
                                          <p:spTgt spid="57959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79595"/>
                                        </p:tgtEl>
                                        <p:attrNameLst>
                                          <p:attrName>style.visibility</p:attrName>
                                        </p:attrNameLst>
                                      </p:cBhvr>
                                      <p:to>
                                        <p:strVal val="visible"/>
                                      </p:to>
                                    </p:set>
                                    <p:animEffect transition="in" filter="dissolve">
                                      <p:cBhvr>
                                        <p:cTn id="27" dur="500"/>
                                        <p:tgtEl>
                                          <p:spTgt spid="579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8" grpId="0" build="p" autoUpdateAnimBg="0"/>
      <p:bldP spid="579593" grpId="0"/>
      <p:bldP spid="579594" grpId="0" animBg="1"/>
      <p:bldP spid="579595" grpId="0"/>
      <p:bldP spid="57959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algn="l" eaLnBrk="1" hangingPunct="1"/>
            <a:r>
              <a:rPr lang="en-US" smtClean="0"/>
              <a:t>Container 2</a:t>
            </a:r>
          </a:p>
        </p:txBody>
      </p:sp>
      <p:pic>
        <p:nvPicPr>
          <p:cNvPr id="95234" name="Picture 3" descr="Zumdahl09_04"/>
          <p:cNvPicPr>
            <a:picLocks noChangeAspect="1" noChangeArrowheads="1"/>
          </p:cNvPicPr>
          <p:nvPr/>
        </p:nvPicPr>
        <p:blipFill>
          <a:blip r:embed="rId3"/>
          <a:srcRect/>
          <a:stretch>
            <a:fillRect/>
          </a:stretch>
        </p:blipFill>
        <p:spPr bwMode="auto">
          <a:xfrm>
            <a:off x="1600200" y="1425575"/>
            <a:ext cx="5943600" cy="5356225"/>
          </a:xfrm>
          <a:prstGeom prst="rect">
            <a:avLst/>
          </a:prstGeom>
          <a:noFill/>
          <a:ln w="9525">
            <a:noFill/>
            <a:miter lim="800000"/>
            <a:headEnd/>
            <a:tailEnd/>
          </a:ln>
        </p:spPr>
      </p:pic>
      <p:sp>
        <p:nvSpPr>
          <p:cNvPr id="95235" name="AutoShape 4">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95236" name="Rectangle 5"/>
          <p:cNvSpPr>
            <a:spLocks noChangeArrowheads="1"/>
          </p:cNvSpPr>
          <p:nvPr/>
        </p:nvSpPr>
        <p:spPr bwMode="auto">
          <a:xfrm>
            <a:off x="76200" y="6553200"/>
            <a:ext cx="3179763" cy="214313"/>
          </a:xfrm>
          <a:prstGeom prst="rect">
            <a:avLst/>
          </a:prstGeom>
          <a:noFill/>
          <a:ln w="9525">
            <a:noFill/>
            <a:miter lim="800000"/>
            <a:headEnd/>
            <a:tailEnd/>
          </a:ln>
        </p:spPr>
        <p:txBody>
          <a:bodyPr wrap="none">
            <a:spAutoFit/>
          </a:bodyPr>
          <a:lstStyle/>
          <a:p>
            <a:r>
              <a:rPr lang="en-US" sz="800"/>
              <a:t>Zumdahl, Zumdahl, DeCoste, </a:t>
            </a:r>
            <a:r>
              <a:rPr lang="en-US" sz="800" u="sng"/>
              <a:t>World of Chemistry</a:t>
            </a:r>
            <a:r>
              <a:rPr lang="en-US" sz="800"/>
              <a:t> </a:t>
            </a:r>
            <a:r>
              <a:rPr lang="en-US" sz="800">
                <a:latin typeface="Symbol" pitchFamily="18" charset="2"/>
              </a:rPr>
              <a:t> </a:t>
            </a:r>
            <a:r>
              <a:rPr lang="en-US" sz="800"/>
              <a:t>2002, page 270</a:t>
            </a:r>
          </a:p>
        </p:txBody>
      </p:sp>
    </p:spTree>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pPr eaLnBrk="1" hangingPunct="1"/>
            <a:r>
              <a:rPr lang="en-US" sz="4000" smtClean="0"/>
              <a:t>Before and After Reaction 2</a:t>
            </a:r>
          </a:p>
        </p:txBody>
      </p:sp>
      <p:pic>
        <p:nvPicPr>
          <p:cNvPr id="97282" name="Picture 3" descr="Zumdahl09_05"/>
          <p:cNvPicPr>
            <a:picLocks noChangeAspect="1" noChangeArrowheads="1"/>
          </p:cNvPicPr>
          <p:nvPr/>
        </p:nvPicPr>
        <p:blipFill>
          <a:blip r:embed="rId4"/>
          <a:srcRect/>
          <a:stretch>
            <a:fillRect/>
          </a:stretch>
        </p:blipFill>
        <p:spPr bwMode="auto">
          <a:xfrm>
            <a:off x="457200" y="2124075"/>
            <a:ext cx="8305800" cy="4200525"/>
          </a:xfrm>
          <a:prstGeom prst="rect">
            <a:avLst/>
          </a:prstGeom>
          <a:noFill/>
          <a:ln w="9525">
            <a:noFill/>
            <a:miter lim="800000"/>
            <a:headEnd/>
            <a:tailEnd/>
          </a:ln>
        </p:spPr>
      </p:pic>
      <p:sp>
        <p:nvSpPr>
          <p:cNvPr id="97283" name="AutoShape 4">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97284" name="Text Box 5"/>
          <p:cNvSpPr txBox="1">
            <a:spLocks noChangeArrowheads="1"/>
          </p:cNvSpPr>
          <p:nvPr/>
        </p:nvSpPr>
        <p:spPr bwMode="auto">
          <a:xfrm>
            <a:off x="2320925" y="6003925"/>
            <a:ext cx="2327275" cy="396875"/>
          </a:xfrm>
          <a:prstGeom prst="rect">
            <a:avLst/>
          </a:prstGeom>
          <a:solidFill>
            <a:schemeClr val="bg1"/>
          </a:solidFill>
          <a:ln w="9525">
            <a:noFill/>
            <a:miter lim="800000"/>
            <a:headEnd/>
            <a:tailEnd/>
          </a:ln>
        </p:spPr>
        <p:txBody>
          <a:bodyPr wrap="none">
            <a:spAutoFit/>
          </a:bodyPr>
          <a:lstStyle/>
          <a:p>
            <a:r>
              <a:rPr lang="en-US" sz="2000"/>
              <a:t>Before the reaction</a:t>
            </a:r>
          </a:p>
        </p:txBody>
      </p:sp>
      <p:sp>
        <p:nvSpPr>
          <p:cNvPr id="97285" name="Text Box 6"/>
          <p:cNvSpPr txBox="1">
            <a:spLocks noChangeArrowheads="1"/>
          </p:cNvSpPr>
          <p:nvPr/>
        </p:nvSpPr>
        <p:spPr bwMode="auto">
          <a:xfrm>
            <a:off x="6400800" y="6003925"/>
            <a:ext cx="2114550" cy="396875"/>
          </a:xfrm>
          <a:prstGeom prst="rect">
            <a:avLst/>
          </a:prstGeom>
          <a:solidFill>
            <a:schemeClr val="bg1"/>
          </a:solidFill>
          <a:ln w="9525">
            <a:noFill/>
            <a:miter lim="800000"/>
            <a:headEnd/>
            <a:tailEnd/>
          </a:ln>
        </p:spPr>
        <p:txBody>
          <a:bodyPr wrap="none">
            <a:spAutoFit/>
          </a:bodyPr>
          <a:lstStyle/>
          <a:p>
            <a:r>
              <a:rPr lang="en-US" sz="2000"/>
              <a:t>After the reaction</a:t>
            </a:r>
          </a:p>
        </p:txBody>
      </p:sp>
      <p:sp>
        <p:nvSpPr>
          <p:cNvPr id="97286" name="Rectangle 7"/>
          <p:cNvSpPr>
            <a:spLocks noChangeArrowheads="1"/>
          </p:cNvSpPr>
          <p:nvPr/>
        </p:nvSpPr>
        <p:spPr bwMode="auto">
          <a:xfrm>
            <a:off x="76200" y="6567488"/>
            <a:ext cx="3179763" cy="214312"/>
          </a:xfrm>
          <a:prstGeom prst="rect">
            <a:avLst/>
          </a:prstGeom>
          <a:noFill/>
          <a:ln w="9525">
            <a:noFill/>
            <a:miter lim="800000"/>
            <a:headEnd/>
            <a:tailEnd/>
          </a:ln>
        </p:spPr>
        <p:txBody>
          <a:bodyPr wrap="none">
            <a:spAutoFit/>
          </a:bodyPr>
          <a:lstStyle/>
          <a:p>
            <a:r>
              <a:rPr lang="en-US" sz="800"/>
              <a:t>Zumdahl, Zumdahl, DeCoste, </a:t>
            </a:r>
            <a:r>
              <a:rPr lang="en-US" sz="800" u="sng"/>
              <a:t>World of Chemistry</a:t>
            </a:r>
            <a:r>
              <a:rPr lang="en-US" sz="800"/>
              <a:t> </a:t>
            </a:r>
            <a:r>
              <a:rPr lang="en-US" sz="800">
                <a:latin typeface="Symbol" pitchFamily="18" charset="2"/>
              </a:rPr>
              <a:t> </a:t>
            </a:r>
            <a:r>
              <a:rPr lang="en-US" sz="800"/>
              <a:t>2002, page 270</a:t>
            </a:r>
          </a:p>
        </p:txBody>
      </p:sp>
      <p:sp>
        <p:nvSpPr>
          <p:cNvPr id="583688" name="Text Box 8"/>
          <p:cNvSpPr txBox="1">
            <a:spLocks noChangeArrowheads="1"/>
          </p:cNvSpPr>
          <p:nvPr/>
        </p:nvSpPr>
        <p:spPr bwMode="auto">
          <a:xfrm>
            <a:off x="2366963" y="1147763"/>
            <a:ext cx="5073650" cy="519112"/>
          </a:xfrm>
          <a:prstGeom prst="rect">
            <a:avLst/>
          </a:prstGeom>
          <a:noFill/>
          <a:ln w="9525">
            <a:noFill/>
            <a:miter lim="800000"/>
            <a:headEnd/>
            <a:tailEnd/>
          </a:ln>
        </p:spPr>
        <p:txBody>
          <a:bodyPr wrap="none">
            <a:spAutoFit/>
          </a:bodyPr>
          <a:lstStyle/>
          <a:p>
            <a:r>
              <a:rPr lang="en-US" sz="2800"/>
              <a:t>N</a:t>
            </a:r>
            <a:r>
              <a:rPr lang="en-US" sz="2800" baseline="-25000"/>
              <a:t>2</a:t>
            </a:r>
            <a:r>
              <a:rPr lang="en-US" sz="2800"/>
              <a:t>   +     H</a:t>
            </a:r>
            <a:r>
              <a:rPr lang="en-US" sz="2800" baseline="-25000"/>
              <a:t>2</a:t>
            </a:r>
            <a:r>
              <a:rPr lang="en-US" sz="2800"/>
              <a:t>                         NH</a:t>
            </a:r>
            <a:r>
              <a:rPr lang="en-US" sz="2800" baseline="-25000"/>
              <a:t>3</a:t>
            </a:r>
          </a:p>
        </p:txBody>
      </p:sp>
      <p:sp>
        <p:nvSpPr>
          <p:cNvPr id="583689" name="Line 9"/>
          <p:cNvSpPr>
            <a:spLocks noChangeShapeType="1"/>
          </p:cNvSpPr>
          <p:nvPr/>
        </p:nvSpPr>
        <p:spPr bwMode="auto">
          <a:xfrm>
            <a:off x="4751388" y="1454150"/>
            <a:ext cx="1423987" cy="0"/>
          </a:xfrm>
          <a:prstGeom prst="line">
            <a:avLst/>
          </a:prstGeom>
          <a:noFill/>
          <a:ln w="15875">
            <a:solidFill>
              <a:schemeClr val="tx1"/>
            </a:solidFill>
            <a:round/>
            <a:headEnd/>
            <a:tailEnd type="triangle" w="med" len="med"/>
          </a:ln>
        </p:spPr>
        <p:txBody>
          <a:bodyPr/>
          <a:lstStyle/>
          <a:p>
            <a:endParaRPr lang="en-US"/>
          </a:p>
        </p:txBody>
      </p:sp>
      <p:sp>
        <p:nvSpPr>
          <p:cNvPr id="583690" name="Text Box 10"/>
          <p:cNvSpPr txBox="1">
            <a:spLocks noChangeArrowheads="1"/>
          </p:cNvSpPr>
          <p:nvPr/>
        </p:nvSpPr>
        <p:spPr bwMode="auto">
          <a:xfrm>
            <a:off x="3546475" y="1150938"/>
            <a:ext cx="382588" cy="519112"/>
          </a:xfrm>
          <a:prstGeom prst="rect">
            <a:avLst/>
          </a:prstGeom>
          <a:noFill/>
          <a:ln w="9525">
            <a:noFill/>
            <a:miter lim="800000"/>
            <a:headEnd/>
            <a:tailEnd/>
          </a:ln>
        </p:spPr>
        <p:txBody>
          <a:bodyPr wrap="none">
            <a:spAutoFit/>
          </a:bodyPr>
          <a:lstStyle/>
          <a:p>
            <a:r>
              <a:rPr lang="en-US" sz="2800"/>
              <a:t>3</a:t>
            </a:r>
          </a:p>
        </p:txBody>
      </p:sp>
      <p:sp>
        <p:nvSpPr>
          <p:cNvPr id="583691" name="Text Box 11"/>
          <p:cNvSpPr txBox="1">
            <a:spLocks noChangeArrowheads="1"/>
          </p:cNvSpPr>
          <p:nvPr/>
        </p:nvSpPr>
        <p:spPr bwMode="auto">
          <a:xfrm>
            <a:off x="6350000" y="1139825"/>
            <a:ext cx="382588" cy="519113"/>
          </a:xfrm>
          <a:prstGeom prst="rect">
            <a:avLst/>
          </a:prstGeom>
          <a:noFill/>
          <a:ln w="9525">
            <a:noFill/>
            <a:miter lim="800000"/>
            <a:headEnd/>
            <a:tailEnd/>
          </a:ln>
        </p:spPr>
        <p:txBody>
          <a:bodyPr wrap="none">
            <a:spAutoFit/>
          </a:bodyPr>
          <a:lstStyle/>
          <a:p>
            <a:r>
              <a:rPr lang="en-US" sz="2800"/>
              <a:t>2</a:t>
            </a:r>
          </a:p>
        </p:txBody>
      </p:sp>
      <p:sp>
        <p:nvSpPr>
          <p:cNvPr id="583692" name="Text Box 12"/>
          <p:cNvSpPr txBox="1">
            <a:spLocks noChangeArrowheads="1"/>
          </p:cNvSpPr>
          <p:nvPr/>
        </p:nvSpPr>
        <p:spPr bwMode="auto">
          <a:xfrm>
            <a:off x="2306638" y="1716088"/>
            <a:ext cx="774700" cy="304800"/>
          </a:xfrm>
          <a:prstGeom prst="rect">
            <a:avLst/>
          </a:prstGeom>
          <a:noFill/>
          <a:ln w="9525">
            <a:noFill/>
            <a:miter lim="800000"/>
            <a:headEnd/>
            <a:tailEnd/>
          </a:ln>
        </p:spPr>
        <p:txBody>
          <a:bodyPr wrap="none">
            <a:spAutoFit/>
          </a:bodyPr>
          <a:lstStyle/>
          <a:p>
            <a:r>
              <a:rPr lang="en-US" b="1">
                <a:solidFill>
                  <a:schemeClr val="accent2"/>
                </a:solidFill>
              </a:rPr>
              <a:t>excess</a:t>
            </a:r>
          </a:p>
        </p:txBody>
      </p:sp>
      <p:sp>
        <p:nvSpPr>
          <p:cNvPr id="583693" name="Text Box 13"/>
          <p:cNvSpPr txBox="1">
            <a:spLocks noChangeArrowheads="1"/>
          </p:cNvSpPr>
          <p:nvPr/>
        </p:nvSpPr>
        <p:spPr bwMode="auto">
          <a:xfrm>
            <a:off x="3544888" y="1725613"/>
            <a:ext cx="814387" cy="304800"/>
          </a:xfrm>
          <a:prstGeom prst="rect">
            <a:avLst/>
          </a:prstGeom>
          <a:noFill/>
          <a:ln w="9525">
            <a:noFill/>
            <a:miter lim="800000"/>
            <a:headEnd/>
            <a:tailEnd/>
          </a:ln>
        </p:spPr>
        <p:txBody>
          <a:bodyPr wrap="none">
            <a:spAutoFit/>
          </a:bodyPr>
          <a:lstStyle/>
          <a:p>
            <a:r>
              <a:rPr lang="en-US" b="1">
                <a:solidFill>
                  <a:srgbClr val="FF0000"/>
                </a:solidFill>
              </a:rPr>
              <a:t>limiting</a:t>
            </a:r>
          </a:p>
        </p:txBody>
      </p:sp>
      <p:sp>
        <p:nvSpPr>
          <p:cNvPr id="583694" name="Text Box 14"/>
          <p:cNvSpPr txBox="1">
            <a:spLocks noChangeArrowheads="1"/>
          </p:cNvSpPr>
          <p:nvPr/>
        </p:nvSpPr>
        <p:spPr bwMode="auto">
          <a:xfrm>
            <a:off x="2606675" y="6367463"/>
            <a:ext cx="5219700" cy="304800"/>
          </a:xfrm>
          <a:prstGeom prst="rect">
            <a:avLst/>
          </a:prstGeom>
          <a:noFill/>
          <a:ln w="9525">
            <a:noFill/>
            <a:miter lim="800000"/>
            <a:headEnd/>
            <a:tailEnd/>
          </a:ln>
        </p:spPr>
        <p:txBody>
          <a:bodyPr wrap="none">
            <a:spAutoFit/>
          </a:bodyPr>
          <a:lstStyle/>
          <a:p>
            <a:r>
              <a:rPr lang="en-US">
                <a:solidFill>
                  <a:schemeClr val="hlink"/>
                </a:solidFill>
              </a:rPr>
              <a:t>LIMITING REACTANT DETERMINES AMOUNT OF PRODUCT</a:t>
            </a:r>
          </a:p>
        </p:txBody>
      </p:sp>
    </p:spTree>
  </p:cSld>
  <p:clrMapOvr>
    <a:masterClrMapping/>
  </p:clrMapOvr>
  <p:transition spd="slow">
    <p:fade thruBlk="1"/>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83688"/>
                                        </p:tgtEl>
                                        <p:attrNameLst>
                                          <p:attrName>style.visibility</p:attrName>
                                        </p:attrNameLst>
                                      </p:cBhvr>
                                      <p:to>
                                        <p:strVal val="visible"/>
                                      </p:to>
                                    </p:set>
                                    <p:animEffect transition="in" filter="fade">
                                      <p:cBhvr>
                                        <p:cTn id="7" dur="1000"/>
                                        <p:tgtEl>
                                          <p:spTgt spid="583688"/>
                                        </p:tgtEl>
                                      </p:cBhvr>
                                    </p:animEffect>
                                    <p:anim calcmode="lin" valueType="num">
                                      <p:cBhvr>
                                        <p:cTn id="8" dur="1000" fill="hold"/>
                                        <p:tgtEl>
                                          <p:spTgt spid="583688"/>
                                        </p:tgtEl>
                                        <p:attrNameLst>
                                          <p:attrName>ppt_x</p:attrName>
                                        </p:attrNameLst>
                                      </p:cBhvr>
                                      <p:tavLst>
                                        <p:tav tm="0">
                                          <p:val>
                                            <p:strVal val="#ppt_x-.1"/>
                                          </p:val>
                                        </p:tav>
                                        <p:tav tm="100000">
                                          <p:val>
                                            <p:strVal val="#ppt_x"/>
                                          </p:val>
                                        </p:tav>
                                      </p:tavLst>
                                    </p:anim>
                                    <p:anim calcmode="lin" valueType="num">
                                      <p:cBhvr>
                                        <p:cTn id="9" dur="1000" fill="hold"/>
                                        <p:tgtEl>
                                          <p:spTgt spid="583688"/>
                                        </p:tgtEl>
                                        <p:attrNameLst>
                                          <p:attrName>ppt_y</p:attrName>
                                        </p:attrNameLst>
                                      </p:cBhvr>
                                      <p:tavLst>
                                        <p:tav tm="0">
                                          <p:val>
                                            <p:strVal val="#ppt_y"/>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583689"/>
                                        </p:tgtEl>
                                        <p:attrNameLst>
                                          <p:attrName>style.visibility</p:attrName>
                                        </p:attrNameLst>
                                      </p:cBhvr>
                                      <p:to>
                                        <p:strVal val="visible"/>
                                      </p:to>
                                    </p:set>
                                    <p:animEffect transition="in" filter="wipe(left)">
                                      <p:cBhvr>
                                        <p:cTn id="12" dur="1000"/>
                                        <p:tgtEl>
                                          <p:spTgt spid="5836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3691"/>
                                        </p:tgtEl>
                                        <p:attrNameLst>
                                          <p:attrName>style.visibility</p:attrName>
                                        </p:attrNameLst>
                                      </p:cBhvr>
                                      <p:to>
                                        <p:strVal val="visible"/>
                                      </p:to>
                                    </p:set>
                                    <p:animEffect transition="in" filter="dissolve">
                                      <p:cBhvr>
                                        <p:cTn id="17" dur="500"/>
                                        <p:tgtEl>
                                          <p:spTgt spid="58369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3690"/>
                                        </p:tgtEl>
                                        <p:attrNameLst>
                                          <p:attrName>style.visibility</p:attrName>
                                        </p:attrNameLst>
                                      </p:cBhvr>
                                      <p:to>
                                        <p:strVal val="visible"/>
                                      </p:to>
                                    </p:set>
                                    <p:animEffect transition="in" filter="dissolve">
                                      <p:cBhvr>
                                        <p:cTn id="22" dur="500"/>
                                        <p:tgtEl>
                                          <p:spTgt spid="58369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83692"/>
                                        </p:tgtEl>
                                        <p:attrNameLst>
                                          <p:attrName>style.visibility</p:attrName>
                                        </p:attrNameLst>
                                      </p:cBhvr>
                                      <p:to>
                                        <p:strVal val="visible"/>
                                      </p:to>
                                    </p:set>
                                    <p:animEffect transition="in" filter="fade">
                                      <p:cBhvr>
                                        <p:cTn id="27" dur="1000"/>
                                        <p:tgtEl>
                                          <p:spTgt spid="583692"/>
                                        </p:tgtEl>
                                      </p:cBhvr>
                                    </p:animEffect>
                                    <p:anim calcmode="lin" valueType="num">
                                      <p:cBhvr>
                                        <p:cTn id="28" dur="1000" fill="hold"/>
                                        <p:tgtEl>
                                          <p:spTgt spid="583692"/>
                                        </p:tgtEl>
                                        <p:attrNameLst>
                                          <p:attrName>ppt_x</p:attrName>
                                        </p:attrNameLst>
                                      </p:cBhvr>
                                      <p:tavLst>
                                        <p:tav tm="0">
                                          <p:val>
                                            <p:strVal val="#ppt_x"/>
                                          </p:val>
                                        </p:tav>
                                        <p:tav tm="100000">
                                          <p:val>
                                            <p:strVal val="#ppt_x"/>
                                          </p:val>
                                        </p:tav>
                                      </p:tavLst>
                                    </p:anim>
                                    <p:anim calcmode="lin" valueType="num">
                                      <p:cBhvr>
                                        <p:cTn id="29" dur="1000" fill="hold"/>
                                        <p:tgtEl>
                                          <p:spTgt spid="58369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83693"/>
                                        </p:tgtEl>
                                        <p:attrNameLst>
                                          <p:attrName>style.visibility</p:attrName>
                                        </p:attrNameLst>
                                      </p:cBhvr>
                                      <p:to>
                                        <p:strVal val="visible"/>
                                      </p:to>
                                    </p:set>
                                    <p:animEffect transition="in" filter="fade">
                                      <p:cBhvr>
                                        <p:cTn id="34" dur="1000"/>
                                        <p:tgtEl>
                                          <p:spTgt spid="583693"/>
                                        </p:tgtEl>
                                      </p:cBhvr>
                                    </p:animEffect>
                                    <p:anim calcmode="lin" valueType="num">
                                      <p:cBhvr>
                                        <p:cTn id="35" dur="1000" fill="hold"/>
                                        <p:tgtEl>
                                          <p:spTgt spid="583693"/>
                                        </p:tgtEl>
                                        <p:attrNameLst>
                                          <p:attrName>ppt_x</p:attrName>
                                        </p:attrNameLst>
                                      </p:cBhvr>
                                      <p:tavLst>
                                        <p:tav tm="0">
                                          <p:val>
                                            <p:strVal val="#ppt_x"/>
                                          </p:val>
                                        </p:tav>
                                        <p:tav tm="100000">
                                          <p:val>
                                            <p:strVal val="#ppt_x"/>
                                          </p:val>
                                        </p:tav>
                                      </p:tavLst>
                                    </p:anim>
                                    <p:anim calcmode="lin" valueType="num">
                                      <p:cBhvr>
                                        <p:cTn id="36" dur="1000" fill="hold"/>
                                        <p:tgtEl>
                                          <p:spTgt spid="58369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583694"/>
                                        </p:tgtEl>
                                        <p:attrNameLst>
                                          <p:attrName>style.visibility</p:attrName>
                                        </p:attrNameLst>
                                      </p:cBhvr>
                                      <p:to>
                                        <p:strVal val="visible"/>
                                      </p:to>
                                    </p:set>
                                    <p:anim calcmode="lin" valueType="num">
                                      <p:cBhvr>
                                        <p:cTn id="41" dur="500" fill="hold"/>
                                        <p:tgtEl>
                                          <p:spTgt spid="583694"/>
                                        </p:tgtEl>
                                        <p:attrNameLst>
                                          <p:attrName>ppt_w</p:attrName>
                                        </p:attrNameLst>
                                      </p:cBhvr>
                                      <p:tavLst>
                                        <p:tav tm="0">
                                          <p:val>
                                            <p:fltVal val="0"/>
                                          </p:val>
                                        </p:tav>
                                        <p:tav tm="100000">
                                          <p:val>
                                            <p:strVal val="#ppt_w"/>
                                          </p:val>
                                        </p:tav>
                                      </p:tavLst>
                                    </p:anim>
                                    <p:anim calcmode="lin" valueType="num">
                                      <p:cBhvr>
                                        <p:cTn id="42" dur="500" fill="hold"/>
                                        <p:tgtEl>
                                          <p:spTgt spid="583694"/>
                                        </p:tgtEl>
                                        <p:attrNameLst>
                                          <p:attrName>ppt_h</p:attrName>
                                        </p:attrNameLst>
                                      </p:cBhvr>
                                      <p:tavLst>
                                        <p:tav tm="0">
                                          <p:val>
                                            <p:fltVal val="0"/>
                                          </p:val>
                                        </p:tav>
                                        <p:tav tm="100000">
                                          <p:val>
                                            <p:strVal val="#ppt_h"/>
                                          </p:val>
                                        </p:tav>
                                      </p:tavLst>
                                    </p:anim>
                                    <p:animEffect transition="in" filter="fade">
                                      <p:cBhvr>
                                        <p:cTn id="43" dur="500"/>
                                        <p:tgtEl>
                                          <p:spTgt spid="583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8" grpId="0"/>
      <p:bldP spid="583689" grpId="0" animBg="1"/>
      <p:bldP spid="583690" grpId="0"/>
      <p:bldP spid="583691" grpId="0"/>
      <p:bldP spid="583692" grpId="0"/>
      <p:bldP spid="583693" grpId="0"/>
      <p:bldP spid="58369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smtClean="0"/>
              <a:t>Real-World Stoichiometry:</a:t>
            </a:r>
            <a:br>
              <a:rPr lang="en-US" smtClean="0"/>
            </a:br>
            <a:r>
              <a:rPr lang="en-US" smtClean="0"/>
              <a:t>Limiting Reactants</a:t>
            </a:r>
          </a:p>
        </p:txBody>
      </p:sp>
      <p:sp>
        <p:nvSpPr>
          <p:cNvPr id="99330" name="AutoShape 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99331" name="Rectangle 4"/>
          <p:cNvSpPr>
            <a:spLocks noChangeArrowheads="1"/>
          </p:cNvSpPr>
          <p:nvPr/>
        </p:nvSpPr>
        <p:spPr bwMode="auto">
          <a:xfrm>
            <a:off x="76200" y="6553200"/>
            <a:ext cx="4718050" cy="214313"/>
          </a:xfrm>
          <a:prstGeom prst="rect">
            <a:avLst/>
          </a:prstGeom>
          <a:noFill/>
          <a:ln w="9525">
            <a:noFill/>
            <a:miter lim="800000"/>
            <a:headEnd/>
            <a:tailEnd/>
          </a:ln>
        </p:spPr>
        <p:txBody>
          <a:bodyPr wrap="none">
            <a:spAutoFit/>
          </a:bodyPr>
          <a:lstStyle/>
          <a:p>
            <a:r>
              <a:rPr lang="en-US" sz="800"/>
              <a:t>LeMay Jr, Beall, Robblee, Brower, </a:t>
            </a:r>
            <a:r>
              <a:rPr lang="en-US" sz="800" u="sng"/>
              <a:t>Chemistry Connections to Our Changing World </a:t>
            </a:r>
            <a:r>
              <a:rPr lang="en-US" sz="800"/>
              <a:t> , 1996, page 366</a:t>
            </a:r>
          </a:p>
        </p:txBody>
      </p:sp>
      <p:sp>
        <p:nvSpPr>
          <p:cNvPr id="585733" name="Text Box 5"/>
          <p:cNvSpPr txBox="1">
            <a:spLocks noChangeArrowheads="1"/>
          </p:cNvSpPr>
          <p:nvPr/>
        </p:nvSpPr>
        <p:spPr bwMode="auto">
          <a:xfrm>
            <a:off x="7321550" y="3092450"/>
            <a:ext cx="1708150" cy="641350"/>
          </a:xfrm>
          <a:prstGeom prst="rect">
            <a:avLst/>
          </a:prstGeom>
          <a:noFill/>
          <a:ln w="9525">
            <a:noFill/>
            <a:miter lim="800000"/>
            <a:headEnd/>
            <a:tailEnd/>
          </a:ln>
        </p:spPr>
        <p:txBody>
          <a:bodyPr wrap="none">
            <a:spAutoFit/>
          </a:bodyPr>
          <a:lstStyle/>
          <a:p>
            <a:pPr algn="ctr"/>
            <a:r>
              <a:rPr lang="en-US" sz="1800" b="1"/>
              <a:t>Ideal</a:t>
            </a:r>
          </a:p>
          <a:p>
            <a:pPr algn="ctr"/>
            <a:r>
              <a:rPr lang="en-US" sz="1800" b="1"/>
              <a:t>Stoichiometry</a:t>
            </a:r>
          </a:p>
        </p:txBody>
      </p:sp>
      <p:sp>
        <p:nvSpPr>
          <p:cNvPr id="585734" name="Text Box 6"/>
          <p:cNvSpPr txBox="1">
            <a:spLocks noChangeArrowheads="1"/>
          </p:cNvSpPr>
          <p:nvPr/>
        </p:nvSpPr>
        <p:spPr bwMode="auto">
          <a:xfrm>
            <a:off x="7518400" y="4768850"/>
            <a:ext cx="1276350" cy="641350"/>
          </a:xfrm>
          <a:prstGeom prst="rect">
            <a:avLst/>
          </a:prstGeom>
          <a:noFill/>
          <a:ln w="9525">
            <a:noFill/>
            <a:miter lim="800000"/>
            <a:headEnd/>
            <a:tailEnd/>
          </a:ln>
        </p:spPr>
        <p:txBody>
          <a:bodyPr wrap="none">
            <a:spAutoFit/>
          </a:bodyPr>
          <a:lstStyle/>
          <a:p>
            <a:pPr algn="ctr"/>
            <a:r>
              <a:rPr lang="en-US" sz="1800" b="1"/>
              <a:t>Limiting</a:t>
            </a:r>
          </a:p>
          <a:p>
            <a:pPr algn="ctr"/>
            <a:r>
              <a:rPr lang="en-US" sz="1800" b="1"/>
              <a:t>Reactants</a:t>
            </a:r>
          </a:p>
        </p:txBody>
      </p:sp>
      <p:grpSp>
        <p:nvGrpSpPr>
          <p:cNvPr id="2" name="Group 7"/>
          <p:cNvGrpSpPr>
            <a:grpSpLocks/>
          </p:cNvGrpSpPr>
          <p:nvPr/>
        </p:nvGrpSpPr>
        <p:grpSpPr bwMode="auto">
          <a:xfrm>
            <a:off x="990600" y="2590800"/>
            <a:ext cx="2667000" cy="1752600"/>
            <a:chOff x="624" y="1632"/>
            <a:chExt cx="1680" cy="1104"/>
          </a:xfrm>
        </p:grpSpPr>
        <p:sp>
          <p:nvSpPr>
            <p:cNvPr id="99377" name="Oval 8"/>
            <p:cNvSpPr>
              <a:spLocks noChangeAspect="1" noChangeArrowheads="1"/>
            </p:cNvSpPr>
            <p:nvPr/>
          </p:nvSpPr>
          <p:spPr bwMode="auto">
            <a:xfrm>
              <a:off x="795" y="1728"/>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9378" name="Oval 9"/>
            <p:cNvSpPr>
              <a:spLocks noChangeAspect="1" noChangeArrowheads="1"/>
            </p:cNvSpPr>
            <p:nvPr/>
          </p:nvSpPr>
          <p:spPr bwMode="auto">
            <a:xfrm>
              <a:off x="1920" y="1728"/>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9379" name="Oval 10"/>
            <p:cNvSpPr>
              <a:spLocks noChangeAspect="1" noChangeArrowheads="1"/>
            </p:cNvSpPr>
            <p:nvPr/>
          </p:nvSpPr>
          <p:spPr bwMode="auto">
            <a:xfrm>
              <a:off x="1200" y="2256"/>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9380" name="Oval 11"/>
            <p:cNvSpPr>
              <a:spLocks noChangeAspect="1" noChangeArrowheads="1"/>
            </p:cNvSpPr>
            <p:nvPr/>
          </p:nvSpPr>
          <p:spPr bwMode="auto">
            <a:xfrm>
              <a:off x="816" y="2400"/>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9381" name="Oval 12"/>
            <p:cNvSpPr>
              <a:spLocks noChangeAspect="1" noChangeArrowheads="1"/>
            </p:cNvSpPr>
            <p:nvPr/>
          </p:nvSpPr>
          <p:spPr bwMode="auto">
            <a:xfrm>
              <a:off x="1584" y="2160"/>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9382" name="Oval 13"/>
            <p:cNvSpPr>
              <a:spLocks noChangeAspect="1" noChangeArrowheads="1"/>
            </p:cNvSpPr>
            <p:nvPr/>
          </p:nvSpPr>
          <p:spPr bwMode="auto">
            <a:xfrm>
              <a:off x="1056" y="1824"/>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9383" name="Oval 14"/>
            <p:cNvSpPr>
              <a:spLocks noChangeAspect="1" noChangeArrowheads="1"/>
            </p:cNvSpPr>
            <p:nvPr/>
          </p:nvSpPr>
          <p:spPr bwMode="auto">
            <a:xfrm>
              <a:off x="720" y="2064"/>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9384" name="Oval 15"/>
            <p:cNvSpPr>
              <a:spLocks noChangeAspect="1" noChangeArrowheads="1"/>
            </p:cNvSpPr>
            <p:nvPr/>
          </p:nvSpPr>
          <p:spPr bwMode="auto">
            <a:xfrm>
              <a:off x="1536" y="244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9385" name="Oval 16"/>
            <p:cNvSpPr>
              <a:spLocks noChangeAspect="1" noChangeArrowheads="1"/>
            </p:cNvSpPr>
            <p:nvPr/>
          </p:nvSpPr>
          <p:spPr bwMode="auto">
            <a:xfrm>
              <a:off x="1392" y="196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9386" name="Oval 17"/>
            <p:cNvSpPr>
              <a:spLocks noChangeAspect="1" noChangeArrowheads="1"/>
            </p:cNvSpPr>
            <p:nvPr/>
          </p:nvSpPr>
          <p:spPr bwMode="auto">
            <a:xfrm>
              <a:off x="2016" y="2304"/>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9387" name="Rectangle 18"/>
            <p:cNvSpPr>
              <a:spLocks noChangeArrowheads="1"/>
            </p:cNvSpPr>
            <p:nvPr/>
          </p:nvSpPr>
          <p:spPr bwMode="auto">
            <a:xfrm>
              <a:off x="624" y="1632"/>
              <a:ext cx="1680" cy="1104"/>
            </a:xfrm>
            <a:prstGeom prst="rect">
              <a:avLst/>
            </a:prstGeom>
            <a:noFill/>
            <a:ln w="19050">
              <a:solidFill>
                <a:schemeClr val="bg2"/>
              </a:solidFill>
              <a:miter lim="800000"/>
              <a:headEnd/>
              <a:tailEnd/>
            </a:ln>
          </p:spPr>
          <p:txBody>
            <a:bodyPr wrap="none" anchor="ctr"/>
            <a:lstStyle/>
            <a:p>
              <a:endParaRPr lang="en-US"/>
            </a:p>
          </p:txBody>
        </p:sp>
      </p:grpSp>
      <p:grpSp>
        <p:nvGrpSpPr>
          <p:cNvPr id="3" name="Group 19"/>
          <p:cNvGrpSpPr>
            <a:grpSpLocks/>
          </p:cNvGrpSpPr>
          <p:nvPr/>
        </p:nvGrpSpPr>
        <p:grpSpPr bwMode="auto">
          <a:xfrm>
            <a:off x="4572000" y="2590800"/>
            <a:ext cx="2667000" cy="1752600"/>
            <a:chOff x="2880" y="1632"/>
            <a:chExt cx="1680" cy="1104"/>
          </a:xfrm>
        </p:grpSpPr>
        <p:sp>
          <p:nvSpPr>
            <p:cNvPr id="99366" name="Oval 20"/>
            <p:cNvSpPr>
              <a:spLocks noChangeAspect="1" noChangeArrowheads="1"/>
            </p:cNvSpPr>
            <p:nvPr/>
          </p:nvSpPr>
          <p:spPr bwMode="auto">
            <a:xfrm>
              <a:off x="4176" y="2112"/>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9367" name="Oval 21"/>
            <p:cNvSpPr>
              <a:spLocks noChangeAspect="1" noChangeArrowheads="1"/>
            </p:cNvSpPr>
            <p:nvPr/>
          </p:nvSpPr>
          <p:spPr bwMode="auto">
            <a:xfrm>
              <a:off x="3888" y="244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9368" name="Oval 22"/>
            <p:cNvSpPr>
              <a:spLocks noChangeAspect="1" noChangeArrowheads="1"/>
            </p:cNvSpPr>
            <p:nvPr/>
          </p:nvSpPr>
          <p:spPr bwMode="auto">
            <a:xfrm>
              <a:off x="3312" y="220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9369" name="Oval 23"/>
            <p:cNvSpPr>
              <a:spLocks noChangeAspect="1" noChangeArrowheads="1"/>
            </p:cNvSpPr>
            <p:nvPr/>
          </p:nvSpPr>
          <p:spPr bwMode="auto">
            <a:xfrm>
              <a:off x="3024" y="1776"/>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9370" name="Oval 24"/>
            <p:cNvSpPr>
              <a:spLocks noChangeAspect="1" noChangeArrowheads="1"/>
            </p:cNvSpPr>
            <p:nvPr/>
          </p:nvSpPr>
          <p:spPr bwMode="auto">
            <a:xfrm>
              <a:off x="3168" y="2304"/>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9371" name="Oval 25"/>
            <p:cNvSpPr>
              <a:spLocks noChangeAspect="1" noChangeArrowheads="1"/>
            </p:cNvSpPr>
            <p:nvPr/>
          </p:nvSpPr>
          <p:spPr bwMode="auto">
            <a:xfrm>
              <a:off x="3792" y="1824"/>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9372" name="Oval 26"/>
            <p:cNvSpPr>
              <a:spLocks noChangeAspect="1" noChangeArrowheads="1"/>
            </p:cNvSpPr>
            <p:nvPr/>
          </p:nvSpPr>
          <p:spPr bwMode="auto">
            <a:xfrm>
              <a:off x="3744" y="2352"/>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9373" name="Oval 27"/>
            <p:cNvSpPr>
              <a:spLocks noChangeAspect="1" noChangeArrowheads="1"/>
            </p:cNvSpPr>
            <p:nvPr/>
          </p:nvSpPr>
          <p:spPr bwMode="auto">
            <a:xfrm>
              <a:off x="3168" y="172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9374" name="Oval 28"/>
            <p:cNvSpPr>
              <a:spLocks noChangeAspect="1" noChangeArrowheads="1"/>
            </p:cNvSpPr>
            <p:nvPr/>
          </p:nvSpPr>
          <p:spPr bwMode="auto">
            <a:xfrm>
              <a:off x="3936" y="1824"/>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9375" name="Oval 29"/>
            <p:cNvSpPr>
              <a:spLocks noChangeAspect="1" noChangeArrowheads="1"/>
            </p:cNvSpPr>
            <p:nvPr/>
          </p:nvSpPr>
          <p:spPr bwMode="auto">
            <a:xfrm>
              <a:off x="4272" y="2256"/>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9376" name="Rectangle 30"/>
            <p:cNvSpPr>
              <a:spLocks noChangeArrowheads="1"/>
            </p:cNvSpPr>
            <p:nvPr/>
          </p:nvSpPr>
          <p:spPr bwMode="auto">
            <a:xfrm>
              <a:off x="2880" y="1632"/>
              <a:ext cx="1680" cy="1104"/>
            </a:xfrm>
            <a:prstGeom prst="rect">
              <a:avLst/>
            </a:prstGeom>
            <a:noFill/>
            <a:ln w="19050">
              <a:solidFill>
                <a:schemeClr val="bg2"/>
              </a:solidFill>
              <a:miter lim="800000"/>
              <a:headEnd/>
              <a:tailEnd/>
            </a:ln>
          </p:spPr>
          <p:txBody>
            <a:bodyPr wrap="none" anchor="ctr"/>
            <a:lstStyle/>
            <a:p>
              <a:endParaRPr lang="en-US"/>
            </a:p>
          </p:txBody>
        </p:sp>
      </p:grpSp>
      <p:grpSp>
        <p:nvGrpSpPr>
          <p:cNvPr id="4" name="Group 31"/>
          <p:cNvGrpSpPr>
            <a:grpSpLocks/>
          </p:cNvGrpSpPr>
          <p:nvPr/>
        </p:nvGrpSpPr>
        <p:grpSpPr bwMode="auto">
          <a:xfrm>
            <a:off x="990600" y="4572000"/>
            <a:ext cx="2667000" cy="1752600"/>
            <a:chOff x="624" y="2880"/>
            <a:chExt cx="1680" cy="1104"/>
          </a:xfrm>
        </p:grpSpPr>
        <p:sp>
          <p:nvSpPr>
            <p:cNvPr id="99357" name="Oval 32"/>
            <p:cNvSpPr>
              <a:spLocks noChangeAspect="1" noChangeArrowheads="1"/>
            </p:cNvSpPr>
            <p:nvPr/>
          </p:nvSpPr>
          <p:spPr bwMode="auto">
            <a:xfrm>
              <a:off x="816" y="3024"/>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9358" name="Oval 33"/>
            <p:cNvSpPr>
              <a:spLocks noChangeAspect="1" noChangeArrowheads="1"/>
            </p:cNvSpPr>
            <p:nvPr/>
          </p:nvSpPr>
          <p:spPr bwMode="auto">
            <a:xfrm>
              <a:off x="1104" y="3648"/>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9359" name="Oval 34"/>
            <p:cNvSpPr>
              <a:spLocks noChangeAspect="1" noChangeArrowheads="1"/>
            </p:cNvSpPr>
            <p:nvPr/>
          </p:nvSpPr>
          <p:spPr bwMode="auto">
            <a:xfrm>
              <a:off x="1488" y="3408"/>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9360" name="Oval 35"/>
            <p:cNvSpPr>
              <a:spLocks noChangeAspect="1" noChangeArrowheads="1"/>
            </p:cNvSpPr>
            <p:nvPr/>
          </p:nvSpPr>
          <p:spPr bwMode="auto">
            <a:xfrm>
              <a:off x="1920" y="3024"/>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9361" name="Oval 36"/>
            <p:cNvSpPr>
              <a:spLocks noChangeAspect="1" noChangeArrowheads="1"/>
            </p:cNvSpPr>
            <p:nvPr/>
          </p:nvSpPr>
          <p:spPr bwMode="auto">
            <a:xfrm>
              <a:off x="1968" y="3744"/>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9362" name="Oval 37"/>
            <p:cNvSpPr>
              <a:spLocks noChangeAspect="1" noChangeArrowheads="1"/>
            </p:cNvSpPr>
            <p:nvPr/>
          </p:nvSpPr>
          <p:spPr bwMode="auto">
            <a:xfrm>
              <a:off x="720" y="340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9363" name="Oval 38"/>
            <p:cNvSpPr>
              <a:spLocks noChangeAspect="1" noChangeArrowheads="1"/>
            </p:cNvSpPr>
            <p:nvPr/>
          </p:nvSpPr>
          <p:spPr bwMode="auto">
            <a:xfrm>
              <a:off x="1296" y="3072"/>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9364" name="Oval 39"/>
            <p:cNvSpPr>
              <a:spLocks noChangeAspect="1" noChangeArrowheads="1"/>
            </p:cNvSpPr>
            <p:nvPr/>
          </p:nvSpPr>
          <p:spPr bwMode="auto">
            <a:xfrm>
              <a:off x="1824" y="340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9365" name="Rectangle 40"/>
            <p:cNvSpPr>
              <a:spLocks noChangeArrowheads="1"/>
            </p:cNvSpPr>
            <p:nvPr/>
          </p:nvSpPr>
          <p:spPr bwMode="auto">
            <a:xfrm>
              <a:off x="624" y="2880"/>
              <a:ext cx="1680" cy="1104"/>
            </a:xfrm>
            <a:prstGeom prst="rect">
              <a:avLst/>
            </a:prstGeom>
            <a:noFill/>
            <a:ln w="19050">
              <a:solidFill>
                <a:schemeClr val="bg2"/>
              </a:solidFill>
              <a:miter lim="800000"/>
              <a:headEnd/>
              <a:tailEnd/>
            </a:ln>
          </p:spPr>
          <p:txBody>
            <a:bodyPr wrap="none" anchor="ctr"/>
            <a:lstStyle/>
            <a:p>
              <a:endParaRPr lang="en-US"/>
            </a:p>
          </p:txBody>
        </p:sp>
      </p:grpSp>
      <p:sp>
        <p:nvSpPr>
          <p:cNvPr id="585769" name="AutoShape 41"/>
          <p:cNvSpPr>
            <a:spLocks noChangeArrowheads="1"/>
          </p:cNvSpPr>
          <p:nvPr/>
        </p:nvSpPr>
        <p:spPr bwMode="auto">
          <a:xfrm>
            <a:off x="3810000" y="3352800"/>
            <a:ext cx="609600" cy="304800"/>
          </a:xfrm>
          <a:prstGeom prst="notchedRightArrow">
            <a:avLst>
              <a:gd name="adj1" fmla="val 50000"/>
              <a:gd name="adj2" fmla="val 50000"/>
            </a:avLst>
          </a:prstGeom>
          <a:gradFill rotWithShape="1">
            <a:gsLst>
              <a:gs pos="0">
                <a:srgbClr val="FFCC00"/>
              </a:gs>
              <a:gs pos="100000">
                <a:srgbClr val="CC6600"/>
              </a:gs>
            </a:gsLst>
            <a:lin ang="0" scaled="1"/>
          </a:gradFill>
          <a:ln w="9525">
            <a:noFill/>
            <a:miter lim="800000"/>
            <a:headEnd/>
            <a:tailEnd/>
          </a:ln>
        </p:spPr>
        <p:txBody>
          <a:bodyPr wrap="none" anchor="ctr"/>
          <a:lstStyle/>
          <a:p>
            <a:endParaRPr lang="en-US"/>
          </a:p>
        </p:txBody>
      </p:sp>
      <p:sp>
        <p:nvSpPr>
          <p:cNvPr id="585770" name="AutoShape 42"/>
          <p:cNvSpPr>
            <a:spLocks noChangeArrowheads="1"/>
          </p:cNvSpPr>
          <p:nvPr/>
        </p:nvSpPr>
        <p:spPr bwMode="auto">
          <a:xfrm>
            <a:off x="3810000" y="5334000"/>
            <a:ext cx="609600" cy="304800"/>
          </a:xfrm>
          <a:prstGeom prst="notchedRightArrow">
            <a:avLst>
              <a:gd name="adj1" fmla="val 50000"/>
              <a:gd name="adj2" fmla="val 50000"/>
            </a:avLst>
          </a:prstGeom>
          <a:gradFill rotWithShape="1">
            <a:gsLst>
              <a:gs pos="0">
                <a:srgbClr val="FFCC00"/>
              </a:gs>
              <a:gs pos="100000">
                <a:srgbClr val="CC6600"/>
              </a:gs>
            </a:gsLst>
            <a:lin ang="0" scaled="1"/>
          </a:gradFill>
          <a:ln w="9525">
            <a:noFill/>
            <a:miter lim="800000"/>
            <a:headEnd/>
            <a:tailEnd/>
          </a:ln>
        </p:spPr>
        <p:txBody>
          <a:bodyPr wrap="none" anchor="ctr"/>
          <a:lstStyle/>
          <a:p>
            <a:endParaRPr lang="en-US"/>
          </a:p>
        </p:txBody>
      </p:sp>
      <p:grpSp>
        <p:nvGrpSpPr>
          <p:cNvPr id="99339" name="Group 43"/>
          <p:cNvGrpSpPr>
            <a:grpSpLocks/>
          </p:cNvGrpSpPr>
          <p:nvPr/>
        </p:nvGrpSpPr>
        <p:grpSpPr bwMode="auto">
          <a:xfrm>
            <a:off x="1660525" y="2017713"/>
            <a:ext cx="4711700" cy="366712"/>
            <a:chOff x="1046" y="1271"/>
            <a:chExt cx="2968" cy="231"/>
          </a:xfrm>
        </p:grpSpPr>
        <p:sp>
          <p:nvSpPr>
            <p:cNvPr id="99355" name="Text Box 44"/>
            <p:cNvSpPr txBox="1">
              <a:spLocks noChangeArrowheads="1"/>
            </p:cNvSpPr>
            <p:nvPr/>
          </p:nvSpPr>
          <p:spPr bwMode="auto">
            <a:xfrm>
              <a:off x="1046" y="1271"/>
              <a:ext cx="2968" cy="231"/>
            </a:xfrm>
            <a:prstGeom prst="rect">
              <a:avLst/>
            </a:prstGeom>
            <a:noFill/>
            <a:ln w="22225">
              <a:noFill/>
              <a:miter lim="800000"/>
              <a:headEnd/>
              <a:tailEnd/>
            </a:ln>
          </p:spPr>
          <p:txBody>
            <a:bodyPr wrap="none">
              <a:spAutoFit/>
            </a:bodyPr>
            <a:lstStyle/>
            <a:p>
              <a:r>
                <a:rPr lang="en-US" sz="1800" b="1"/>
                <a:t>Fe     +     S                                              FeS</a:t>
              </a:r>
            </a:p>
          </p:txBody>
        </p:sp>
        <p:sp>
          <p:nvSpPr>
            <p:cNvPr id="99356" name="Line 45"/>
            <p:cNvSpPr>
              <a:spLocks noChangeShapeType="1"/>
            </p:cNvSpPr>
            <p:nvPr/>
          </p:nvSpPr>
          <p:spPr bwMode="auto">
            <a:xfrm>
              <a:off x="2496" y="1392"/>
              <a:ext cx="336" cy="0"/>
            </a:xfrm>
            <a:prstGeom prst="line">
              <a:avLst/>
            </a:prstGeom>
            <a:noFill/>
            <a:ln w="22225">
              <a:solidFill>
                <a:schemeClr val="tx1"/>
              </a:solidFill>
              <a:round/>
              <a:headEnd/>
              <a:tailEnd type="triangle" w="med" len="med"/>
            </a:ln>
          </p:spPr>
          <p:txBody>
            <a:bodyPr/>
            <a:lstStyle/>
            <a:p>
              <a:endParaRPr lang="en-US"/>
            </a:p>
          </p:txBody>
        </p:sp>
      </p:grpSp>
      <p:grpSp>
        <p:nvGrpSpPr>
          <p:cNvPr id="99340" name="Group 46"/>
          <p:cNvGrpSpPr>
            <a:grpSpLocks/>
          </p:cNvGrpSpPr>
          <p:nvPr/>
        </p:nvGrpSpPr>
        <p:grpSpPr bwMode="auto">
          <a:xfrm>
            <a:off x="7527925" y="5622925"/>
            <a:ext cx="860425" cy="825500"/>
            <a:chOff x="4742" y="3542"/>
            <a:chExt cx="542" cy="520"/>
          </a:xfrm>
        </p:grpSpPr>
        <p:sp>
          <p:nvSpPr>
            <p:cNvPr id="99352" name="Oval 47"/>
            <p:cNvSpPr>
              <a:spLocks noChangeAspect="1" noChangeArrowheads="1"/>
            </p:cNvSpPr>
            <p:nvPr/>
          </p:nvSpPr>
          <p:spPr bwMode="auto">
            <a:xfrm>
              <a:off x="5088" y="3552"/>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9353" name="Oval 48"/>
            <p:cNvSpPr>
              <a:spLocks noChangeAspect="1" noChangeArrowheads="1"/>
            </p:cNvSpPr>
            <p:nvPr/>
          </p:nvSpPr>
          <p:spPr bwMode="auto">
            <a:xfrm>
              <a:off x="5088" y="3836"/>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9354" name="Text Box 49"/>
            <p:cNvSpPr txBox="1">
              <a:spLocks noChangeArrowheads="1"/>
            </p:cNvSpPr>
            <p:nvPr/>
          </p:nvSpPr>
          <p:spPr bwMode="auto">
            <a:xfrm>
              <a:off x="4742" y="3542"/>
              <a:ext cx="412" cy="520"/>
            </a:xfrm>
            <a:prstGeom prst="rect">
              <a:avLst/>
            </a:prstGeom>
            <a:noFill/>
            <a:ln w="9525">
              <a:noFill/>
              <a:miter lim="800000"/>
              <a:headEnd/>
              <a:tailEnd/>
            </a:ln>
          </p:spPr>
          <p:txBody>
            <a:bodyPr wrap="none">
              <a:spAutoFit/>
            </a:bodyPr>
            <a:lstStyle/>
            <a:p>
              <a:r>
                <a:rPr lang="en-US" sz="1600" b="1"/>
                <a:t>S = </a:t>
              </a:r>
            </a:p>
            <a:p>
              <a:endParaRPr lang="en-US" sz="1600" b="1"/>
            </a:p>
            <a:p>
              <a:r>
                <a:rPr lang="en-US" sz="1600" b="1"/>
                <a:t>Fe = </a:t>
              </a:r>
            </a:p>
          </p:txBody>
        </p:sp>
      </p:grpSp>
      <p:grpSp>
        <p:nvGrpSpPr>
          <p:cNvPr id="7" name="Group 50"/>
          <p:cNvGrpSpPr>
            <a:grpSpLocks/>
          </p:cNvGrpSpPr>
          <p:nvPr/>
        </p:nvGrpSpPr>
        <p:grpSpPr bwMode="auto">
          <a:xfrm>
            <a:off x="4572000" y="4572000"/>
            <a:ext cx="2667000" cy="1752600"/>
            <a:chOff x="2880" y="2880"/>
            <a:chExt cx="1680" cy="1104"/>
          </a:xfrm>
        </p:grpSpPr>
        <p:sp>
          <p:nvSpPr>
            <p:cNvPr id="99343" name="Oval 51"/>
            <p:cNvSpPr>
              <a:spLocks noChangeAspect="1" noChangeArrowheads="1"/>
            </p:cNvSpPr>
            <p:nvPr/>
          </p:nvSpPr>
          <p:spPr bwMode="auto">
            <a:xfrm>
              <a:off x="3264" y="3120"/>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9344" name="Oval 52"/>
            <p:cNvSpPr>
              <a:spLocks noChangeAspect="1" noChangeArrowheads="1"/>
            </p:cNvSpPr>
            <p:nvPr/>
          </p:nvSpPr>
          <p:spPr bwMode="auto">
            <a:xfrm>
              <a:off x="3840" y="3120"/>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9345" name="Oval 53"/>
            <p:cNvSpPr>
              <a:spLocks noChangeAspect="1" noChangeArrowheads="1"/>
            </p:cNvSpPr>
            <p:nvPr/>
          </p:nvSpPr>
          <p:spPr bwMode="auto">
            <a:xfrm>
              <a:off x="3840" y="3552"/>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9346" name="Oval 54"/>
            <p:cNvSpPr>
              <a:spLocks noChangeAspect="1" noChangeArrowheads="1"/>
            </p:cNvSpPr>
            <p:nvPr/>
          </p:nvSpPr>
          <p:spPr bwMode="auto">
            <a:xfrm>
              <a:off x="3984" y="3072"/>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9347" name="Oval 55"/>
            <p:cNvSpPr>
              <a:spLocks noChangeAspect="1" noChangeArrowheads="1"/>
            </p:cNvSpPr>
            <p:nvPr/>
          </p:nvSpPr>
          <p:spPr bwMode="auto">
            <a:xfrm>
              <a:off x="3312" y="3504"/>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9348" name="Oval 56"/>
            <p:cNvSpPr>
              <a:spLocks noChangeAspect="1" noChangeArrowheads="1"/>
            </p:cNvSpPr>
            <p:nvPr/>
          </p:nvSpPr>
          <p:spPr bwMode="auto">
            <a:xfrm>
              <a:off x="4272" y="3504"/>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9349" name="Rectangle 57"/>
            <p:cNvSpPr>
              <a:spLocks noChangeArrowheads="1"/>
            </p:cNvSpPr>
            <p:nvPr/>
          </p:nvSpPr>
          <p:spPr bwMode="auto">
            <a:xfrm>
              <a:off x="2880" y="2880"/>
              <a:ext cx="1680" cy="1104"/>
            </a:xfrm>
            <a:prstGeom prst="rect">
              <a:avLst/>
            </a:prstGeom>
            <a:noFill/>
            <a:ln w="19050">
              <a:solidFill>
                <a:schemeClr val="bg2"/>
              </a:solidFill>
              <a:miter lim="800000"/>
              <a:headEnd/>
              <a:tailEnd/>
            </a:ln>
          </p:spPr>
          <p:txBody>
            <a:bodyPr wrap="none" anchor="ctr"/>
            <a:lstStyle/>
            <a:p>
              <a:endParaRPr lang="en-US"/>
            </a:p>
          </p:txBody>
        </p:sp>
        <p:sp>
          <p:nvSpPr>
            <p:cNvPr id="99350" name="Oval 58"/>
            <p:cNvSpPr>
              <a:spLocks noChangeAspect="1" noChangeArrowheads="1"/>
            </p:cNvSpPr>
            <p:nvPr/>
          </p:nvSpPr>
          <p:spPr bwMode="auto">
            <a:xfrm>
              <a:off x="3216" y="3600"/>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9351" name="Oval 59"/>
            <p:cNvSpPr>
              <a:spLocks noChangeAspect="1" noChangeArrowheads="1"/>
            </p:cNvSpPr>
            <p:nvPr/>
          </p:nvSpPr>
          <p:spPr bwMode="auto">
            <a:xfrm>
              <a:off x="4176" y="3360"/>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grpSp>
      <p:sp>
        <p:nvSpPr>
          <p:cNvPr id="99342" name="Text Box 60"/>
          <p:cNvSpPr txBox="1">
            <a:spLocks noChangeArrowheads="1"/>
          </p:cNvSpPr>
          <p:nvPr/>
        </p:nvSpPr>
        <p:spPr bwMode="auto">
          <a:xfrm>
            <a:off x="8408988" y="5637213"/>
            <a:ext cx="736600" cy="304800"/>
          </a:xfrm>
          <a:prstGeom prst="rect">
            <a:avLst/>
          </a:prstGeom>
          <a:noFill/>
          <a:ln w="9525">
            <a:noFill/>
            <a:miter lim="800000"/>
            <a:headEnd/>
            <a:tailEnd/>
          </a:ln>
        </p:spPr>
        <p:txBody>
          <a:bodyPr wrap="none">
            <a:spAutoFit/>
          </a:bodyPr>
          <a:lstStyle/>
          <a:p>
            <a:r>
              <a:rPr lang="en-US"/>
              <a:t>excess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585769"/>
                                        </p:tgtEl>
                                        <p:attrNameLst>
                                          <p:attrName>style.visibility</p:attrName>
                                        </p:attrNameLst>
                                      </p:cBhvr>
                                      <p:to>
                                        <p:strVal val="visible"/>
                                      </p:to>
                                    </p:set>
                                    <p:animEffect transition="in" filter="dissolve">
                                      <p:cBhvr>
                                        <p:cTn id="11" dur="500"/>
                                        <p:tgtEl>
                                          <p:spTgt spid="585769"/>
                                        </p:tgtEl>
                                      </p:cBhvr>
                                    </p:animEffect>
                                  </p:childTnLst>
                                </p:cTn>
                              </p:par>
                            </p:childTnLst>
                          </p:cTn>
                        </p:par>
                        <p:par>
                          <p:cTn id="12" fill="hold">
                            <p:stCondLst>
                              <p:cond delay="2500"/>
                            </p:stCondLst>
                            <p:childTnLst>
                              <p:par>
                                <p:cTn id="13" presetID="53" presetClass="entr" presetSubtype="0" fill="hold" nodeType="afterEffect">
                                  <p:stCondLst>
                                    <p:cond delay="300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6000"/>
                            </p:stCondLst>
                            <p:childTnLst>
                              <p:par>
                                <p:cTn id="19" presetID="22" presetClass="entr" presetSubtype="8" fill="hold" grpId="0" nodeType="afterEffect">
                                  <p:stCondLst>
                                    <p:cond delay="1500"/>
                                  </p:stCondLst>
                                  <p:childTnLst>
                                    <p:set>
                                      <p:cBhvr>
                                        <p:cTn id="20" dur="1" fill="hold">
                                          <p:stCondLst>
                                            <p:cond delay="0"/>
                                          </p:stCondLst>
                                        </p:cTn>
                                        <p:tgtEl>
                                          <p:spTgt spid="585733"/>
                                        </p:tgtEl>
                                        <p:attrNameLst>
                                          <p:attrName>style.visibility</p:attrName>
                                        </p:attrNameLst>
                                      </p:cBhvr>
                                      <p:to>
                                        <p:strVal val="visible"/>
                                      </p:to>
                                    </p:set>
                                    <p:animEffect transition="in" filter="wipe(left)">
                                      <p:cBhvr>
                                        <p:cTn id="21" dur="500"/>
                                        <p:tgtEl>
                                          <p:spTgt spid="58573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9" presetClass="entr" presetSubtype="0" fill="hold" grpId="0" nodeType="afterEffect">
                                  <p:stCondLst>
                                    <p:cond delay="1000"/>
                                  </p:stCondLst>
                                  <p:childTnLst>
                                    <p:set>
                                      <p:cBhvr>
                                        <p:cTn id="30" dur="1" fill="hold">
                                          <p:stCondLst>
                                            <p:cond delay="0"/>
                                          </p:stCondLst>
                                        </p:cTn>
                                        <p:tgtEl>
                                          <p:spTgt spid="585770"/>
                                        </p:tgtEl>
                                        <p:attrNameLst>
                                          <p:attrName>style.visibility</p:attrName>
                                        </p:attrNameLst>
                                      </p:cBhvr>
                                      <p:to>
                                        <p:strVal val="visible"/>
                                      </p:to>
                                    </p:set>
                                    <p:animEffect transition="in" filter="dissolve">
                                      <p:cBhvr>
                                        <p:cTn id="31" dur="500"/>
                                        <p:tgtEl>
                                          <p:spTgt spid="58577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500"/>
                            </p:stCondLst>
                            <p:childTnLst>
                              <p:par>
                                <p:cTn id="38" presetID="53" presetClass="entr" presetSubtype="0" fill="hold" grpId="0" nodeType="afterEffect">
                                  <p:stCondLst>
                                    <p:cond delay="2000"/>
                                  </p:stCondLst>
                                  <p:childTnLst>
                                    <p:set>
                                      <p:cBhvr>
                                        <p:cTn id="39" dur="1" fill="hold">
                                          <p:stCondLst>
                                            <p:cond delay="0"/>
                                          </p:stCondLst>
                                        </p:cTn>
                                        <p:tgtEl>
                                          <p:spTgt spid="585734"/>
                                        </p:tgtEl>
                                        <p:attrNameLst>
                                          <p:attrName>style.visibility</p:attrName>
                                        </p:attrNameLst>
                                      </p:cBhvr>
                                      <p:to>
                                        <p:strVal val="visible"/>
                                      </p:to>
                                    </p:set>
                                    <p:anim calcmode="lin" valueType="num">
                                      <p:cBhvr>
                                        <p:cTn id="40" dur="500" fill="hold"/>
                                        <p:tgtEl>
                                          <p:spTgt spid="585734"/>
                                        </p:tgtEl>
                                        <p:attrNameLst>
                                          <p:attrName>ppt_w</p:attrName>
                                        </p:attrNameLst>
                                      </p:cBhvr>
                                      <p:tavLst>
                                        <p:tav tm="0">
                                          <p:val>
                                            <p:fltVal val="0"/>
                                          </p:val>
                                        </p:tav>
                                        <p:tav tm="100000">
                                          <p:val>
                                            <p:strVal val="#ppt_w"/>
                                          </p:val>
                                        </p:tav>
                                      </p:tavLst>
                                    </p:anim>
                                    <p:anim calcmode="lin" valueType="num">
                                      <p:cBhvr>
                                        <p:cTn id="41" dur="500" fill="hold"/>
                                        <p:tgtEl>
                                          <p:spTgt spid="585734"/>
                                        </p:tgtEl>
                                        <p:attrNameLst>
                                          <p:attrName>ppt_h</p:attrName>
                                        </p:attrNameLst>
                                      </p:cBhvr>
                                      <p:tavLst>
                                        <p:tav tm="0">
                                          <p:val>
                                            <p:fltVal val="0"/>
                                          </p:val>
                                        </p:tav>
                                        <p:tav tm="100000">
                                          <p:val>
                                            <p:strVal val="#ppt_h"/>
                                          </p:val>
                                        </p:tav>
                                      </p:tavLst>
                                    </p:anim>
                                    <p:animEffect transition="in" filter="fade">
                                      <p:cBhvr>
                                        <p:cTn id="42" dur="500"/>
                                        <p:tgtEl>
                                          <p:spTgt spid="585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3" grpId="0"/>
      <p:bldP spid="585734" grpId="0"/>
      <p:bldP spid="585769" grpId="0" animBg="1"/>
      <p:bldP spid="58577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1990725" y="274638"/>
            <a:ext cx="5002213" cy="1143000"/>
          </a:xfrm>
        </p:spPr>
        <p:txBody>
          <a:bodyPr/>
          <a:lstStyle/>
          <a:p>
            <a:pPr eaLnBrk="1" hangingPunct="1"/>
            <a:r>
              <a:rPr lang="en-US" smtClean="0"/>
              <a:t>Grilled Cheese Sandwich</a:t>
            </a:r>
          </a:p>
        </p:txBody>
      </p:sp>
      <p:sp>
        <p:nvSpPr>
          <p:cNvPr id="101378" name="Text Box 3"/>
          <p:cNvSpPr txBox="1">
            <a:spLocks noChangeArrowheads="1"/>
          </p:cNvSpPr>
          <p:nvPr/>
        </p:nvSpPr>
        <p:spPr bwMode="auto">
          <a:xfrm>
            <a:off x="898525" y="2224088"/>
            <a:ext cx="6456363" cy="519112"/>
          </a:xfrm>
          <a:prstGeom prst="rect">
            <a:avLst/>
          </a:prstGeom>
          <a:noFill/>
          <a:ln w="9525">
            <a:noFill/>
            <a:miter lim="800000"/>
            <a:headEnd/>
            <a:tailEnd/>
          </a:ln>
        </p:spPr>
        <p:txBody>
          <a:bodyPr wrap="none">
            <a:spAutoFit/>
          </a:bodyPr>
          <a:lstStyle/>
          <a:p>
            <a:r>
              <a:rPr lang="en-US" sz="2800"/>
              <a:t>Bread   +    Cheese    </a:t>
            </a:r>
            <a:r>
              <a:rPr lang="en-US" sz="2800">
                <a:sym typeface="Wingdings" pitchFamily="2" charset="2"/>
              </a:rPr>
              <a:t>   ‘Cheese Melt’</a:t>
            </a:r>
            <a:endParaRPr lang="en-US" sz="2800"/>
          </a:p>
        </p:txBody>
      </p:sp>
      <p:sp>
        <p:nvSpPr>
          <p:cNvPr id="587780" name="Text Box 4"/>
          <p:cNvSpPr txBox="1">
            <a:spLocks noChangeArrowheads="1"/>
          </p:cNvSpPr>
          <p:nvPr/>
        </p:nvSpPr>
        <p:spPr bwMode="auto">
          <a:xfrm>
            <a:off x="990600" y="2833688"/>
            <a:ext cx="5505450" cy="519112"/>
          </a:xfrm>
          <a:prstGeom prst="rect">
            <a:avLst/>
          </a:prstGeom>
          <a:noFill/>
          <a:ln w="9525">
            <a:noFill/>
            <a:miter lim="800000"/>
            <a:headEnd/>
            <a:tailEnd/>
          </a:ln>
        </p:spPr>
        <p:txBody>
          <a:bodyPr wrap="none">
            <a:spAutoFit/>
          </a:bodyPr>
          <a:lstStyle/>
          <a:p>
            <a:r>
              <a:rPr lang="en-US" sz="2800"/>
              <a:t>2 B      +        C          </a:t>
            </a:r>
            <a:r>
              <a:rPr lang="en-US" sz="2800">
                <a:sym typeface="Wingdings" pitchFamily="2" charset="2"/>
              </a:rPr>
              <a:t>          B</a:t>
            </a:r>
            <a:r>
              <a:rPr lang="en-US" sz="2800" baseline="-25000">
                <a:sym typeface="Wingdings" pitchFamily="2" charset="2"/>
              </a:rPr>
              <a:t>2</a:t>
            </a:r>
            <a:r>
              <a:rPr lang="en-US" sz="2800">
                <a:sym typeface="Wingdings" pitchFamily="2" charset="2"/>
              </a:rPr>
              <a:t>C</a:t>
            </a:r>
            <a:endParaRPr lang="en-US" sz="2800"/>
          </a:p>
        </p:txBody>
      </p:sp>
      <p:sp>
        <p:nvSpPr>
          <p:cNvPr id="101380" name="AutoShape 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587782" name="Picture 6" descr="cheese sandwich"/>
          <p:cNvPicPr>
            <a:picLocks noChangeAspect="1" noChangeArrowheads="1"/>
          </p:cNvPicPr>
          <p:nvPr/>
        </p:nvPicPr>
        <p:blipFill>
          <a:blip r:embed="rId4"/>
          <a:srcRect/>
          <a:stretch>
            <a:fillRect/>
          </a:stretch>
        </p:blipFill>
        <p:spPr bwMode="auto">
          <a:xfrm>
            <a:off x="990600" y="4419600"/>
            <a:ext cx="1736725" cy="1828800"/>
          </a:xfrm>
          <a:prstGeom prst="rect">
            <a:avLst/>
          </a:prstGeom>
          <a:noFill/>
          <a:ln w="9525">
            <a:noFill/>
            <a:miter lim="800000"/>
            <a:headEnd/>
            <a:tailEnd/>
          </a:ln>
        </p:spPr>
      </p:pic>
      <p:pic>
        <p:nvPicPr>
          <p:cNvPr id="101382" name="Picture 7" descr="cheese bread"/>
          <p:cNvPicPr>
            <a:picLocks noChangeAspect="1" noChangeArrowheads="1"/>
          </p:cNvPicPr>
          <p:nvPr/>
        </p:nvPicPr>
        <p:blipFill>
          <a:blip r:embed="rId5"/>
          <a:srcRect t="6114" r="2852" b="20509"/>
          <a:stretch>
            <a:fillRect/>
          </a:stretch>
        </p:blipFill>
        <p:spPr bwMode="auto">
          <a:xfrm>
            <a:off x="6858000" y="228600"/>
            <a:ext cx="1676400" cy="1828800"/>
          </a:xfrm>
          <a:prstGeom prst="rect">
            <a:avLst/>
          </a:prstGeom>
          <a:noFill/>
          <a:ln w="9525">
            <a:noFill/>
            <a:miter lim="800000"/>
            <a:headEnd/>
            <a:tailEnd/>
          </a:ln>
        </p:spPr>
      </p:pic>
      <p:pic>
        <p:nvPicPr>
          <p:cNvPr id="101383" name="Picture 8" descr="kids-burger"/>
          <p:cNvPicPr>
            <a:picLocks noChangeAspect="1" noChangeArrowheads="1"/>
          </p:cNvPicPr>
          <p:nvPr/>
        </p:nvPicPr>
        <p:blipFill>
          <a:blip r:embed="rId6"/>
          <a:srcRect/>
          <a:stretch>
            <a:fillRect/>
          </a:stretch>
        </p:blipFill>
        <p:spPr bwMode="auto">
          <a:xfrm>
            <a:off x="636588" y="228600"/>
            <a:ext cx="1725612" cy="1843088"/>
          </a:xfrm>
          <a:prstGeom prst="rect">
            <a:avLst/>
          </a:prstGeom>
          <a:noFill/>
          <a:ln w="9525">
            <a:noFill/>
            <a:miter lim="800000"/>
            <a:headEnd/>
            <a:tailEnd/>
          </a:ln>
        </p:spPr>
      </p:pic>
      <p:sp>
        <p:nvSpPr>
          <p:cNvPr id="587785" name="Rectangle 9"/>
          <p:cNvSpPr>
            <a:spLocks noChangeArrowheads="1"/>
          </p:cNvSpPr>
          <p:nvPr/>
        </p:nvSpPr>
        <p:spPr bwMode="auto">
          <a:xfrm>
            <a:off x="681038" y="3597275"/>
            <a:ext cx="1790700" cy="519113"/>
          </a:xfrm>
          <a:prstGeom prst="rect">
            <a:avLst/>
          </a:prstGeom>
          <a:noFill/>
          <a:ln w="9525">
            <a:noFill/>
            <a:miter lim="800000"/>
            <a:headEnd/>
            <a:tailEnd/>
          </a:ln>
        </p:spPr>
        <p:txBody>
          <a:bodyPr wrap="none">
            <a:spAutoFit/>
          </a:bodyPr>
          <a:lstStyle/>
          <a:p>
            <a:r>
              <a:rPr lang="en-US" sz="2800" i="1"/>
              <a:t>100 bread</a:t>
            </a:r>
          </a:p>
        </p:txBody>
      </p:sp>
      <p:sp>
        <p:nvSpPr>
          <p:cNvPr id="587786" name="Rectangle 10"/>
          <p:cNvSpPr>
            <a:spLocks noChangeArrowheads="1"/>
          </p:cNvSpPr>
          <p:nvPr/>
        </p:nvSpPr>
        <p:spPr bwMode="auto">
          <a:xfrm>
            <a:off x="2779713" y="3603625"/>
            <a:ext cx="1570037" cy="519113"/>
          </a:xfrm>
          <a:prstGeom prst="rect">
            <a:avLst/>
          </a:prstGeom>
          <a:noFill/>
          <a:ln w="9525">
            <a:noFill/>
            <a:miter lim="800000"/>
            <a:headEnd/>
            <a:tailEnd/>
          </a:ln>
        </p:spPr>
        <p:txBody>
          <a:bodyPr wrap="none">
            <a:spAutoFit/>
          </a:bodyPr>
          <a:lstStyle/>
          <a:p>
            <a:r>
              <a:rPr lang="en-US" sz="2800" i="1"/>
              <a:t>30 slices</a:t>
            </a:r>
          </a:p>
        </p:txBody>
      </p:sp>
      <p:sp>
        <p:nvSpPr>
          <p:cNvPr id="587787" name="Rectangle 11"/>
          <p:cNvSpPr>
            <a:spLocks noChangeArrowheads="1"/>
          </p:cNvSpPr>
          <p:nvPr/>
        </p:nvSpPr>
        <p:spPr bwMode="auto">
          <a:xfrm>
            <a:off x="4953000" y="3603625"/>
            <a:ext cx="2343150" cy="519113"/>
          </a:xfrm>
          <a:prstGeom prst="rect">
            <a:avLst/>
          </a:prstGeom>
          <a:noFill/>
          <a:ln w="9525">
            <a:noFill/>
            <a:miter lim="800000"/>
            <a:headEnd/>
            <a:tailEnd/>
          </a:ln>
        </p:spPr>
        <p:txBody>
          <a:bodyPr wrap="none">
            <a:spAutoFit/>
          </a:bodyPr>
          <a:lstStyle/>
          <a:p>
            <a:r>
              <a:rPr lang="en-US" sz="2800" i="1"/>
              <a:t>? sandwiches</a:t>
            </a:r>
          </a:p>
        </p:txBody>
      </p:sp>
      <p:sp>
        <p:nvSpPr>
          <p:cNvPr id="587788" name="Text Box 12"/>
          <p:cNvSpPr txBox="1">
            <a:spLocks noChangeArrowheads="1"/>
          </p:cNvSpPr>
          <p:nvPr/>
        </p:nvSpPr>
        <p:spPr bwMode="auto">
          <a:xfrm>
            <a:off x="5043488" y="4233863"/>
            <a:ext cx="3613150" cy="2289175"/>
          </a:xfrm>
          <a:prstGeom prst="rect">
            <a:avLst/>
          </a:prstGeom>
          <a:noFill/>
          <a:ln w="9525">
            <a:noFill/>
            <a:miter lim="800000"/>
            <a:headEnd/>
            <a:tailEnd/>
          </a:ln>
        </p:spPr>
        <p:txBody>
          <a:bodyPr wrap="none">
            <a:spAutoFit/>
          </a:bodyPr>
          <a:lstStyle/>
          <a:p>
            <a:r>
              <a:rPr lang="en-US" sz="1800" b="1"/>
              <a:t>Multiple Guess:</a:t>
            </a:r>
          </a:p>
          <a:p>
            <a:r>
              <a:rPr lang="en-US" sz="1800"/>
              <a:t>     130 sandwiches</a:t>
            </a:r>
          </a:p>
          <a:p>
            <a:r>
              <a:rPr lang="en-US" sz="1800"/>
              <a:t>     100 sandwiches     </a:t>
            </a:r>
          </a:p>
          <a:p>
            <a:r>
              <a:rPr lang="en-US" sz="1800"/>
              <a:t>       90 sandwiches</a:t>
            </a:r>
          </a:p>
          <a:p>
            <a:r>
              <a:rPr lang="en-US" sz="1800"/>
              <a:t>       60 sandwiches</a:t>
            </a:r>
          </a:p>
          <a:p>
            <a:r>
              <a:rPr lang="en-US" sz="1800"/>
              <a:t>       30 sandwiches</a:t>
            </a:r>
          </a:p>
          <a:p>
            <a:r>
              <a:rPr lang="en-US" sz="1800"/>
              <a:t>       Not enough information given</a:t>
            </a:r>
          </a:p>
          <a:p>
            <a:r>
              <a:rPr lang="en-US" sz="1800"/>
              <a:t>     </a:t>
            </a:r>
          </a:p>
        </p:txBody>
      </p:sp>
      <p:sp>
        <p:nvSpPr>
          <p:cNvPr id="587789" name="Text Box 13"/>
          <p:cNvSpPr txBox="1">
            <a:spLocks noChangeArrowheads="1"/>
          </p:cNvSpPr>
          <p:nvPr/>
        </p:nvSpPr>
        <p:spPr bwMode="auto">
          <a:xfrm>
            <a:off x="4760913" y="3598863"/>
            <a:ext cx="2541587" cy="519112"/>
          </a:xfrm>
          <a:prstGeom prst="rect">
            <a:avLst/>
          </a:prstGeom>
          <a:solidFill>
            <a:schemeClr val="bg1"/>
          </a:solidFill>
          <a:ln w="9525">
            <a:noFill/>
            <a:miter lim="800000"/>
            <a:headEnd/>
            <a:tailEnd/>
          </a:ln>
        </p:spPr>
        <p:txBody>
          <a:bodyPr wrap="none">
            <a:spAutoFit/>
          </a:bodyPr>
          <a:lstStyle/>
          <a:p>
            <a:r>
              <a:rPr lang="en-US" sz="2800" i="1"/>
              <a:t>30 sandwiches</a:t>
            </a:r>
          </a:p>
        </p:txBody>
      </p:sp>
      <p:pic>
        <p:nvPicPr>
          <p:cNvPr id="587790" name="Picture 14" descr="cheese sandwich"/>
          <p:cNvPicPr>
            <a:picLocks noChangeAspect="1" noChangeArrowheads="1"/>
          </p:cNvPicPr>
          <p:nvPr/>
        </p:nvPicPr>
        <p:blipFill>
          <a:blip r:embed="rId4"/>
          <a:srcRect/>
          <a:stretch>
            <a:fillRect/>
          </a:stretch>
        </p:blipFill>
        <p:spPr bwMode="auto">
          <a:xfrm>
            <a:off x="2058988" y="4608513"/>
            <a:ext cx="1736725" cy="1828800"/>
          </a:xfrm>
          <a:prstGeom prst="rect">
            <a:avLst/>
          </a:prstGeom>
          <a:noFill/>
          <a:ln w="9525">
            <a:noFill/>
            <a:miter lim="800000"/>
            <a:headEnd/>
            <a:tailEnd/>
          </a:ln>
        </p:spPr>
      </p:pic>
      <p:pic>
        <p:nvPicPr>
          <p:cNvPr id="587791" name="Picture 15" descr="cheese sandwich"/>
          <p:cNvPicPr>
            <a:picLocks noChangeAspect="1" noChangeArrowheads="1"/>
          </p:cNvPicPr>
          <p:nvPr/>
        </p:nvPicPr>
        <p:blipFill>
          <a:blip r:embed="rId4"/>
          <a:srcRect/>
          <a:stretch>
            <a:fillRect/>
          </a:stretch>
        </p:blipFill>
        <p:spPr bwMode="auto">
          <a:xfrm>
            <a:off x="3073400" y="4267200"/>
            <a:ext cx="1736725" cy="1828800"/>
          </a:xfrm>
          <a:prstGeom prst="rect">
            <a:avLst/>
          </a:prstGeom>
          <a:noFill/>
          <a:ln w="9525">
            <a:noFill/>
            <a:miter lim="800000"/>
            <a:headEnd/>
            <a:tailEnd/>
          </a:ln>
        </p:spPr>
      </p:pic>
      <p:pic>
        <p:nvPicPr>
          <p:cNvPr id="587792" name="Picture 16" descr="cheese sandwich"/>
          <p:cNvPicPr>
            <a:picLocks noChangeAspect="1" noChangeArrowheads="1"/>
          </p:cNvPicPr>
          <p:nvPr/>
        </p:nvPicPr>
        <p:blipFill>
          <a:blip r:embed="rId4"/>
          <a:srcRect/>
          <a:stretch>
            <a:fillRect/>
          </a:stretch>
        </p:blipFill>
        <p:spPr bwMode="auto">
          <a:xfrm>
            <a:off x="3968750" y="4700588"/>
            <a:ext cx="1736725" cy="1828800"/>
          </a:xfrm>
          <a:prstGeom prst="rect">
            <a:avLst/>
          </a:prstGeom>
          <a:noFill/>
          <a:ln w="9525">
            <a:noFill/>
            <a:miter lim="800000"/>
            <a:headEnd/>
            <a:tailEnd/>
          </a:ln>
        </p:spPr>
      </p:pic>
      <p:pic>
        <p:nvPicPr>
          <p:cNvPr id="587793" name="Picture 17" descr="cheese sandwich"/>
          <p:cNvPicPr>
            <a:picLocks noChangeAspect="1" noChangeArrowheads="1"/>
          </p:cNvPicPr>
          <p:nvPr/>
        </p:nvPicPr>
        <p:blipFill>
          <a:blip r:embed="rId4"/>
          <a:srcRect/>
          <a:stretch>
            <a:fillRect/>
          </a:stretch>
        </p:blipFill>
        <p:spPr bwMode="auto">
          <a:xfrm>
            <a:off x="5160963" y="4405313"/>
            <a:ext cx="1736725" cy="1828800"/>
          </a:xfrm>
          <a:prstGeom prst="rect">
            <a:avLst/>
          </a:prstGeom>
          <a:noFill/>
          <a:ln w="9525">
            <a:noFill/>
            <a:miter lim="800000"/>
            <a:headEnd/>
            <a:tailEnd/>
          </a:ln>
        </p:spPr>
      </p:pic>
      <p:pic>
        <p:nvPicPr>
          <p:cNvPr id="587794" name="Picture 18" descr="cheese sandwich"/>
          <p:cNvPicPr>
            <a:picLocks noChangeAspect="1" noChangeArrowheads="1"/>
          </p:cNvPicPr>
          <p:nvPr/>
        </p:nvPicPr>
        <p:blipFill>
          <a:blip r:embed="rId4"/>
          <a:srcRect/>
          <a:stretch>
            <a:fillRect/>
          </a:stretch>
        </p:blipFill>
        <p:spPr bwMode="auto">
          <a:xfrm>
            <a:off x="6249988" y="4702175"/>
            <a:ext cx="1736725"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87780"/>
                                        </p:tgtEl>
                                        <p:attrNameLst>
                                          <p:attrName>style.visibility</p:attrName>
                                        </p:attrNameLst>
                                      </p:cBhvr>
                                      <p:to>
                                        <p:strVal val="visible"/>
                                      </p:to>
                                    </p:set>
                                    <p:animEffect transition="in" filter="fade">
                                      <p:cBhvr>
                                        <p:cTn id="7" dur="1000"/>
                                        <p:tgtEl>
                                          <p:spTgt spid="587780"/>
                                        </p:tgtEl>
                                      </p:cBhvr>
                                    </p:animEffect>
                                    <p:anim calcmode="lin" valueType="num">
                                      <p:cBhvr>
                                        <p:cTn id="8" dur="1000" fill="hold"/>
                                        <p:tgtEl>
                                          <p:spTgt spid="587780"/>
                                        </p:tgtEl>
                                        <p:attrNameLst>
                                          <p:attrName>ppt_x</p:attrName>
                                        </p:attrNameLst>
                                      </p:cBhvr>
                                      <p:tavLst>
                                        <p:tav tm="0">
                                          <p:val>
                                            <p:strVal val="#ppt_x"/>
                                          </p:val>
                                        </p:tav>
                                        <p:tav tm="100000">
                                          <p:val>
                                            <p:strVal val="#ppt_x"/>
                                          </p:val>
                                        </p:tav>
                                      </p:tavLst>
                                    </p:anim>
                                    <p:anim calcmode="lin" valueType="num">
                                      <p:cBhvr>
                                        <p:cTn id="9" dur="1000" fill="hold"/>
                                        <p:tgtEl>
                                          <p:spTgt spid="58778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87785"/>
                                        </p:tgtEl>
                                        <p:attrNameLst>
                                          <p:attrName>style.visibility</p:attrName>
                                        </p:attrNameLst>
                                      </p:cBhvr>
                                      <p:to>
                                        <p:strVal val="visible"/>
                                      </p:to>
                                    </p:set>
                                    <p:animEffect transition="in" filter="dissolve">
                                      <p:cBhvr>
                                        <p:cTn id="14" dur="500"/>
                                        <p:tgtEl>
                                          <p:spTgt spid="587785"/>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87786"/>
                                        </p:tgtEl>
                                        <p:attrNameLst>
                                          <p:attrName>style.visibility</p:attrName>
                                        </p:attrNameLst>
                                      </p:cBhvr>
                                      <p:to>
                                        <p:strVal val="visible"/>
                                      </p:to>
                                    </p:set>
                                    <p:animEffect transition="in" filter="dissolve">
                                      <p:cBhvr>
                                        <p:cTn id="19" dur="500"/>
                                        <p:tgtEl>
                                          <p:spTgt spid="58778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87787"/>
                                        </p:tgtEl>
                                        <p:attrNameLst>
                                          <p:attrName>style.visibility</p:attrName>
                                        </p:attrNameLst>
                                      </p:cBhvr>
                                      <p:to>
                                        <p:strVal val="visible"/>
                                      </p:to>
                                    </p:set>
                                    <p:animEffect transition="in" filter="dissolve">
                                      <p:cBhvr>
                                        <p:cTn id="24" dur="500"/>
                                        <p:tgtEl>
                                          <p:spTgt spid="58778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587788">
                                            <p:txEl>
                                              <p:pRg st="0" end="0"/>
                                            </p:txEl>
                                          </p:spTgt>
                                        </p:tgtEl>
                                        <p:attrNameLst>
                                          <p:attrName>style.visibility</p:attrName>
                                        </p:attrNameLst>
                                      </p:cBhvr>
                                      <p:to>
                                        <p:strVal val="visible"/>
                                      </p:to>
                                    </p:set>
                                    <p:anim calcmode="lin" valueType="num">
                                      <p:cBhvr>
                                        <p:cTn id="29" dur="500" fill="hold"/>
                                        <p:tgtEl>
                                          <p:spTgt spid="587788">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587788">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587788">
                                            <p:txEl>
                                              <p:pRg st="0" end="0"/>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587788">
                                            <p:txEl>
                                              <p:pRg st="1" end="1"/>
                                            </p:txEl>
                                          </p:spTgt>
                                        </p:tgtEl>
                                        <p:attrNameLst>
                                          <p:attrName>style.visibility</p:attrName>
                                        </p:attrNameLst>
                                      </p:cBhvr>
                                      <p:to>
                                        <p:strVal val="visible"/>
                                      </p:to>
                                    </p:set>
                                    <p:anim calcmode="lin" valueType="num">
                                      <p:cBhvr>
                                        <p:cTn id="34" dur="500" fill="hold"/>
                                        <p:tgtEl>
                                          <p:spTgt spid="587788">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587788">
                                            <p:txEl>
                                              <p:pRg st="1" end="1"/>
                                            </p:txEl>
                                          </p:spTgt>
                                        </p:tgtEl>
                                        <p:attrNameLst>
                                          <p:attrName>ppt_h</p:attrName>
                                        </p:attrNameLst>
                                      </p:cBhvr>
                                      <p:tavLst>
                                        <p:tav tm="0">
                                          <p:val>
                                            <p:fltVal val="0"/>
                                          </p:val>
                                        </p:tav>
                                        <p:tav tm="100000">
                                          <p:val>
                                            <p:strVal val="#ppt_h"/>
                                          </p:val>
                                        </p:tav>
                                      </p:tavLst>
                                    </p:anim>
                                    <p:animEffect transition="in" filter="fade">
                                      <p:cBhvr>
                                        <p:cTn id="36" dur="500"/>
                                        <p:tgtEl>
                                          <p:spTgt spid="587788">
                                            <p:txEl>
                                              <p:pRg st="1" end="1"/>
                                            </p:txEl>
                                          </p:spTgt>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587788">
                                            <p:txEl>
                                              <p:pRg st="2" end="2"/>
                                            </p:txEl>
                                          </p:spTgt>
                                        </p:tgtEl>
                                        <p:attrNameLst>
                                          <p:attrName>style.visibility</p:attrName>
                                        </p:attrNameLst>
                                      </p:cBhvr>
                                      <p:to>
                                        <p:strVal val="visible"/>
                                      </p:to>
                                    </p:set>
                                    <p:anim calcmode="lin" valueType="num">
                                      <p:cBhvr>
                                        <p:cTn id="39" dur="500" fill="hold"/>
                                        <p:tgtEl>
                                          <p:spTgt spid="587788">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587788">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587788">
                                            <p:txEl>
                                              <p:pRg st="2" end="2"/>
                                            </p:txEl>
                                          </p:spTgt>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587788">
                                            <p:txEl>
                                              <p:pRg st="3" end="3"/>
                                            </p:txEl>
                                          </p:spTgt>
                                        </p:tgtEl>
                                        <p:attrNameLst>
                                          <p:attrName>style.visibility</p:attrName>
                                        </p:attrNameLst>
                                      </p:cBhvr>
                                      <p:to>
                                        <p:strVal val="visible"/>
                                      </p:to>
                                    </p:set>
                                    <p:anim calcmode="lin" valueType="num">
                                      <p:cBhvr>
                                        <p:cTn id="44" dur="500" fill="hold"/>
                                        <p:tgtEl>
                                          <p:spTgt spid="587788">
                                            <p:txEl>
                                              <p:pRg st="3" end="3"/>
                                            </p:txEl>
                                          </p:spTgt>
                                        </p:tgtEl>
                                        <p:attrNameLst>
                                          <p:attrName>ppt_w</p:attrName>
                                        </p:attrNameLst>
                                      </p:cBhvr>
                                      <p:tavLst>
                                        <p:tav tm="0">
                                          <p:val>
                                            <p:fltVal val="0"/>
                                          </p:val>
                                        </p:tav>
                                        <p:tav tm="100000">
                                          <p:val>
                                            <p:strVal val="#ppt_w"/>
                                          </p:val>
                                        </p:tav>
                                      </p:tavLst>
                                    </p:anim>
                                    <p:anim calcmode="lin" valueType="num">
                                      <p:cBhvr>
                                        <p:cTn id="45" dur="500" fill="hold"/>
                                        <p:tgtEl>
                                          <p:spTgt spid="587788">
                                            <p:txEl>
                                              <p:pRg st="3" end="3"/>
                                            </p:txEl>
                                          </p:spTgt>
                                        </p:tgtEl>
                                        <p:attrNameLst>
                                          <p:attrName>ppt_h</p:attrName>
                                        </p:attrNameLst>
                                      </p:cBhvr>
                                      <p:tavLst>
                                        <p:tav tm="0">
                                          <p:val>
                                            <p:fltVal val="0"/>
                                          </p:val>
                                        </p:tav>
                                        <p:tav tm="100000">
                                          <p:val>
                                            <p:strVal val="#ppt_h"/>
                                          </p:val>
                                        </p:tav>
                                      </p:tavLst>
                                    </p:anim>
                                    <p:animEffect transition="in" filter="fade">
                                      <p:cBhvr>
                                        <p:cTn id="46" dur="500"/>
                                        <p:tgtEl>
                                          <p:spTgt spid="587788">
                                            <p:txEl>
                                              <p:pRg st="3" end="3"/>
                                            </p:txEl>
                                          </p:spTgt>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587788">
                                            <p:txEl>
                                              <p:pRg st="4" end="4"/>
                                            </p:txEl>
                                          </p:spTgt>
                                        </p:tgtEl>
                                        <p:attrNameLst>
                                          <p:attrName>style.visibility</p:attrName>
                                        </p:attrNameLst>
                                      </p:cBhvr>
                                      <p:to>
                                        <p:strVal val="visible"/>
                                      </p:to>
                                    </p:set>
                                    <p:anim calcmode="lin" valueType="num">
                                      <p:cBhvr>
                                        <p:cTn id="49" dur="500" fill="hold"/>
                                        <p:tgtEl>
                                          <p:spTgt spid="587788">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587788">
                                            <p:txEl>
                                              <p:pRg st="4" end="4"/>
                                            </p:txEl>
                                          </p:spTgt>
                                        </p:tgtEl>
                                        <p:attrNameLst>
                                          <p:attrName>ppt_h</p:attrName>
                                        </p:attrNameLst>
                                      </p:cBhvr>
                                      <p:tavLst>
                                        <p:tav tm="0">
                                          <p:val>
                                            <p:fltVal val="0"/>
                                          </p:val>
                                        </p:tav>
                                        <p:tav tm="100000">
                                          <p:val>
                                            <p:strVal val="#ppt_h"/>
                                          </p:val>
                                        </p:tav>
                                      </p:tavLst>
                                    </p:anim>
                                    <p:animEffect transition="in" filter="fade">
                                      <p:cBhvr>
                                        <p:cTn id="51" dur="500"/>
                                        <p:tgtEl>
                                          <p:spTgt spid="587788">
                                            <p:txEl>
                                              <p:pRg st="4" end="4"/>
                                            </p:txEl>
                                          </p:spTgt>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587788">
                                            <p:txEl>
                                              <p:pRg st="5" end="5"/>
                                            </p:txEl>
                                          </p:spTgt>
                                        </p:tgtEl>
                                        <p:attrNameLst>
                                          <p:attrName>style.visibility</p:attrName>
                                        </p:attrNameLst>
                                      </p:cBhvr>
                                      <p:to>
                                        <p:strVal val="visible"/>
                                      </p:to>
                                    </p:set>
                                    <p:anim calcmode="lin" valueType="num">
                                      <p:cBhvr>
                                        <p:cTn id="54" dur="500" fill="hold"/>
                                        <p:tgtEl>
                                          <p:spTgt spid="587788">
                                            <p:txEl>
                                              <p:pRg st="5" end="5"/>
                                            </p:txEl>
                                          </p:spTgt>
                                        </p:tgtEl>
                                        <p:attrNameLst>
                                          <p:attrName>ppt_w</p:attrName>
                                        </p:attrNameLst>
                                      </p:cBhvr>
                                      <p:tavLst>
                                        <p:tav tm="0">
                                          <p:val>
                                            <p:fltVal val="0"/>
                                          </p:val>
                                        </p:tav>
                                        <p:tav tm="100000">
                                          <p:val>
                                            <p:strVal val="#ppt_w"/>
                                          </p:val>
                                        </p:tav>
                                      </p:tavLst>
                                    </p:anim>
                                    <p:anim calcmode="lin" valueType="num">
                                      <p:cBhvr>
                                        <p:cTn id="55" dur="500" fill="hold"/>
                                        <p:tgtEl>
                                          <p:spTgt spid="587788">
                                            <p:txEl>
                                              <p:pRg st="5" end="5"/>
                                            </p:txEl>
                                          </p:spTgt>
                                        </p:tgtEl>
                                        <p:attrNameLst>
                                          <p:attrName>ppt_h</p:attrName>
                                        </p:attrNameLst>
                                      </p:cBhvr>
                                      <p:tavLst>
                                        <p:tav tm="0">
                                          <p:val>
                                            <p:fltVal val="0"/>
                                          </p:val>
                                        </p:tav>
                                        <p:tav tm="100000">
                                          <p:val>
                                            <p:strVal val="#ppt_h"/>
                                          </p:val>
                                        </p:tav>
                                      </p:tavLst>
                                    </p:anim>
                                    <p:animEffect transition="in" filter="fade">
                                      <p:cBhvr>
                                        <p:cTn id="56" dur="500"/>
                                        <p:tgtEl>
                                          <p:spTgt spid="587788">
                                            <p:txEl>
                                              <p:pRg st="5" end="5"/>
                                            </p:txEl>
                                          </p:spTgt>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587788">
                                            <p:txEl>
                                              <p:pRg st="6" end="6"/>
                                            </p:txEl>
                                          </p:spTgt>
                                        </p:tgtEl>
                                        <p:attrNameLst>
                                          <p:attrName>style.visibility</p:attrName>
                                        </p:attrNameLst>
                                      </p:cBhvr>
                                      <p:to>
                                        <p:strVal val="visible"/>
                                      </p:to>
                                    </p:set>
                                    <p:anim calcmode="lin" valueType="num">
                                      <p:cBhvr>
                                        <p:cTn id="59" dur="500" fill="hold"/>
                                        <p:tgtEl>
                                          <p:spTgt spid="587788">
                                            <p:txEl>
                                              <p:pRg st="6" end="6"/>
                                            </p:txEl>
                                          </p:spTgt>
                                        </p:tgtEl>
                                        <p:attrNameLst>
                                          <p:attrName>ppt_w</p:attrName>
                                        </p:attrNameLst>
                                      </p:cBhvr>
                                      <p:tavLst>
                                        <p:tav tm="0">
                                          <p:val>
                                            <p:fltVal val="0"/>
                                          </p:val>
                                        </p:tav>
                                        <p:tav tm="100000">
                                          <p:val>
                                            <p:strVal val="#ppt_w"/>
                                          </p:val>
                                        </p:tav>
                                      </p:tavLst>
                                    </p:anim>
                                    <p:anim calcmode="lin" valueType="num">
                                      <p:cBhvr>
                                        <p:cTn id="60" dur="500" fill="hold"/>
                                        <p:tgtEl>
                                          <p:spTgt spid="587788">
                                            <p:txEl>
                                              <p:pRg st="6" end="6"/>
                                            </p:txEl>
                                          </p:spTgt>
                                        </p:tgtEl>
                                        <p:attrNameLst>
                                          <p:attrName>ppt_h</p:attrName>
                                        </p:attrNameLst>
                                      </p:cBhvr>
                                      <p:tavLst>
                                        <p:tav tm="0">
                                          <p:val>
                                            <p:fltVal val="0"/>
                                          </p:val>
                                        </p:tav>
                                        <p:tav tm="100000">
                                          <p:val>
                                            <p:strVal val="#ppt_h"/>
                                          </p:val>
                                        </p:tav>
                                      </p:tavLst>
                                    </p:anim>
                                    <p:animEffect transition="in" filter="fade">
                                      <p:cBhvr>
                                        <p:cTn id="61" dur="500"/>
                                        <p:tgtEl>
                                          <p:spTgt spid="587788">
                                            <p:txEl>
                                              <p:pRg st="6" end="6"/>
                                            </p:txEl>
                                          </p:spTgt>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587788">
                                            <p:txEl>
                                              <p:pRg st="7" end="7"/>
                                            </p:txEl>
                                          </p:spTgt>
                                        </p:tgtEl>
                                        <p:attrNameLst>
                                          <p:attrName>style.visibility</p:attrName>
                                        </p:attrNameLst>
                                      </p:cBhvr>
                                      <p:to>
                                        <p:strVal val="visible"/>
                                      </p:to>
                                    </p:set>
                                    <p:anim calcmode="lin" valueType="num">
                                      <p:cBhvr>
                                        <p:cTn id="64" dur="500" fill="hold"/>
                                        <p:tgtEl>
                                          <p:spTgt spid="587788">
                                            <p:txEl>
                                              <p:pRg st="7" end="7"/>
                                            </p:txEl>
                                          </p:spTgt>
                                        </p:tgtEl>
                                        <p:attrNameLst>
                                          <p:attrName>ppt_w</p:attrName>
                                        </p:attrNameLst>
                                      </p:cBhvr>
                                      <p:tavLst>
                                        <p:tav tm="0">
                                          <p:val>
                                            <p:fltVal val="0"/>
                                          </p:val>
                                        </p:tav>
                                        <p:tav tm="100000">
                                          <p:val>
                                            <p:strVal val="#ppt_w"/>
                                          </p:val>
                                        </p:tav>
                                      </p:tavLst>
                                    </p:anim>
                                    <p:anim calcmode="lin" valueType="num">
                                      <p:cBhvr>
                                        <p:cTn id="65" dur="500" fill="hold"/>
                                        <p:tgtEl>
                                          <p:spTgt spid="587788">
                                            <p:txEl>
                                              <p:pRg st="7" end="7"/>
                                            </p:txEl>
                                          </p:spTgt>
                                        </p:tgtEl>
                                        <p:attrNameLst>
                                          <p:attrName>ppt_h</p:attrName>
                                        </p:attrNameLst>
                                      </p:cBhvr>
                                      <p:tavLst>
                                        <p:tav tm="0">
                                          <p:val>
                                            <p:fltVal val="0"/>
                                          </p:val>
                                        </p:tav>
                                        <p:tav tm="100000">
                                          <p:val>
                                            <p:strVal val="#ppt_h"/>
                                          </p:val>
                                        </p:tav>
                                      </p:tavLst>
                                    </p:anim>
                                    <p:animEffect transition="in" filter="fade">
                                      <p:cBhvr>
                                        <p:cTn id="66" dur="500"/>
                                        <p:tgtEl>
                                          <p:spTgt spid="587788">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587789"/>
                                        </p:tgtEl>
                                        <p:attrNameLst>
                                          <p:attrName>style.visibility</p:attrName>
                                        </p:attrNameLst>
                                      </p:cBhvr>
                                      <p:to>
                                        <p:strVal val="visible"/>
                                      </p:to>
                                    </p:set>
                                    <p:anim calcmode="lin" valueType="num">
                                      <p:cBhvr>
                                        <p:cTn id="71" dur="500" fill="hold"/>
                                        <p:tgtEl>
                                          <p:spTgt spid="587789"/>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587789"/>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587789"/>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587789"/>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9" presetClass="exit" presetSubtype="0" fill="hold" grpId="1" nodeType="clickEffect">
                                  <p:stCondLst>
                                    <p:cond delay="0"/>
                                  </p:stCondLst>
                                  <p:childTnLst>
                                    <p:anim calcmode="lin" valueType="num">
                                      <p:cBhvr>
                                        <p:cTn id="78" dur="1000"/>
                                        <p:tgtEl>
                                          <p:spTgt spid="587788">
                                            <p:txEl>
                                              <p:pRg st="0" end="0"/>
                                            </p:txEl>
                                          </p:spTgt>
                                        </p:tgtEl>
                                        <p:attrNameLst>
                                          <p:attrName>ppt_x</p:attrName>
                                        </p:attrNameLst>
                                      </p:cBhvr>
                                      <p:tavLst>
                                        <p:tav tm="0">
                                          <p:val>
                                            <p:strVal val="ppt_x"/>
                                          </p:val>
                                        </p:tav>
                                        <p:tav tm="100000">
                                          <p:val>
                                            <p:strVal val="ppt_x-.2"/>
                                          </p:val>
                                        </p:tav>
                                      </p:tavLst>
                                    </p:anim>
                                    <p:anim calcmode="lin" valueType="num">
                                      <p:cBhvr>
                                        <p:cTn id="79" dur="1000"/>
                                        <p:tgtEl>
                                          <p:spTgt spid="587788">
                                            <p:txEl>
                                              <p:pRg st="0" end="0"/>
                                            </p:txEl>
                                          </p:spTgt>
                                        </p:tgtEl>
                                        <p:attrNameLst>
                                          <p:attrName>ppt_y</p:attrName>
                                        </p:attrNameLst>
                                      </p:cBhvr>
                                      <p:tavLst>
                                        <p:tav tm="0">
                                          <p:val>
                                            <p:strVal val="ppt_y"/>
                                          </p:val>
                                        </p:tav>
                                        <p:tav tm="100000">
                                          <p:val>
                                            <p:strVal val="ppt_y"/>
                                          </p:val>
                                        </p:tav>
                                      </p:tavLst>
                                    </p:anim>
                                    <p:animEffect transition="out" filter="fade">
                                      <p:cBhvr>
                                        <p:cTn id="80" dur="1000"/>
                                        <p:tgtEl>
                                          <p:spTgt spid="587788">
                                            <p:txEl>
                                              <p:pRg st="0" end="0"/>
                                            </p:txEl>
                                          </p:spTgt>
                                        </p:tgtEl>
                                      </p:cBhvr>
                                    </p:animEffect>
                                    <p:set>
                                      <p:cBhvr>
                                        <p:cTn id="81" dur="1" fill="hold">
                                          <p:stCondLst>
                                            <p:cond delay="999"/>
                                          </p:stCondLst>
                                        </p:cTn>
                                        <p:tgtEl>
                                          <p:spTgt spid="587788">
                                            <p:txEl>
                                              <p:pRg st="0" end="0"/>
                                            </p:txEl>
                                          </p:spTgt>
                                        </p:tgtEl>
                                        <p:attrNameLst>
                                          <p:attrName>style.visibility</p:attrName>
                                        </p:attrNameLst>
                                      </p:cBhvr>
                                      <p:to>
                                        <p:strVal val="hidden"/>
                                      </p:to>
                                    </p:set>
                                  </p:childTnLst>
                                </p:cTn>
                              </p:par>
                              <p:par>
                                <p:cTn id="82" presetID="29" presetClass="exit" presetSubtype="0" fill="hold" grpId="1" nodeType="withEffect">
                                  <p:stCondLst>
                                    <p:cond delay="0"/>
                                  </p:stCondLst>
                                  <p:childTnLst>
                                    <p:anim calcmode="lin" valueType="num">
                                      <p:cBhvr>
                                        <p:cTn id="83" dur="1000"/>
                                        <p:tgtEl>
                                          <p:spTgt spid="587788">
                                            <p:txEl>
                                              <p:pRg st="1" end="1"/>
                                            </p:txEl>
                                          </p:spTgt>
                                        </p:tgtEl>
                                        <p:attrNameLst>
                                          <p:attrName>ppt_x</p:attrName>
                                        </p:attrNameLst>
                                      </p:cBhvr>
                                      <p:tavLst>
                                        <p:tav tm="0">
                                          <p:val>
                                            <p:strVal val="ppt_x"/>
                                          </p:val>
                                        </p:tav>
                                        <p:tav tm="100000">
                                          <p:val>
                                            <p:strVal val="ppt_x-.2"/>
                                          </p:val>
                                        </p:tav>
                                      </p:tavLst>
                                    </p:anim>
                                    <p:anim calcmode="lin" valueType="num">
                                      <p:cBhvr>
                                        <p:cTn id="84" dur="1000"/>
                                        <p:tgtEl>
                                          <p:spTgt spid="587788">
                                            <p:txEl>
                                              <p:pRg st="1" end="1"/>
                                            </p:txEl>
                                          </p:spTgt>
                                        </p:tgtEl>
                                        <p:attrNameLst>
                                          <p:attrName>ppt_y</p:attrName>
                                        </p:attrNameLst>
                                      </p:cBhvr>
                                      <p:tavLst>
                                        <p:tav tm="0">
                                          <p:val>
                                            <p:strVal val="ppt_y"/>
                                          </p:val>
                                        </p:tav>
                                        <p:tav tm="100000">
                                          <p:val>
                                            <p:strVal val="ppt_y"/>
                                          </p:val>
                                        </p:tav>
                                      </p:tavLst>
                                    </p:anim>
                                    <p:animEffect transition="out" filter="fade">
                                      <p:cBhvr>
                                        <p:cTn id="85" dur="1000"/>
                                        <p:tgtEl>
                                          <p:spTgt spid="587788">
                                            <p:txEl>
                                              <p:pRg st="1" end="1"/>
                                            </p:txEl>
                                          </p:spTgt>
                                        </p:tgtEl>
                                      </p:cBhvr>
                                    </p:animEffect>
                                    <p:set>
                                      <p:cBhvr>
                                        <p:cTn id="86" dur="1" fill="hold">
                                          <p:stCondLst>
                                            <p:cond delay="999"/>
                                          </p:stCondLst>
                                        </p:cTn>
                                        <p:tgtEl>
                                          <p:spTgt spid="587788">
                                            <p:txEl>
                                              <p:pRg st="1" end="1"/>
                                            </p:txEl>
                                          </p:spTgt>
                                        </p:tgtEl>
                                        <p:attrNameLst>
                                          <p:attrName>style.visibility</p:attrName>
                                        </p:attrNameLst>
                                      </p:cBhvr>
                                      <p:to>
                                        <p:strVal val="hidden"/>
                                      </p:to>
                                    </p:set>
                                  </p:childTnLst>
                                </p:cTn>
                              </p:par>
                              <p:par>
                                <p:cTn id="87" presetID="29" presetClass="exit" presetSubtype="0" fill="hold" grpId="1" nodeType="withEffect">
                                  <p:stCondLst>
                                    <p:cond delay="0"/>
                                  </p:stCondLst>
                                  <p:childTnLst>
                                    <p:anim calcmode="lin" valueType="num">
                                      <p:cBhvr>
                                        <p:cTn id="88" dur="1000"/>
                                        <p:tgtEl>
                                          <p:spTgt spid="587788">
                                            <p:txEl>
                                              <p:pRg st="2" end="2"/>
                                            </p:txEl>
                                          </p:spTgt>
                                        </p:tgtEl>
                                        <p:attrNameLst>
                                          <p:attrName>ppt_x</p:attrName>
                                        </p:attrNameLst>
                                      </p:cBhvr>
                                      <p:tavLst>
                                        <p:tav tm="0">
                                          <p:val>
                                            <p:strVal val="ppt_x"/>
                                          </p:val>
                                        </p:tav>
                                        <p:tav tm="100000">
                                          <p:val>
                                            <p:strVal val="ppt_x-.2"/>
                                          </p:val>
                                        </p:tav>
                                      </p:tavLst>
                                    </p:anim>
                                    <p:anim calcmode="lin" valueType="num">
                                      <p:cBhvr>
                                        <p:cTn id="89" dur="1000"/>
                                        <p:tgtEl>
                                          <p:spTgt spid="587788">
                                            <p:txEl>
                                              <p:pRg st="2" end="2"/>
                                            </p:txEl>
                                          </p:spTgt>
                                        </p:tgtEl>
                                        <p:attrNameLst>
                                          <p:attrName>ppt_y</p:attrName>
                                        </p:attrNameLst>
                                      </p:cBhvr>
                                      <p:tavLst>
                                        <p:tav tm="0">
                                          <p:val>
                                            <p:strVal val="ppt_y"/>
                                          </p:val>
                                        </p:tav>
                                        <p:tav tm="100000">
                                          <p:val>
                                            <p:strVal val="ppt_y"/>
                                          </p:val>
                                        </p:tav>
                                      </p:tavLst>
                                    </p:anim>
                                    <p:animEffect transition="out" filter="fade">
                                      <p:cBhvr>
                                        <p:cTn id="90" dur="1000"/>
                                        <p:tgtEl>
                                          <p:spTgt spid="587788">
                                            <p:txEl>
                                              <p:pRg st="2" end="2"/>
                                            </p:txEl>
                                          </p:spTgt>
                                        </p:tgtEl>
                                      </p:cBhvr>
                                    </p:animEffect>
                                    <p:set>
                                      <p:cBhvr>
                                        <p:cTn id="91" dur="1" fill="hold">
                                          <p:stCondLst>
                                            <p:cond delay="999"/>
                                          </p:stCondLst>
                                        </p:cTn>
                                        <p:tgtEl>
                                          <p:spTgt spid="587788">
                                            <p:txEl>
                                              <p:pRg st="2" end="2"/>
                                            </p:txEl>
                                          </p:spTgt>
                                        </p:tgtEl>
                                        <p:attrNameLst>
                                          <p:attrName>style.visibility</p:attrName>
                                        </p:attrNameLst>
                                      </p:cBhvr>
                                      <p:to>
                                        <p:strVal val="hidden"/>
                                      </p:to>
                                    </p:set>
                                  </p:childTnLst>
                                </p:cTn>
                              </p:par>
                              <p:par>
                                <p:cTn id="92" presetID="29" presetClass="exit" presetSubtype="0" fill="hold" grpId="1" nodeType="withEffect">
                                  <p:stCondLst>
                                    <p:cond delay="0"/>
                                  </p:stCondLst>
                                  <p:childTnLst>
                                    <p:anim calcmode="lin" valueType="num">
                                      <p:cBhvr>
                                        <p:cTn id="93" dur="1000"/>
                                        <p:tgtEl>
                                          <p:spTgt spid="587788">
                                            <p:txEl>
                                              <p:pRg st="3" end="3"/>
                                            </p:txEl>
                                          </p:spTgt>
                                        </p:tgtEl>
                                        <p:attrNameLst>
                                          <p:attrName>ppt_x</p:attrName>
                                        </p:attrNameLst>
                                      </p:cBhvr>
                                      <p:tavLst>
                                        <p:tav tm="0">
                                          <p:val>
                                            <p:strVal val="ppt_x"/>
                                          </p:val>
                                        </p:tav>
                                        <p:tav tm="100000">
                                          <p:val>
                                            <p:strVal val="ppt_x-.2"/>
                                          </p:val>
                                        </p:tav>
                                      </p:tavLst>
                                    </p:anim>
                                    <p:anim calcmode="lin" valueType="num">
                                      <p:cBhvr>
                                        <p:cTn id="94" dur="1000"/>
                                        <p:tgtEl>
                                          <p:spTgt spid="587788">
                                            <p:txEl>
                                              <p:pRg st="3" end="3"/>
                                            </p:txEl>
                                          </p:spTgt>
                                        </p:tgtEl>
                                        <p:attrNameLst>
                                          <p:attrName>ppt_y</p:attrName>
                                        </p:attrNameLst>
                                      </p:cBhvr>
                                      <p:tavLst>
                                        <p:tav tm="0">
                                          <p:val>
                                            <p:strVal val="ppt_y"/>
                                          </p:val>
                                        </p:tav>
                                        <p:tav tm="100000">
                                          <p:val>
                                            <p:strVal val="ppt_y"/>
                                          </p:val>
                                        </p:tav>
                                      </p:tavLst>
                                    </p:anim>
                                    <p:animEffect transition="out" filter="fade">
                                      <p:cBhvr>
                                        <p:cTn id="95" dur="1000"/>
                                        <p:tgtEl>
                                          <p:spTgt spid="587788">
                                            <p:txEl>
                                              <p:pRg st="3" end="3"/>
                                            </p:txEl>
                                          </p:spTgt>
                                        </p:tgtEl>
                                      </p:cBhvr>
                                    </p:animEffect>
                                    <p:set>
                                      <p:cBhvr>
                                        <p:cTn id="96" dur="1" fill="hold">
                                          <p:stCondLst>
                                            <p:cond delay="999"/>
                                          </p:stCondLst>
                                        </p:cTn>
                                        <p:tgtEl>
                                          <p:spTgt spid="587788">
                                            <p:txEl>
                                              <p:pRg st="3" end="3"/>
                                            </p:txEl>
                                          </p:spTgt>
                                        </p:tgtEl>
                                        <p:attrNameLst>
                                          <p:attrName>style.visibility</p:attrName>
                                        </p:attrNameLst>
                                      </p:cBhvr>
                                      <p:to>
                                        <p:strVal val="hidden"/>
                                      </p:to>
                                    </p:set>
                                  </p:childTnLst>
                                </p:cTn>
                              </p:par>
                              <p:par>
                                <p:cTn id="97" presetID="29" presetClass="exit" presetSubtype="0" fill="hold" grpId="1" nodeType="withEffect">
                                  <p:stCondLst>
                                    <p:cond delay="0"/>
                                  </p:stCondLst>
                                  <p:childTnLst>
                                    <p:anim calcmode="lin" valueType="num">
                                      <p:cBhvr>
                                        <p:cTn id="98" dur="1000"/>
                                        <p:tgtEl>
                                          <p:spTgt spid="587788">
                                            <p:txEl>
                                              <p:pRg st="4" end="4"/>
                                            </p:txEl>
                                          </p:spTgt>
                                        </p:tgtEl>
                                        <p:attrNameLst>
                                          <p:attrName>ppt_x</p:attrName>
                                        </p:attrNameLst>
                                      </p:cBhvr>
                                      <p:tavLst>
                                        <p:tav tm="0">
                                          <p:val>
                                            <p:strVal val="ppt_x"/>
                                          </p:val>
                                        </p:tav>
                                        <p:tav tm="100000">
                                          <p:val>
                                            <p:strVal val="ppt_x-.2"/>
                                          </p:val>
                                        </p:tav>
                                      </p:tavLst>
                                    </p:anim>
                                    <p:anim calcmode="lin" valueType="num">
                                      <p:cBhvr>
                                        <p:cTn id="99" dur="1000"/>
                                        <p:tgtEl>
                                          <p:spTgt spid="587788">
                                            <p:txEl>
                                              <p:pRg st="4" end="4"/>
                                            </p:txEl>
                                          </p:spTgt>
                                        </p:tgtEl>
                                        <p:attrNameLst>
                                          <p:attrName>ppt_y</p:attrName>
                                        </p:attrNameLst>
                                      </p:cBhvr>
                                      <p:tavLst>
                                        <p:tav tm="0">
                                          <p:val>
                                            <p:strVal val="ppt_y"/>
                                          </p:val>
                                        </p:tav>
                                        <p:tav tm="100000">
                                          <p:val>
                                            <p:strVal val="ppt_y"/>
                                          </p:val>
                                        </p:tav>
                                      </p:tavLst>
                                    </p:anim>
                                    <p:animEffect transition="out" filter="fade">
                                      <p:cBhvr>
                                        <p:cTn id="100" dur="1000"/>
                                        <p:tgtEl>
                                          <p:spTgt spid="587788">
                                            <p:txEl>
                                              <p:pRg st="4" end="4"/>
                                            </p:txEl>
                                          </p:spTgt>
                                        </p:tgtEl>
                                      </p:cBhvr>
                                    </p:animEffect>
                                    <p:set>
                                      <p:cBhvr>
                                        <p:cTn id="101" dur="1" fill="hold">
                                          <p:stCondLst>
                                            <p:cond delay="999"/>
                                          </p:stCondLst>
                                        </p:cTn>
                                        <p:tgtEl>
                                          <p:spTgt spid="587788">
                                            <p:txEl>
                                              <p:pRg st="4" end="4"/>
                                            </p:txEl>
                                          </p:spTgt>
                                        </p:tgtEl>
                                        <p:attrNameLst>
                                          <p:attrName>style.visibility</p:attrName>
                                        </p:attrNameLst>
                                      </p:cBhvr>
                                      <p:to>
                                        <p:strVal val="hidden"/>
                                      </p:to>
                                    </p:set>
                                  </p:childTnLst>
                                </p:cTn>
                              </p:par>
                              <p:par>
                                <p:cTn id="102" presetID="29" presetClass="exit" presetSubtype="0" fill="hold" grpId="1" nodeType="withEffect">
                                  <p:stCondLst>
                                    <p:cond delay="0"/>
                                  </p:stCondLst>
                                  <p:childTnLst>
                                    <p:anim calcmode="lin" valueType="num">
                                      <p:cBhvr>
                                        <p:cTn id="103" dur="1000"/>
                                        <p:tgtEl>
                                          <p:spTgt spid="587788">
                                            <p:txEl>
                                              <p:pRg st="5" end="5"/>
                                            </p:txEl>
                                          </p:spTgt>
                                        </p:tgtEl>
                                        <p:attrNameLst>
                                          <p:attrName>ppt_x</p:attrName>
                                        </p:attrNameLst>
                                      </p:cBhvr>
                                      <p:tavLst>
                                        <p:tav tm="0">
                                          <p:val>
                                            <p:strVal val="ppt_x"/>
                                          </p:val>
                                        </p:tav>
                                        <p:tav tm="100000">
                                          <p:val>
                                            <p:strVal val="ppt_x-.2"/>
                                          </p:val>
                                        </p:tav>
                                      </p:tavLst>
                                    </p:anim>
                                    <p:anim calcmode="lin" valueType="num">
                                      <p:cBhvr>
                                        <p:cTn id="104" dur="1000"/>
                                        <p:tgtEl>
                                          <p:spTgt spid="587788">
                                            <p:txEl>
                                              <p:pRg st="5" end="5"/>
                                            </p:txEl>
                                          </p:spTgt>
                                        </p:tgtEl>
                                        <p:attrNameLst>
                                          <p:attrName>ppt_y</p:attrName>
                                        </p:attrNameLst>
                                      </p:cBhvr>
                                      <p:tavLst>
                                        <p:tav tm="0">
                                          <p:val>
                                            <p:strVal val="ppt_y"/>
                                          </p:val>
                                        </p:tav>
                                        <p:tav tm="100000">
                                          <p:val>
                                            <p:strVal val="ppt_y"/>
                                          </p:val>
                                        </p:tav>
                                      </p:tavLst>
                                    </p:anim>
                                    <p:animEffect transition="out" filter="fade">
                                      <p:cBhvr>
                                        <p:cTn id="105" dur="1000"/>
                                        <p:tgtEl>
                                          <p:spTgt spid="587788">
                                            <p:txEl>
                                              <p:pRg st="5" end="5"/>
                                            </p:txEl>
                                          </p:spTgt>
                                        </p:tgtEl>
                                      </p:cBhvr>
                                    </p:animEffect>
                                    <p:set>
                                      <p:cBhvr>
                                        <p:cTn id="106" dur="1" fill="hold">
                                          <p:stCondLst>
                                            <p:cond delay="999"/>
                                          </p:stCondLst>
                                        </p:cTn>
                                        <p:tgtEl>
                                          <p:spTgt spid="587788">
                                            <p:txEl>
                                              <p:pRg st="5" end="5"/>
                                            </p:txEl>
                                          </p:spTgt>
                                        </p:tgtEl>
                                        <p:attrNameLst>
                                          <p:attrName>style.visibility</p:attrName>
                                        </p:attrNameLst>
                                      </p:cBhvr>
                                      <p:to>
                                        <p:strVal val="hidden"/>
                                      </p:to>
                                    </p:set>
                                  </p:childTnLst>
                                </p:cTn>
                              </p:par>
                              <p:par>
                                <p:cTn id="107" presetID="29" presetClass="exit" presetSubtype="0" fill="hold" grpId="1" nodeType="withEffect">
                                  <p:stCondLst>
                                    <p:cond delay="0"/>
                                  </p:stCondLst>
                                  <p:childTnLst>
                                    <p:anim calcmode="lin" valueType="num">
                                      <p:cBhvr>
                                        <p:cTn id="108" dur="1000"/>
                                        <p:tgtEl>
                                          <p:spTgt spid="587788">
                                            <p:txEl>
                                              <p:pRg st="6" end="6"/>
                                            </p:txEl>
                                          </p:spTgt>
                                        </p:tgtEl>
                                        <p:attrNameLst>
                                          <p:attrName>ppt_x</p:attrName>
                                        </p:attrNameLst>
                                      </p:cBhvr>
                                      <p:tavLst>
                                        <p:tav tm="0">
                                          <p:val>
                                            <p:strVal val="ppt_x"/>
                                          </p:val>
                                        </p:tav>
                                        <p:tav tm="100000">
                                          <p:val>
                                            <p:strVal val="ppt_x-.2"/>
                                          </p:val>
                                        </p:tav>
                                      </p:tavLst>
                                    </p:anim>
                                    <p:anim calcmode="lin" valueType="num">
                                      <p:cBhvr>
                                        <p:cTn id="109" dur="1000"/>
                                        <p:tgtEl>
                                          <p:spTgt spid="587788">
                                            <p:txEl>
                                              <p:pRg st="6" end="6"/>
                                            </p:txEl>
                                          </p:spTgt>
                                        </p:tgtEl>
                                        <p:attrNameLst>
                                          <p:attrName>ppt_y</p:attrName>
                                        </p:attrNameLst>
                                      </p:cBhvr>
                                      <p:tavLst>
                                        <p:tav tm="0">
                                          <p:val>
                                            <p:strVal val="ppt_y"/>
                                          </p:val>
                                        </p:tav>
                                        <p:tav tm="100000">
                                          <p:val>
                                            <p:strVal val="ppt_y"/>
                                          </p:val>
                                        </p:tav>
                                      </p:tavLst>
                                    </p:anim>
                                    <p:animEffect transition="out" filter="fade">
                                      <p:cBhvr>
                                        <p:cTn id="110" dur="1000"/>
                                        <p:tgtEl>
                                          <p:spTgt spid="587788">
                                            <p:txEl>
                                              <p:pRg st="6" end="6"/>
                                            </p:txEl>
                                          </p:spTgt>
                                        </p:tgtEl>
                                      </p:cBhvr>
                                    </p:animEffect>
                                    <p:set>
                                      <p:cBhvr>
                                        <p:cTn id="111" dur="1" fill="hold">
                                          <p:stCondLst>
                                            <p:cond delay="999"/>
                                          </p:stCondLst>
                                        </p:cTn>
                                        <p:tgtEl>
                                          <p:spTgt spid="587788">
                                            <p:txEl>
                                              <p:pRg st="6" end="6"/>
                                            </p:txEl>
                                          </p:spTgt>
                                        </p:tgtEl>
                                        <p:attrNameLst>
                                          <p:attrName>style.visibility</p:attrName>
                                        </p:attrNameLst>
                                      </p:cBhvr>
                                      <p:to>
                                        <p:strVal val="hidden"/>
                                      </p:to>
                                    </p:set>
                                  </p:childTnLst>
                                </p:cTn>
                              </p:par>
                              <p:par>
                                <p:cTn id="112" presetID="29" presetClass="exit" presetSubtype="0" fill="hold" grpId="1" nodeType="withEffect">
                                  <p:stCondLst>
                                    <p:cond delay="0"/>
                                  </p:stCondLst>
                                  <p:childTnLst>
                                    <p:anim calcmode="lin" valueType="num">
                                      <p:cBhvr>
                                        <p:cTn id="113" dur="1000"/>
                                        <p:tgtEl>
                                          <p:spTgt spid="587788">
                                            <p:txEl>
                                              <p:pRg st="7" end="7"/>
                                            </p:txEl>
                                          </p:spTgt>
                                        </p:tgtEl>
                                        <p:attrNameLst>
                                          <p:attrName>ppt_x</p:attrName>
                                        </p:attrNameLst>
                                      </p:cBhvr>
                                      <p:tavLst>
                                        <p:tav tm="0">
                                          <p:val>
                                            <p:strVal val="ppt_x"/>
                                          </p:val>
                                        </p:tav>
                                        <p:tav tm="100000">
                                          <p:val>
                                            <p:strVal val="ppt_x-.2"/>
                                          </p:val>
                                        </p:tav>
                                      </p:tavLst>
                                    </p:anim>
                                    <p:anim calcmode="lin" valueType="num">
                                      <p:cBhvr>
                                        <p:cTn id="114" dur="1000"/>
                                        <p:tgtEl>
                                          <p:spTgt spid="587788">
                                            <p:txEl>
                                              <p:pRg st="7" end="7"/>
                                            </p:txEl>
                                          </p:spTgt>
                                        </p:tgtEl>
                                        <p:attrNameLst>
                                          <p:attrName>ppt_y</p:attrName>
                                        </p:attrNameLst>
                                      </p:cBhvr>
                                      <p:tavLst>
                                        <p:tav tm="0">
                                          <p:val>
                                            <p:strVal val="ppt_y"/>
                                          </p:val>
                                        </p:tav>
                                        <p:tav tm="100000">
                                          <p:val>
                                            <p:strVal val="ppt_y"/>
                                          </p:val>
                                        </p:tav>
                                      </p:tavLst>
                                    </p:anim>
                                    <p:animEffect transition="out" filter="fade">
                                      <p:cBhvr>
                                        <p:cTn id="115" dur="1000"/>
                                        <p:tgtEl>
                                          <p:spTgt spid="587788">
                                            <p:txEl>
                                              <p:pRg st="7" end="7"/>
                                            </p:txEl>
                                          </p:spTgt>
                                        </p:tgtEl>
                                      </p:cBhvr>
                                    </p:animEffect>
                                    <p:set>
                                      <p:cBhvr>
                                        <p:cTn id="116" dur="1" fill="hold">
                                          <p:stCondLst>
                                            <p:cond delay="999"/>
                                          </p:stCondLst>
                                        </p:cTn>
                                        <p:tgtEl>
                                          <p:spTgt spid="587788">
                                            <p:txEl>
                                              <p:pRg st="7" end="7"/>
                                            </p:txEl>
                                          </p:spTgt>
                                        </p:tgtEl>
                                        <p:attrNameLst>
                                          <p:attrName>style.visibility</p:attrName>
                                        </p:attrNameLst>
                                      </p:cBhvr>
                                      <p:to>
                                        <p:strVal val="hidden"/>
                                      </p:to>
                                    </p:set>
                                  </p:childTnLst>
                                </p:cTn>
                              </p:par>
                            </p:childTnLst>
                          </p:cTn>
                        </p:par>
                        <p:par>
                          <p:cTn id="117" fill="hold">
                            <p:stCondLst>
                              <p:cond delay="1000"/>
                            </p:stCondLst>
                            <p:childTnLst>
                              <p:par>
                                <p:cTn id="118" presetID="16" presetClass="entr" presetSubtype="26" fill="hold" nodeType="afterEffect">
                                  <p:stCondLst>
                                    <p:cond delay="0"/>
                                  </p:stCondLst>
                                  <p:childTnLst>
                                    <p:set>
                                      <p:cBhvr>
                                        <p:cTn id="119" dur="1" fill="hold">
                                          <p:stCondLst>
                                            <p:cond delay="0"/>
                                          </p:stCondLst>
                                        </p:cTn>
                                        <p:tgtEl>
                                          <p:spTgt spid="587782"/>
                                        </p:tgtEl>
                                        <p:attrNameLst>
                                          <p:attrName>style.visibility</p:attrName>
                                        </p:attrNameLst>
                                      </p:cBhvr>
                                      <p:to>
                                        <p:strVal val="visible"/>
                                      </p:to>
                                    </p:set>
                                    <p:animEffect transition="in" filter="barn(inHorizontal)">
                                      <p:cBhvr>
                                        <p:cTn id="120" dur="500"/>
                                        <p:tgtEl>
                                          <p:spTgt spid="587782"/>
                                        </p:tgtEl>
                                      </p:cBhvr>
                                    </p:animEffect>
                                  </p:childTnLst>
                                </p:cTn>
                              </p:par>
                            </p:childTnLst>
                          </p:cTn>
                        </p:par>
                        <p:par>
                          <p:cTn id="121" fill="hold">
                            <p:stCondLst>
                              <p:cond delay="1500"/>
                            </p:stCondLst>
                            <p:childTnLst>
                              <p:par>
                                <p:cTn id="122" presetID="16" presetClass="entr" presetSubtype="26" fill="hold" nodeType="afterEffect">
                                  <p:stCondLst>
                                    <p:cond delay="0"/>
                                  </p:stCondLst>
                                  <p:childTnLst>
                                    <p:set>
                                      <p:cBhvr>
                                        <p:cTn id="123" dur="1" fill="hold">
                                          <p:stCondLst>
                                            <p:cond delay="0"/>
                                          </p:stCondLst>
                                        </p:cTn>
                                        <p:tgtEl>
                                          <p:spTgt spid="587790"/>
                                        </p:tgtEl>
                                        <p:attrNameLst>
                                          <p:attrName>style.visibility</p:attrName>
                                        </p:attrNameLst>
                                      </p:cBhvr>
                                      <p:to>
                                        <p:strVal val="visible"/>
                                      </p:to>
                                    </p:set>
                                    <p:animEffect transition="in" filter="barn(inHorizontal)">
                                      <p:cBhvr>
                                        <p:cTn id="124" dur="500"/>
                                        <p:tgtEl>
                                          <p:spTgt spid="587790"/>
                                        </p:tgtEl>
                                      </p:cBhvr>
                                    </p:animEffect>
                                  </p:childTnLst>
                                </p:cTn>
                              </p:par>
                            </p:childTnLst>
                          </p:cTn>
                        </p:par>
                        <p:par>
                          <p:cTn id="125" fill="hold">
                            <p:stCondLst>
                              <p:cond delay="2000"/>
                            </p:stCondLst>
                            <p:childTnLst>
                              <p:par>
                                <p:cTn id="126" presetID="16" presetClass="entr" presetSubtype="26" fill="hold" nodeType="afterEffect">
                                  <p:stCondLst>
                                    <p:cond delay="0"/>
                                  </p:stCondLst>
                                  <p:childTnLst>
                                    <p:set>
                                      <p:cBhvr>
                                        <p:cTn id="127" dur="1" fill="hold">
                                          <p:stCondLst>
                                            <p:cond delay="0"/>
                                          </p:stCondLst>
                                        </p:cTn>
                                        <p:tgtEl>
                                          <p:spTgt spid="587791"/>
                                        </p:tgtEl>
                                        <p:attrNameLst>
                                          <p:attrName>style.visibility</p:attrName>
                                        </p:attrNameLst>
                                      </p:cBhvr>
                                      <p:to>
                                        <p:strVal val="visible"/>
                                      </p:to>
                                    </p:set>
                                    <p:animEffect transition="in" filter="barn(inHorizontal)">
                                      <p:cBhvr>
                                        <p:cTn id="128" dur="500"/>
                                        <p:tgtEl>
                                          <p:spTgt spid="587791"/>
                                        </p:tgtEl>
                                      </p:cBhvr>
                                    </p:animEffect>
                                  </p:childTnLst>
                                </p:cTn>
                              </p:par>
                            </p:childTnLst>
                          </p:cTn>
                        </p:par>
                        <p:par>
                          <p:cTn id="129" fill="hold">
                            <p:stCondLst>
                              <p:cond delay="2500"/>
                            </p:stCondLst>
                            <p:childTnLst>
                              <p:par>
                                <p:cTn id="130" presetID="16" presetClass="entr" presetSubtype="26" fill="hold" nodeType="afterEffect">
                                  <p:stCondLst>
                                    <p:cond delay="0"/>
                                  </p:stCondLst>
                                  <p:childTnLst>
                                    <p:set>
                                      <p:cBhvr>
                                        <p:cTn id="131" dur="1" fill="hold">
                                          <p:stCondLst>
                                            <p:cond delay="0"/>
                                          </p:stCondLst>
                                        </p:cTn>
                                        <p:tgtEl>
                                          <p:spTgt spid="587792"/>
                                        </p:tgtEl>
                                        <p:attrNameLst>
                                          <p:attrName>style.visibility</p:attrName>
                                        </p:attrNameLst>
                                      </p:cBhvr>
                                      <p:to>
                                        <p:strVal val="visible"/>
                                      </p:to>
                                    </p:set>
                                    <p:animEffect transition="in" filter="barn(inHorizontal)">
                                      <p:cBhvr>
                                        <p:cTn id="132" dur="500"/>
                                        <p:tgtEl>
                                          <p:spTgt spid="587792"/>
                                        </p:tgtEl>
                                      </p:cBhvr>
                                    </p:animEffect>
                                  </p:childTnLst>
                                </p:cTn>
                              </p:par>
                            </p:childTnLst>
                          </p:cTn>
                        </p:par>
                        <p:par>
                          <p:cTn id="133" fill="hold">
                            <p:stCondLst>
                              <p:cond delay="3000"/>
                            </p:stCondLst>
                            <p:childTnLst>
                              <p:par>
                                <p:cTn id="134" presetID="16" presetClass="entr" presetSubtype="26" fill="hold" nodeType="afterEffect">
                                  <p:stCondLst>
                                    <p:cond delay="0"/>
                                  </p:stCondLst>
                                  <p:childTnLst>
                                    <p:set>
                                      <p:cBhvr>
                                        <p:cTn id="135" dur="1" fill="hold">
                                          <p:stCondLst>
                                            <p:cond delay="0"/>
                                          </p:stCondLst>
                                        </p:cTn>
                                        <p:tgtEl>
                                          <p:spTgt spid="587793"/>
                                        </p:tgtEl>
                                        <p:attrNameLst>
                                          <p:attrName>style.visibility</p:attrName>
                                        </p:attrNameLst>
                                      </p:cBhvr>
                                      <p:to>
                                        <p:strVal val="visible"/>
                                      </p:to>
                                    </p:set>
                                    <p:animEffect transition="in" filter="barn(inHorizontal)">
                                      <p:cBhvr>
                                        <p:cTn id="136" dur="500"/>
                                        <p:tgtEl>
                                          <p:spTgt spid="587793"/>
                                        </p:tgtEl>
                                      </p:cBhvr>
                                    </p:animEffect>
                                  </p:childTnLst>
                                </p:cTn>
                              </p:par>
                            </p:childTnLst>
                          </p:cTn>
                        </p:par>
                        <p:par>
                          <p:cTn id="137" fill="hold">
                            <p:stCondLst>
                              <p:cond delay="3500"/>
                            </p:stCondLst>
                            <p:childTnLst>
                              <p:par>
                                <p:cTn id="138" presetID="16" presetClass="entr" presetSubtype="26" fill="hold" nodeType="afterEffect">
                                  <p:stCondLst>
                                    <p:cond delay="0"/>
                                  </p:stCondLst>
                                  <p:childTnLst>
                                    <p:set>
                                      <p:cBhvr>
                                        <p:cTn id="139" dur="1" fill="hold">
                                          <p:stCondLst>
                                            <p:cond delay="0"/>
                                          </p:stCondLst>
                                        </p:cTn>
                                        <p:tgtEl>
                                          <p:spTgt spid="587794"/>
                                        </p:tgtEl>
                                        <p:attrNameLst>
                                          <p:attrName>style.visibility</p:attrName>
                                        </p:attrNameLst>
                                      </p:cBhvr>
                                      <p:to>
                                        <p:strVal val="visible"/>
                                      </p:to>
                                    </p:set>
                                    <p:animEffect transition="in" filter="barn(inHorizontal)">
                                      <p:cBhvr>
                                        <p:cTn id="140" dur="500"/>
                                        <p:tgtEl>
                                          <p:spTgt spid="587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80" grpId="0"/>
      <p:bldP spid="587785" grpId="0"/>
      <p:bldP spid="587786" grpId="0"/>
      <p:bldP spid="587787" grpId="0"/>
      <p:bldP spid="587788" grpId="0" build="allAtOnce"/>
      <p:bldP spid="587788" grpId="1" build="allAtOnce"/>
      <p:bldP spid="587789"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eaLnBrk="1" hangingPunct="1"/>
            <a:r>
              <a:rPr lang="en-US" smtClean="0"/>
              <a:t>Limiting Reactants</a:t>
            </a:r>
          </a:p>
        </p:txBody>
      </p:sp>
      <p:sp>
        <p:nvSpPr>
          <p:cNvPr id="589827" name="Rectangle 3"/>
          <p:cNvSpPr>
            <a:spLocks noGrp="1" noChangeArrowheads="1"/>
          </p:cNvSpPr>
          <p:nvPr>
            <p:ph type="body" idx="1"/>
          </p:nvPr>
        </p:nvSpPr>
        <p:spPr>
          <a:xfrm>
            <a:off x="1092200" y="1358900"/>
            <a:ext cx="7772400" cy="2501900"/>
          </a:xfrm>
        </p:spPr>
        <p:txBody>
          <a:bodyPr/>
          <a:lstStyle/>
          <a:p>
            <a:pPr eaLnBrk="1" hangingPunct="1">
              <a:spcBef>
                <a:spcPct val="0"/>
              </a:spcBef>
              <a:defRPr/>
            </a:pPr>
            <a:r>
              <a:rPr lang="en-US" b="1" smtClean="0">
                <a:effectLst>
                  <a:outerShdw blurRad="38100" dist="38100" dir="2700000" algn="tl">
                    <a:srgbClr val="C0C0C0"/>
                  </a:outerShdw>
                </a:effectLst>
              </a:rPr>
              <a:t>Available Ingredients</a:t>
            </a:r>
            <a:endParaRPr lang="en-US" smtClean="0"/>
          </a:p>
          <a:p>
            <a:pPr lvl="1" eaLnBrk="1" hangingPunct="1">
              <a:spcBef>
                <a:spcPct val="0"/>
              </a:spcBef>
              <a:defRPr/>
            </a:pPr>
            <a:r>
              <a:rPr lang="en-US" smtClean="0"/>
              <a:t>4 slices of bread</a:t>
            </a:r>
          </a:p>
          <a:p>
            <a:pPr lvl="1" eaLnBrk="1" hangingPunct="1">
              <a:spcBef>
                <a:spcPct val="0"/>
              </a:spcBef>
              <a:defRPr/>
            </a:pPr>
            <a:r>
              <a:rPr lang="en-US" smtClean="0"/>
              <a:t>1 jar of peanut butter</a:t>
            </a:r>
          </a:p>
          <a:p>
            <a:pPr lvl="1" eaLnBrk="1" hangingPunct="1">
              <a:spcBef>
                <a:spcPct val="0"/>
              </a:spcBef>
              <a:defRPr/>
            </a:pPr>
            <a:r>
              <a:rPr lang="en-US" smtClean="0"/>
              <a:t>1/2 jar of jelly</a:t>
            </a:r>
          </a:p>
        </p:txBody>
      </p:sp>
      <p:graphicFrame>
        <p:nvGraphicFramePr>
          <p:cNvPr id="3074" name="Object 4"/>
          <p:cNvGraphicFramePr>
            <a:graphicFrameLocks noChangeAspect="1"/>
          </p:cNvGraphicFramePr>
          <p:nvPr/>
        </p:nvGraphicFramePr>
        <p:xfrm>
          <a:off x="6519863" y="1193800"/>
          <a:ext cx="2470150" cy="2136775"/>
        </p:xfrm>
        <a:graphic>
          <a:graphicData uri="http://schemas.openxmlformats.org/presentationml/2006/ole">
            <p:oleObj spid="_x0000_s3074" name="Clip" r:id="rId4" imgW="1944720" imgH="1683720" progId="">
              <p:embed/>
            </p:oleObj>
          </a:graphicData>
        </a:graphic>
      </p:graphicFrame>
      <p:sp>
        <p:nvSpPr>
          <p:cNvPr id="589829" name="Rectangle 5"/>
          <p:cNvSpPr>
            <a:spLocks noChangeArrowheads="1"/>
          </p:cNvSpPr>
          <p:nvPr/>
        </p:nvSpPr>
        <p:spPr bwMode="auto">
          <a:xfrm>
            <a:off x="3424238" y="3657600"/>
            <a:ext cx="5719762" cy="1290638"/>
          </a:xfrm>
          <a:prstGeom prst="rect">
            <a:avLst/>
          </a:prstGeom>
          <a:noFill/>
          <a:ln w="9525">
            <a:noFill/>
            <a:miter lim="800000"/>
            <a:headEnd/>
            <a:tailEnd/>
          </a:ln>
          <a:effectLst/>
        </p:spPr>
        <p:txBody>
          <a:bodyPr/>
          <a:lstStyle/>
          <a:p>
            <a:pPr marL="342900" indent="-342900">
              <a:spcBef>
                <a:spcPct val="40000"/>
              </a:spcBef>
              <a:buFontTx/>
              <a:buChar char="•"/>
              <a:defRPr/>
            </a:pPr>
            <a:r>
              <a:rPr lang="en-US" sz="3200" b="1">
                <a:effectLst>
                  <a:outerShdw blurRad="38100" dist="38100" dir="2700000" algn="tl">
                    <a:srgbClr val="C0C0C0"/>
                  </a:outerShdw>
                </a:effectLst>
              </a:rPr>
              <a:t>Limiting Reactant</a:t>
            </a:r>
            <a:endParaRPr lang="en-US" sz="3200"/>
          </a:p>
          <a:p>
            <a:pPr marL="742950" lvl="1" indent="-285750">
              <a:buFontTx/>
              <a:buChar char="–"/>
              <a:defRPr/>
            </a:pPr>
            <a:r>
              <a:rPr lang="en-US" sz="2800"/>
              <a:t>bread</a:t>
            </a:r>
          </a:p>
        </p:txBody>
      </p:sp>
      <p:graphicFrame>
        <p:nvGraphicFramePr>
          <p:cNvPr id="589830" name="Object 6"/>
          <p:cNvGraphicFramePr>
            <a:graphicFrameLocks noChangeAspect="1"/>
          </p:cNvGraphicFramePr>
          <p:nvPr/>
        </p:nvGraphicFramePr>
        <p:xfrm>
          <a:off x="1344613" y="3581400"/>
          <a:ext cx="1989137" cy="1411288"/>
        </p:xfrm>
        <a:graphic>
          <a:graphicData uri="http://schemas.openxmlformats.org/presentationml/2006/ole">
            <p:oleObj spid="_x0000_s3075" name="Clip" r:id="rId5" imgW="4605120" imgH="3266640" progId="">
              <p:embed/>
            </p:oleObj>
          </a:graphicData>
        </a:graphic>
      </p:graphicFrame>
      <p:graphicFrame>
        <p:nvGraphicFramePr>
          <p:cNvPr id="589831" name="Object 7"/>
          <p:cNvGraphicFramePr>
            <a:graphicFrameLocks noChangeAspect="1"/>
          </p:cNvGraphicFramePr>
          <p:nvPr/>
        </p:nvGraphicFramePr>
        <p:xfrm>
          <a:off x="990600" y="5105400"/>
          <a:ext cx="1589088" cy="1403350"/>
        </p:xfrm>
        <a:graphic>
          <a:graphicData uri="http://schemas.openxmlformats.org/presentationml/2006/ole">
            <p:oleObj spid="_x0000_s3076" name="Clip" r:id="rId6" imgW="1724400" imgH="1523160" progId="">
              <p:embed/>
            </p:oleObj>
          </a:graphicData>
        </a:graphic>
      </p:graphicFrame>
      <p:sp>
        <p:nvSpPr>
          <p:cNvPr id="589832" name="Rectangle 8"/>
          <p:cNvSpPr>
            <a:spLocks noChangeArrowheads="1"/>
          </p:cNvSpPr>
          <p:nvPr/>
        </p:nvSpPr>
        <p:spPr bwMode="auto">
          <a:xfrm>
            <a:off x="3411538" y="5257800"/>
            <a:ext cx="5719762" cy="1457325"/>
          </a:xfrm>
          <a:prstGeom prst="rect">
            <a:avLst/>
          </a:prstGeom>
          <a:noFill/>
          <a:ln w="9525">
            <a:noFill/>
            <a:miter lim="800000"/>
            <a:headEnd/>
            <a:tailEnd/>
          </a:ln>
          <a:effectLst/>
        </p:spPr>
        <p:txBody>
          <a:bodyPr/>
          <a:lstStyle/>
          <a:p>
            <a:pPr marL="342900" indent="-342900">
              <a:spcBef>
                <a:spcPct val="40000"/>
              </a:spcBef>
              <a:buFontTx/>
              <a:buChar char="•"/>
              <a:defRPr/>
            </a:pPr>
            <a:r>
              <a:rPr lang="en-US" sz="3200" b="1">
                <a:effectLst>
                  <a:outerShdw blurRad="38100" dist="38100" dir="2700000" algn="tl">
                    <a:srgbClr val="C0C0C0"/>
                  </a:outerShdw>
                </a:effectLst>
              </a:rPr>
              <a:t>Excess Reactants</a:t>
            </a:r>
            <a:endParaRPr lang="en-US" sz="3200"/>
          </a:p>
          <a:p>
            <a:pPr marL="742950" lvl="1" indent="-285750">
              <a:buFontTx/>
              <a:buChar char="–"/>
              <a:defRPr/>
            </a:pPr>
            <a:r>
              <a:rPr lang="en-US" sz="2800"/>
              <a:t>peanut butter and jelly</a:t>
            </a:r>
          </a:p>
        </p:txBody>
      </p:sp>
      <p:sp>
        <p:nvSpPr>
          <p:cNvPr id="3081" name="Rectangle 9"/>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89827">
                                            <p:txEl>
                                              <p:pRg st="0" end="0"/>
                                            </p:txEl>
                                          </p:spTgt>
                                        </p:tgtEl>
                                        <p:attrNameLst>
                                          <p:attrName>style.visibility</p:attrName>
                                        </p:attrNameLst>
                                      </p:cBhvr>
                                      <p:to>
                                        <p:strVal val="visible"/>
                                      </p:to>
                                    </p:set>
                                    <p:animEffect transition="in" filter="blinds(horizontal)">
                                      <p:cBhvr>
                                        <p:cTn id="7" dur="500"/>
                                        <p:tgtEl>
                                          <p:spTgt spid="58982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89827">
                                            <p:txEl>
                                              <p:pRg st="1" end="1"/>
                                            </p:txEl>
                                          </p:spTgt>
                                        </p:tgtEl>
                                        <p:attrNameLst>
                                          <p:attrName>style.visibility</p:attrName>
                                        </p:attrNameLst>
                                      </p:cBhvr>
                                      <p:to>
                                        <p:strVal val="visible"/>
                                      </p:to>
                                    </p:set>
                                    <p:animEffect transition="in" filter="blinds(horizontal)">
                                      <p:cBhvr>
                                        <p:cTn id="10" dur="500"/>
                                        <p:tgtEl>
                                          <p:spTgt spid="58982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89827">
                                            <p:txEl>
                                              <p:pRg st="2" end="2"/>
                                            </p:txEl>
                                          </p:spTgt>
                                        </p:tgtEl>
                                        <p:attrNameLst>
                                          <p:attrName>style.visibility</p:attrName>
                                        </p:attrNameLst>
                                      </p:cBhvr>
                                      <p:to>
                                        <p:strVal val="visible"/>
                                      </p:to>
                                    </p:set>
                                    <p:animEffect transition="in" filter="blinds(horizontal)">
                                      <p:cBhvr>
                                        <p:cTn id="13" dur="500"/>
                                        <p:tgtEl>
                                          <p:spTgt spid="589827">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89827">
                                            <p:txEl>
                                              <p:pRg st="3" end="3"/>
                                            </p:txEl>
                                          </p:spTgt>
                                        </p:tgtEl>
                                        <p:attrNameLst>
                                          <p:attrName>style.visibility</p:attrName>
                                        </p:attrNameLst>
                                      </p:cBhvr>
                                      <p:to>
                                        <p:strVal val="visible"/>
                                      </p:to>
                                    </p:set>
                                    <p:animEffect transition="in" filter="blinds(horizontal)">
                                      <p:cBhvr>
                                        <p:cTn id="16" dur="500"/>
                                        <p:tgtEl>
                                          <p:spTgt spid="58982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89829"/>
                                        </p:tgtEl>
                                        <p:attrNameLst>
                                          <p:attrName>style.visibility</p:attrName>
                                        </p:attrNameLst>
                                      </p:cBhvr>
                                      <p:to>
                                        <p:strVal val="visible"/>
                                      </p:to>
                                    </p:set>
                                    <p:animEffect transition="in" filter="blinds(horizontal)">
                                      <p:cBhvr>
                                        <p:cTn id="21" dur="500"/>
                                        <p:tgtEl>
                                          <p:spTgt spid="589829"/>
                                        </p:tgtEl>
                                      </p:cBhvr>
                                    </p:animEffect>
                                  </p:childTnLst>
                                </p:cTn>
                              </p:par>
                            </p:childTnLst>
                          </p:cTn>
                        </p:par>
                        <p:par>
                          <p:cTn id="22" fill="hold">
                            <p:stCondLst>
                              <p:cond delay="500"/>
                            </p:stCondLst>
                            <p:childTnLst>
                              <p:par>
                                <p:cTn id="23" presetID="2" presetClass="entr" presetSubtype="8" fill="hold" nodeType="afterEffect">
                                  <p:stCondLst>
                                    <p:cond delay="0"/>
                                  </p:stCondLst>
                                  <p:childTnLst>
                                    <p:set>
                                      <p:cBhvr>
                                        <p:cTn id="24" dur="1" fill="hold">
                                          <p:stCondLst>
                                            <p:cond delay="0"/>
                                          </p:stCondLst>
                                        </p:cTn>
                                        <p:tgtEl>
                                          <p:spTgt spid="589830"/>
                                        </p:tgtEl>
                                        <p:attrNameLst>
                                          <p:attrName>style.visibility</p:attrName>
                                        </p:attrNameLst>
                                      </p:cBhvr>
                                      <p:to>
                                        <p:strVal val="visible"/>
                                      </p:to>
                                    </p:set>
                                    <p:anim calcmode="lin" valueType="num">
                                      <p:cBhvr additive="base">
                                        <p:cTn id="25" dur="500" fill="hold"/>
                                        <p:tgtEl>
                                          <p:spTgt spid="589830"/>
                                        </p:tgtEl>
                                        <p:attrNameLst>
                                          <p:attrName>ppt_x</p:attrName>
                                        </p:attrNameLst>
                                      </p:cBhvr>
                                      <p:tavLst>
                                        <p:tav tm="0">
                                          <p:val>
                                            <p:strVal val="0-#ppt_w/2"/>
                                          </p:val>
                                        </p:tav>
                                        <p:tav tm="100000">
                                          <p:val>
                                            <p:strVal val="#ppt_x"/>
                                          </p:val>
                                        </p:tav>
                                      </p:tavLst>
                                    </p:anim>
                                    <p:anim calcmode="lin" valueType="num">
                                      <p:cBhvr additive="base">
                                        <p:cTn id="26" dur="500" fill="hold"/>
                                        <p:tgtEl>
                                          <p:spTgt spid="58983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89832"/>
                                        </p:tgtEl>
                                        <p:attrNameLst>
                                          <p:attrName>style.visibility</p:attrName>
                                        </p:attrNameLst>
                                      </p:cBhvr>
                                      <p:to>
                                        <p:strVal val="visible"/>
                                      </p:to>
                                    </p:set>
                                    <p:animEffect transition="in" filter="blinds(horizontal)">
                                      <p:cBhvr>
                                        <p:cTn id="31" dur="500"/>
                                        <p:tgtEl>
                                          <p:spTgt spid="589832"/>
                                        </p:tgtEl>
                                      </p:cBhvr>
                                    </p:animEffect>
                                  </p:childTnLst>
                                </p:cTn>
                              </p:par>
                            </p:childTnLst>
                          </p:cTn>
                        </p:par>
                        <p:par>
                          <p:cTn id="32" fill="hold">
                            <p:stCondLst>
                              <p:cond delay="500"/>
                            </p:stCondLst>
                            <p:childTnLst>
                              <p:par>
                                <p:cTn id="33" presetID="2" presetClass="entr" presetSubtype="8" fill="hold" nodeType="afterEffect">
                                  <p:stCondLst>
                                    <p:cond delay="0"/>
                                  </p:stCondLst>
                                  <p:childTnLst>
                                    <p:set>
                                      <p:cBhvr>
                                        <p:cTn id="34" dur="1" fill="hold">
                                          <p:stCondLst>
                                            <p:cond delay="0"/>
                                          </p:stCondLst>
                                        </p:cTn>
                                        <p:tgtEl>
                                          <p:spTgt spid="589831"/>
                                        </p:tgtEl>
                                        <p:attrNameLst>
                                          <p:attrName>style.visibility</p:attrName>
                                        </p:attrNameLst>
                                      </p:cBhvr>
                                      <p:to>
                                        <p:strVal val="visible"/>
                                      </p:to>
                                    </p:set>
                                    <p:anim calcmode="lin" valueType="num">
                                      <p:cBhvr additive="base">
                                        <p:cTn id="35" dur="500" fill="hold"/>
                                        <p:tgtEl>
                                          <p:spTgt spid="589831"/>
                                        </p:tgtEl>
                                        <p:attrNameLst>
                                          <p:attrName>ppt_x</p:attrName>
                                        </p:attrNameLst>
                                      </p:cBhvr>
                                      <p:tavLst>
                                        <p:tav tm="0">
                                          <p:val>
                                            <p:strVal val="0-#ppt_w/2"/>
                                          </p:val>
                                        </p:tav>
                                        <p:tav tm="100000">
                                          <p:val>
                                            <p:strVal val="#ppt_x"/>
                                          </p:val>
                                        </p:tav>
                                      </p:tavLst>
                                    </p:anim>
                                    <p:anim calcmode="lin" valueType="num">
                                      <p:cBhvr additive="base">
                                        <p:cTn id="36" dur="500" fill="hold"/>
                                        <p:tgtEl>
                                          <p:spTgt spid="5898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7" grpId="0" build="p" autoUpdateAnimBg="0" advAuto="0"/>
      <p:bldP spid="589829" grpId="0" autoUpdateAnimBg="0"/>
      <p:bldP spid="589832"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pPr eaLnBrk="1" hangingPunct="1"/>
            <a:r>
              <a:rPr lang="en-US" smtClean="0"/>
              <a:t>Limiting Reactants</a:t>
            </a:r>
          </a:p>
        </p:txBody>
      </p:sp>
      <p:sp>
        <p:nvSpPr>
          <p:cNvPr id="591875" name="Rectangle 3"/>
          <p:cNvSpPr>
            <a:spLocks noGrp="1" noChangeArrowheads="1"/>
          </p:cNvSpPr>
          <p:nvPr>
            <p:ph type="body" idx="1"/>
          </p:nvPr>
        </p:nvSpPr>
        <p:spPr>
          <a:xfrm>
            <a:off x="1060450" y="1724025"/>
            <a:ext cx="7780338" cy="4419600"/>
          </a:xfrm>
        </p:spPr>
        <p:txBody>
          <a:bodyPr/>
          <a:lstStyle/>
          <a:p>
            <a:pPr eaLnBrk="1" hangingPunct="1">
              <a:spcBef>
                <a:spcPct val="80000"/>
              </a:spcBef>
              <a:defRPr/>
            </a:pPr>
            <a:r>
              <a:rPr lang="en-US" b="1" smtClean="0">
                <a:effectLst>
                  <a:outerShdw blurRad="38100" dist="38100" dir="2700000" algn="tl">
                    <a:srgbClr val="C0C0C0"/>
                  </a:outerShdw>
                </a:effectLst>
              </a:rPr>
              <a:t>Limiting Reactant</a:t>
            </a:r>
            <a:endParaRPr lang="en-US" smtClean="0"/>
          </a:p>
          <a:p>
            <a:pPr lvl="1" eaLnBrk="1" hangingPunct="1">
              <a:spcBef>
                <a:spcPct val="10000"/>
              </a:spcBef>
              <a:defRPr/>
            </a:pPr>
            <a:r>
              <a:rPr lang="en-US" smtClean="0"/>
              <a:t>used up in a reaction</a:t>
            </a:r>
          </a:p>
          <a:p>
            <a:pPr lvl="1" eaLnBrk="1" hangingPunct="1">
              <a:spcBef>
                <a:spcPct val="10000"/>
              </a:spcBef>
              <a:defRPr/>
            </a:pPr>
            <a:r>
              <a:rPr lang="en-US" smtClean="0"/>
              <a:t>determines the amount of product</a:t>
            </a:r>
          </a:p>
          <a:p>
            <a:pPr eaLnBrk="1" hangingPunct="1">
              <a:spcBef>
                <a:spcPct val="50000"/>
              </a:spcBef>
              <a:defRPr/>
            </a:pPr>
            <a:r>
              <a:rPr lang="en-US" b="1" smtClean="0">
                <a:effectLst>
                  <a:outerShdw blurRad="38100" dist="38100" dir="2700000" algn="tl">
                    <a:srgbClr val="C0C0C0"/>
                  </a:outerShdw>
                </a:effectLst>
              </a:rPr>
              <a:t>Excess Reactant</a:t>
            </a:r>
            <a:endParaRPr lang="en-US" smtClean="0"/>
          </a:p>
          <a:p>
            <a:pPr lvl="1" eaLnBrk="1" hangingPunct="1">
              <a:spcBef>
                <a:spcPct val="10000"/>
              </a:spcBef>
              <a:defRPr/>
            </a:pPr>
            <a:r>
              <a:rPr lang="en-US" smtClean="0"/>
              <a:t>added to ensure that the other reactant is completely used up</a:t>
            </a:r>
          </a:p>
          <a:p>
            <a:pPr lvl="1" eaLnBrk="1" hangingPunct="1">
              <a:spcBef>
                <a:spcPct val="10000"/>
              </a:spcBef>
              <a:defRPr/>
            </a:pPr>
            <a:r>
              <a:rPr lang="en-US" smtClean="0"/>
              <a:t>cheaper &amp; easier to recycle</a:t>
            </a:r>
          </a:p>
        </p:txBody>
      </p:sp>
      <p:sp>
        <p:nvSpPr>
          <p:cNvPr id="106499" name="Rectangle 4"/>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1875">
                                            <p:txEl>
                                              <p:pRg st="0" end="0"/>
                                            </p:txEl>
                                          </p:spTgt>
                                        </p:tgtEl>
                                        <p:attrNameLst>
                                          <p:attrName>style.visibility</p:attrName>
                                        </p:attrNameLst>
                                      </p:cBhvr>
                                      <p:to>
                                        <p:strVal val="visible"/>
                                      </p:to>
                                    </p:set>
                                    <p:animEffect transition="in" filter="wipe(left)">
                                      <p:cBhvr>
                                        <p:cTn id="7" dur="500"/>
                                        <p:tgtEl>
                                          <p:spTgt spid="591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1875">
                                            <p:txEl>
                                              <p:pRg st="1" end="1"/>
                                            </p:txEl>
                                          </p:spTgt>
                                        </p:tgtEl>
                                        <p:attrNameLst>
                                          <p:attrName>style.visibility</p:attrName>
                                        </p:attrNameLst>
                                      </p:cBhvr>
                                      <p:to>
                                        <p:strVal val="visible"/>
                                      </p:to>
                                    </p:set>
                                    <p:animEffect transition="in" filter="wipe(left)">
                                      <p:cBhvr>
                                        <p:cTn id="12" dur="500"/>
                                        <p:tgtEl>
                                          <p:spTgt spid="5918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1875">
                                            <p:txEl>
                                              <p:pRg st="2" end="2"/>
                                            </p:txEl>
                                          </p:spTgt>
                                        </p:tgtEl>
                                        <p:attrNameLst>
                                          <p:attrName>style.visibility</p:attrName>
                                        </p:attrNameLst>
                                      </p:cBhvr>
                                      <p:to>
                                        <p:strVal val="visible"/>
                                      </p:to>
                                    </p:set>
                                    <p:animEffect transition="in" filter="wipe(left)">
                                      <p:cBhvr>
                                        <p:cTn id="17" dur="500"/>
                                        <p:tgtEl>
                                          <p:spTgt spid="5918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1875">
                                            <p:txEl>
                                              <p:pRg st="3" end="3"/>
                                            </p:txEl>
                                          </p:spTgt>
                                        </p:tgtEl>
                                        <p:attrNameLst>
                                          <p:attrName>style.visibility</p:attrName>
                                        </p:attrNameLst>
                                      </p:cBhvr>
                                      <p:to>
                                        <p:strVal val="visible"/>
                                      </p:to>
                                    </p:set>
                                    <p:animEffect transition="in" filter="wipe(left)">
                                      <p:cBhvr>
                                        <p:cTn id="22" dur="500"/>
                                        <p:tgtEl>
                                          <p:spTgt spid="5918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1875">
                                            <p:txEl>
                                              <p:pRg st="4" end="4"/>
                                            </p:txEl>
                                          </p:spTgt>
                                        </p:tgtEl>
                                        <p:attrNameLst>
                                          <p:attrName>style.visibility</p:attrName>
                                        </p:attrNameLst>
                                      </p:cBhvr>
                                      <p:to>
                                        <p:strVal val="visible"/>
                                      </p:to>
                                    </p:set>
                                    <p:animEffect transition="in" filter="wipe(left)">
                                      <p:cBhvr>
                                        <p:cTn id="27" dur="500"/>
                                        <p:tgtEl>
                                          <p:spTgt spid="5918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91875">
                                            <p:txEl>
                                              <p:pRg st="5" end="5"/>
                                            </p:txEl>
                                          </p:spTgt>
                                        </p:tgtEl>
                                        <p:attrNameLst>
                                          <p:attrName>style.visibility</p:attrName>
                                        </p:attrNameLst>
                                      </p:cBhvr>
                                      <p:to>
                                        <p:strVal val="visible"/>
                                      </p:to>
                                    </p:set>
                                    <p:animEffect transition="in" filter="wipe(left)">
                                      <p:cBhvr>
                                        <p:cTn id="32" dur="500"/>
                                        <p:tgtEl>
                                          <p:spTgt spid="5918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sz="4000" smtClean="0"/>
              <a:t>Some common collections and the numbers of items in them.</a:t>
            </a:r>
          </a:p>
        </p:txBody>
      </p:sp>
      <p:pic>
        <p:nvPicPr>
          <p:cNvPr id="5124" name="Picture 4" descr="a dozen eggs"/>
          <p:cNvPicPr>
            <a:picLocks noChangeAspect="1" noChangeArrowheads="1"/>
          </p:cNvPicPr>
          <p:nvPr/>
        </p:nvPicPr>
        <p:blipFill>
          <a:blip r:embed="rId3">
            <a:lum bright="2000" contrast="12000"/>
          </a:blip>
          <a:srcRect t="12529" r="72357" b="58412"/>
          <a:stretch>
            <a:fillRect/>
          </a:stretch>
        </p:blipFill>
        <p:spPr bwMode="auto">
          <a:xfrm>
            <a:off x="1219200" y="2519363"/>
            <a:ext cx="1900238" cy="1441450"/>
          </a:xfrm>
          <a:prstGeom prst="rect">
            <a:avLst/>
          </a:prstGeom>
          <a:noFill/>
          <a:ln w="9525">
            <a:noFill/>
            <a:miter lim="800000"/>
            <a:headEnd/>
            <a:tailEnd/>
          </a:ln>
        </p:spPr>
      </p:pic>
      <p:pic>
        <p:nvPicPr>
          <p:cNvPr id="5125" name="Picture 5" descr="a case of pop"/>
          <p:cNvPicPr>
            <a:picLocks noChangeAspect="1" noChangeArrowheads="1"/>
          </p:cNvPicPr>
          <p:nvPr/>
        </p:nvPicPr>
        <p:blipFill>
          <a:blip r:embed="rId3">
            <a:lum bright="2000" contrast="12000"/>
          </a:blip>
          <a:srcRect l="28790" t="12529" r="33504" b="49059"/>
          <a:stretch>
            <a:fillRect/>
          </a:stretch>
        </p:blipFill>
        <p:spPr bwMode="auto">
          <a:xfrm>
            <a:off x="3198813" y="2513013"/>
            <a:ext cx="2590800" cy="1905000"/>
          </a:xfrm>
          <a:prstGeom prst="rect">
            <a:avLst/>
          </a:prstGeom>
          <a:noFill/>
          <a:ln w="9525">
            <a:noFill/>
            <a:miter lim="800000"/>
            <a:headEnd/>
            <a:tailEnd/>
          </a:ln>
        </p:spPr>
      </p:pic>
      <p:pic>
        <p:nvPicPr>
          <p:cNvPr id="5126" name="Picture 6" descr="a gross of pencils"/>
          <p:cNvPicPr>
            <a:picLocks noChangeAspect="1" noChangeArrowheads="1"/>
          </p:cNvPicPr>
          <p:nvPr/>
        </p:nvPicPr>
        <p:blipFill>
          <a:blip r:embed="rId3">
            <a:lum bright="2000" contrast="12000"/>
          </a:blip>
          <a:srcRect l="63185" b="55235"/>
          <a:stretch>
            <a:fillRect/>
          </a:stretch>
        </p:blipFill>
        <p:spPr bwMode="auto">
          <a:xfrm>
            <a:off x="5562600" y="1890713"/>
            <a:ext cx="2530475" cy="2220912"/>
          </a:xfrm>
          <a:prstGeom prst="rect">
            <a:avLst/>
          </a:prstGeom>
          <a:noFill/>
          <a:ln w="9525">
            <a:noFill/>
            <a:miter lim="800000"/>
            <a:headEnd/>
            <a:tailEnd/>
          </a:ln>
        </p:spPr>
      </p:pic>
      <p:pic>
        <p:nvPicPr>
          <p:cNvPr id="5127" name="Picture 7" descr="a ream of paper"/>
          <p:cNvPicPr>
            <a:picLocks noChangeAspect="1" noChangeArrowheads="1"/>
          </p:cNvPicPr>
          <p:nvPr/>
        </p:nvPicPr>
        <p:blipFill>
          <a:blip r:embed="rId3">
            <a:lum bright="2000" contrast="12000"/>
          </a:blip>
          <a:srcRect t="43236" r="58981" b="13765"/>
          <a:stretch>
            <a:fillRect/>
          </a:stretch>
        </p:blipFill>
        <p:spPr bwMode="auto">
          <a:xfrm>
            <a:off x="1219200" y="4035425"/>
            <a:ext cx="2819400" cy="2133600"/>
          </a:xfrm>
          <a:prstGeom prst="rect">
            <a:avLst/>
          </a:prstGeom>
          <a:noFill/>
          <a:ln w="9525">
            <a:noFill/>
            <a:miter lim="800000"/>
            <a:headEnd/>
            <a:tailEnd/>
          </a:ln>
        </p:spPr>
      </p:pic>
      <p:sp>
        <p:nvSpPr>
          <p:cNvPr id="32774" name="Rectangle 8"/>
          <p:cNvSpPr>
            <a:spLocks noChangeArrowheads="1"/>
          </p:cNvSpPr>
          <p:nvPr/>
        </p:nvSpPr>
        <p:spPr bwMode="auto">
          <a:xfrm>
            <a:off x="3886200" y="5486400"/>
            <a:ext cx="228600" cy="304800"/>
          </a:xfrm>
          <a:prstGeom prst="rect">
            <a:avLst/>
          </a:prstGeom>
          <a:solidFill>
            <a:schemeClr val="bg1"/>
          </a:solidFill>
          <a:ln w="9525">
            <a:noFill/>
            <a:miter lim="800000"/>
            <a:headEnd/>
            <a:tailEnd/>
          </a:ln>
        </p:spPr>
        <p:txBody>
          <a:bodyPr wrap="none" anchor="ctr"/>
          <a:lstStyle/>
          <a:p>
            <a:endParaRPr lang="en-US"/>
          </a:p>
        </p:txBody>
      </p:sp>
      <p:pic>
        <p:nvPicPr>
          <p:cNvPr id="5129" name="Picture 9" descr="1 mole of sulfur atoms"/>
          <p:cNvPicPr>
            <a:picLocks noChangeAspect="1" noChangeArrowheads="1"/>
          </p:cNvPicPr>
          <p:nvPr/>
        </p:nvPicPr>
        <p:blipFill>
          <a:blip r:embed="rId3">
            <a:lum bright="2000" contrast="12000"/>
          </a:blip>
          <a:srcRect l="38853" t="44824"/>
          <a:stretch>
            <a:fillRect/>
          </a:stretch>
        </p:blipFill>
        <p:spPr bwMode="auto">
          <a:xfrm>
            <a:off x="3889375" y="4114800"/>
            <a:ext cx="4203700" cy="2736850"/>
          </a:xfrm>
          <a:prstGeom prst="rect">
            <a:avLst/>
          </a:prstGeom>
          <a:noFill/>
          <a:ln w="9525">
            <a:noFill/>
            <a:miter lim="800000"/>
            <a:headEnd/>
            <a:tailEnd/>
          </a:ln>
        </p:spPr>
      </p:pic>
      <p:sp>
        <p:nvSpPr>
          <p:cNvPr id="32776" name="AutoShape 10">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32777" name="Rectangle 11"/>
          <p:cNvSpPr>
            <a:spLocks noChangeArrowheads="1"/>
          </p:cNvSpPr>
          <p:nvPr/>
        </p:nvSpPr>
        <p:spPr bwMode="auto">
          <a:xfrm>
            <a:off x="76200" y="6567488"/>
            <a:ext cx="2166938" cy="214312"/>
          </a:xfrm>
          <a:prstGeom prst="rect">
            <a:avLst/>
          </a:prstGeom>
          <a:noFill/>
          <a:ln w="9525">
            <a:noFill/>
            <a:miter lim="800000"/>
            <a:headEnd/>
            <a:tailEnd/>
          </a:ln>
        </p:spPr>
        <p:txBody>
          <a:bodyPr wrap="none">
            <a:spAutoFit/>
          </a:bodyPr>
          <a:lstStyle/>
          <a:p>
            <a:r>
              <a:rPr lang="en-US" sz="800"/>
              <a:t>Timberlake, </a:t>
            </a:r>
            <a:r>
              <a:rPr lang="en-US" sz="800" u="sng"/>
              <a:t>Chemistry </a:t>
            </a:r>
            <a:r>
              <a:rPr lang="en-US" sz="800"/>
              <a:t>7</a:t>
            </a:r>
            <a:r>
              <a:rPr lang="en-US" sz="800" baseline="30000"/>
              <a:t>th</a:t>
            </a:r>
            <a:r>
              <a:rPr lang="en-US" sz="800"/>
              <a:t> Edition, page 179</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up)">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dissolve">
                                      <p:cBhvr>
                                        <p:cTn id="12" dur="500"/>
                                        <p:tgtEl>
                                          <p:spTgt spid="51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dissolve">
                                      <p:cBhvr>
                                        <p:cTn id="17" dur="500"/>
                                        <p:tgtEl>
                                          <p:spTgt spid="51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512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129"/>
                                        </p:tgtEl>
                                        <p:attrNameLst>
                                          <p:attrName>style.visibility</p:attrName>
                                        </p:attrNameLst>
                                      </p:cBhvr>
                                      <p:to>
                                        <p:strVal val="visible"/>
                                      </p:to>
                                    </p:set>
                                    <p:animEffect transition="in" filter="dissolve">
                                      <p:cBhvr>
                                        <p:cTn id="26"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r>
              <a:rPr lang="en-US" sz="4000" smtClean="0"/>
              <a:t>The Limiting Reactant</a:t>
            </a:r>
          </a:p>
        </p:txBody>
      </p:sp>
      <p:graphicFrame>
        <p:nvGraphicFramePr>
          <p:cNvPr id="593923" name="Group 3"/>
          <p:cNvGraphicFramePr>
            <a:graphicFrameLocks noGrp="1"/>
          </p:cNvGraphicFramePr>
          <p:nvPr/>
        </p:nvGraphicFramePr>
        <p:xfrm>
          <a:off x="1504950" y="2424113"/>
          <a:ext cx="6397625" cy="3921125"/>
        </p:xfrm>
        <a:graphic>
          <a:graphicData uri="http://schemas.openxmlformats.org/drawingml/2006/table">
            <a:tbl>
              <a:tblPr/>
              <a:tblGrid>
                <a:gridCol w="1536700"/>
                <a:gridCol w="2527300"/>
                <a:gridCol w="2333625"/>
              </a:tblGrid>
              <a:tr h="925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With…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…and…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…one can make…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8568" name="Text Box 25"/>
          <p:cNvSpPr txBox="1">
            <a:spLocks noChangeArrowheads="1"/>
          </p:cNvSpPr>
          <p:nvPr/>
        </p:nvSpPr>
        <p:spPr bwMode="auto">
          <a:xfrm>
            <a:off x="1514475" y="1322388"/>
            <a:ext cx="6169025" cy="396875"/>
          </a:xfrm>
          <a:prstGeom prst="rect">
            <a:avLst/>
          </a:prstGeom>
          <a:noFill/>
          <a:ln w="9525">
            <a:noFill/>
            <a:miter lim="800000"/>
            <a:headEnd/>
            <a:tailEnd/>
          </a:ln>
        </p:spPr>
        <p:txBody>
          <a:bodyPr wrap="none">
            <a:spAutoFit/>
          </a:bodyPr>
          <a:lstStyle/>
          <a:p>
            <a:r>
              <a:rPr lang="en-US" sz="2000"/>
              <a:t>A balanced equation for making a Big Mac</a:t>
            </a:r>
            <a:r>
              <a:rPr lang="en-US" sz="1600" baseline="30000">
                <a:cs typeface="Arial" charset="0"/>
              </a:rPr>
              <a:t>®</a:t>
            </a:r>
            <a:r>
              <a:rPr lang="en-US" sz="2000"/>
              <a:t> might be:</a:t>
            </a:r>
          </a:p>
        </p:txBody>
      </p:sp>
      <p:grpSp>
        <p:nvGrpSpPr>
          <p:cNvPr id="2" name="Group 26"/>
          <p:cNvGrpSpPr>
            <a:grpSpLocks/>
          </p:cNvGrpSpPr>
          <p:nvPr/>
        </p:nvGrpSpPr>
        <p:grpSpPr bwMode="auto">
          <a:xfrm>
            <a:off x="1462088" y="1720850"/>
            <a:ext cx="6529387" cy="579438"/>
            <a:chOff x="921" y="1084"/>
            <a:chExt cx="4113" cy="365"/>
          </a:xfrm>
        </p:grpSpPr>
        <p:sp>
          <p:nvSpPr>
            <p:cNvPr id="108580" name="Text Box 27"/>
            <p:cNvSpPr txBox="1">
              <a:spLocks noChangeArrowheads="1"/>
            </p:cNvSpPr>
            <p:nvPr/>
          </p:nvSpPr>
          <p:spPr bwMode="auto">
            <a:xfrm>
              <a:off x="921" y="1084"/>
              <a:ext cx="4113" cy="365"/>
            </a:xfrm>
            <a:prstGeom prst="rect">
              <a:avLst/>
            </a:prstGeom>
            <a:noFill/>
            <a:ln w="9525">
              <a:noFill/>
              <a:miter lim="800000"/>
              <a:headEnd/>
              <a:tailEnd/>
            </a:ln>
          </p:spPr>
          <p:txBody>
            <a:bodyPr wrap="none">
              <a:spAutoFit/>
            </a:bodyPr>
            <a:lstStyle/>
            <a:p>
              <a:r>
                <a:rPr lang="en-US" sz="3200"/>
                <a:t>3 B  +  2 M  +  EE               B</a:t>
              </a:r>
              <a:r>
                <a:rPr lang="en-US" sz="3200" baseline="-25000"/>
                <a:t>3</a:t>
              </a:r>
              <a:r>
                <a:rPr lang="en-US" sz="3200"/>
                <a:t>M</a:t>
              </a:r>
              <a:r>
                <a:rPr lang="en-US" sz="3200" baseline="-25000"/>
                <a:t>2</a:t>
              </a:r>
              <a:r>
                <a:rPr lang="en-US" sz="3200"/>
                <a:t>EE</a:t>
              </a:r>
            </a:p>
          </p:txBody>
        </p:sp>
        <p:sp>
          <p:nvSpPr>
            <p:cNvPr id="108581" name="Line 28"/>
            <p:cNvSpPr>
              <a:spLocks noChangeShapeType="1"/>
            </p:cNvSpPr>
            <p:nvPr/>
          </p:nvSpPr>
          <p:spPr bwMode="auto">
            <a:xfrm>
              <a:off x="3142" y="1266"/>
              <a:ext cx="807" cy="0"/>
            </a:xfrm>
            <a:prstGeom prst="line">
              <a:avLst/>
            </a:prstGeom>
            <a:noFill/>
            <a:ln w="25400">
              <a:solidFill>
                <a:schemeClr val="tx1"/>
              </a:solidFill>
              <a:round/>
              <a:headEnd/>
              <a:tailEnd type="triangle" w="med" len="med"/>
            </a:ln>
          </p:spPr>
          <p:txBody>
            <a:bodyPr/>
            <a:lstStyle/>
            <a:p>
              <a:endParaRPr lang="en-US"/>
            </a:p>
          </p:txBody>
        </p:sp>
      </p:grpSp>
      <p:sp>
        <p:nvSpPr>
          <p:cNvPr id="593949" name="Rectangle 29"/>
          <p:cNvSpPr>
            <a:spLocks noChangeArrowheads="1"/>
          </p:cNvSpPr>
          <p:nvPr/>
        </p:nvSpPr>
        <p:spPr bwMode="auto">
          <a:xfrm>
            <a:off x="5754688" y="3605213"/>
            <a:ext cx="1955800" cy="519112"/>
          </a:xfrm>
          <a:prstGeom prst="rect">
            <a:avLst/>
          </a:prstGeom>
          <a:noFill/>
          <a:ln w="9525">
            <a:noFill/>
            <a:miter lim="800000"/>
            <a:headEnd/>
            <a:tailEnd/>
          </a:ln>
        </p:spPr>
        <p:txBody>
          <a:bodyPr wrap="none">
            <a:spAutoFit/>
          </a:bodyPr>
          <a:lstStyle/>
          <a:p>
            <a:r>
              <a:rPr lang="en-US" sz="2800"/>
              <a:t>15 B</a:t>
            </a:r>
            <a:r>
              <a:rPr lang="en-US" sz="2800" baseline="-25000"/>
              <a:t>3</a:t>
            </a:r>
            <a:r>
              <a:rPr lang="en-US" sz="2800"/>
              <a:t>M</a:t>
            </a:r>
            <a:r>
              <a:rPr lang="en-US" sz="2800" baseline="-25000"/>
              <a:t>2</a:t>
            </a:r>
            <a:r>
              <a:rPr lang="en-US" sz="2800"/>
              <a:t>EE</a:t>
            </a:r>
          </a:p>
        </p:txBody>
      </p:sp>
      <p:sp>
        <p:nvSpPr>
          <p:cNvPr id="593950" name="Rectangle 30"/>
          <p:cNvSpPr>
            <a:spLocks noChangeArrowheads="1"/>
          </p:cNvSpPr>
          <p:nvPr/>
        </p:nvSpPr>
        <p:spPr bwMode="auto">
          <a:xfrm>
            <a:off x="5751513" y="4603750"/>
            <a:ext cx="1955800" cy="519113"/>
          </a:xfrm>
          <a:prstGeom prst="rect">
            <a:avLst/>
          </a:prstGeom>
          <a:noFill/>
          <a:ln w="9525">
            <a:noFill/>
            <a:miter lim="800000"/>
            <a:headEnd/>
            <a:tailEnd/>
          </a:ln>
        </p:spPr>
        <p:txBody>
          <a:bodyPr wrap="none">
            <a:spAutoFit/>
          </a:bodyPr>
          <a:lstStyle/>
          <a:p>
            <a:r>
              <a:rPr lang="en-US" sz="2800"/>
              <a:t>10 B</a:t>
            </a:r>
            <a:r>
              <a:rPr lang="en-US" sz="2800" baseline="-25000"/>
              <a:t>3</a:t>
            </a:r>
            <a:r>
              <a:rPr lang="en-US" sz="2800"/>
              <a:t>M</a:t>
            </a:r>
            <a:r>
              <a:rPr lang="en-US" sz="2800" baseline="-25000"/>
              <a:t>2</a:t>
            </a:r>
            <a:r>
              <a:rPr lang="en-US" sz="2800"/>
              <a:t>EE</a:t>
            </a:r>
          </a:p>
        </p:txBody>
      </p:sp>
      <p:sp>
        <p:nvSpPr>
          <p:cNvPr id="593951" name="Rectangle 31"/>
          <p:cNvSpPr>
            <a:spLocks noChangeArrowheads="1"/>
          </p:cNvSpPr>
          <p:nvPr/>
        </p:nvSpPr>
        <p:spPr bwMode="auto">
          <a:xfrm>
            <a:off x="5751513" y="5594350"/>
            <a:ext cx="1955800" cy="519113"/>
          </a:xfrm>
          <a:prstGeom prst="rect">
            <a:avLst/>
          </a:prstGeom>
          <a:noFill/>
          <a:ln w="9525">
            <a:noFill/>
            <a:miter lim="800000"/>
            <a:headEnd/>
            <a:tailEnd/>
          </a:ln>
        </p:spPr>
        <p:txBody>
          <a:bodyPr wrap="none">
            <a:spAutoFit/>
          </a:bodyPr>
          <a:lstStyle/>
          <a:p>
            <a:r>
              <a:rPr lang="en-US" sz="2800"/>
              <a:t>10 B</a:t>
            </a:r>
            <a:r>
              <a:rPr lang="en-US" sz="2800" baseline="-25000"/>
              <a:t>3</a:t>
            </a:r>
            <a:r>
              <a:rPr lang="en-US" sz="2800"/>
              <a:t>M</a:t>
            </a:r>
            <a:r>
              <a:rPr lang="en-US" sz="2800" baseline="-25000"/>
              <a:t>2</a:t>
            </a:r>
            <a:r>
              <a:rPr lang="en-US" sz="2800"/>
              <a:t>EE</a:t>
            </a:r>
          </a:p>
        </p:txBody>
      </p:sp>
      <p:sp>
        <p:nvSpPr>
          <p:cNvPr id="593952" name="Rectangle 32"/>
          <p:cNvSpPr>
            <a:spLocks noChangeArrowheads="1"/>
          </p:cNvSpPr>
          <p:nvPr/>
        </p:nvSpPr>
        <p:spPr bwMode="auto">
          <a:xfrm>
            <a:off x="1784350" y="3603625"/>
            <a:ext cx="976313" cy="519113"/>
          </a:xfrm>
          <a:prstGeom prst="rect">
            <a:avLst/>
          </a:prstGeom>
          <a:noFill/>
          <a:ln w="9525">
            <a:noFill/>
            <a:miter lim="800000"/>
            <a:headEnd/>
            <a:tailEnd/>
          </a:ln>
        </p:spPr>
        <p:txBody>
          <a:bodyPr wrap="none">
            <a:spAutoFit/>
          </a:bodyPr>
          <a:lstStyle/>
          <a:p>
            <a:r>
              <a:rPr lang="en-US" sz="2800"/>
              <a:t>30 M</a:t>
            </a:r>
          </a:p>
        </p:txBody>
      </p:sp>
      <p:sp>
        <p:nvSpPr>
          <p:cNvPr id="593953" name="Rectangle 33"/>
          <p:cNvSpPr>
            <a:spLocks noChangeArrowheads="1"/>
          </p:cNvSpPr>
          <p:nvPr/>
        </p:nvSpPr>
        <p:spPr bwMode="auto">
          <a:xfrm>
            <a:off x="1812925" y="4603750"/>
            <a:ext cx="915988" cy="519113"/>
          </a:xfrm>
          <a:prstGeom prst="rect">
            <a:avLst/>
          </a:prstGeom>
          <a:noFill/>
          <a:ln w="9525">
            <a:noFill/>
            <a:miter lim="800000"/>
            <a:headEnd/>
            <a:tailEnd/>
          </a:ln>
        </p:spPr>
        <p:txBody>
          <a:bodyPr wrap="none">
            <a:spAutoFit/>
          </a:bodyPr>
          <a:lstStyle/>
          <a:p>
            <a:r>
              <a:rPr lang="en-US" sz="2800"/>
              <a:t>30 B</a:t>
            </a:r>
          </a:p>
        </p:txBody>
      </p:sp>
      <p:sp>
        <p:nvSpPr>
          <p:cNvPr id="593954" name="Rectangle 34"/>
          <p:cNvSpPr>
            <a:spLocks noChangeArrowheads="1"/>
          </p:cNvSpPr>
          <p:nvPr/>
        </p:nvSpPr>
        <p:spPr bwMode="auto">
          <a:xfrm>
            <a:off x="1784350" y="5594350"/>
            <a:ext cx="976313" cy="519113"/>
          </a:xfrm>
          <a:prstGeom prst="rect">
            <a:avLst/>
          </a:prstGeom>
          <a:noFill/>
          <a:ln w="9525">
            <a:noFill/>
            <a:miter lim="800000"/>
            <a:headEnd/>
            <a:tailEnd/>
          </a:ln>
        </p:spPr>
        <p:txBody>
          <a:bodyPr wrap="none">
            <a:spAutoFit/>
          </a:bodyPr>
          <a:lstStyle/>
          <a:p>
            <a:r>
              <a:rPr lang="en-US" sz="2800"/>
              <a:t>30 M</a:t>
            </a:r>
          </a:p>
        </p:txBody>
      </p:sp>
      <p:sp>
        <p:nvSpPr>
          <p:cNvPr id="593955" name="Rectangle 35"/>
          <p:cNvSpPr>
            <a:spLocks noChangeArrowheads="1"/>
          </p:cNvSpPr>
          <p:nvPr/>
        </p:nvSpPr>
        <p:spPr bwMode="auto">
          <a:xfrm>
            <a:off x="3146425" y="3382963"/>
            <a:ext cx="2419350" cy="946150"/>
          </a:xfrm>
          <a:prstGeom prst="rect">
            <a:avLst/>
          </a:prstGeom>
          <a:noFill/>
          <a:ln w="9525">
            <a:noFill/>
            <a:miter lim="800000"/>
            <a:headEnd/>
            <a:tailEnd/>
          </a:ln>
        </p:spPr>
        <p:txBody>
          <a:bodyPr wrap="none">
            <a:spAutoFit/>
          </a:bodyPr>
          <a:lstStyle/>
          <a:p>
            <a:pPr algn="ctr"/>
            <a:r>
              <a:rPr lang="en-US" sz="2800"/>
              <a:t>excess B and </a:t>
            </a:r>
          </a:p>
          <a:p>
            <a:pPr algn="ctr"/>
            <a:r>
              <a:rPr lang="en-US" sz="2800"/>
              <a:t>excess EE</a:t>
            </a:r>
          </a:p>
        </p:txBody>
      </p:sp>
      <p:sp>
        <p:nvSpPr>
          <p:cNvPr id="593956" name="Rectangle 36"/>
          <p:cNvSpPr>
            <a:spLocks noChangeArrowheads="1"/>
          </p:cNvSpPr>
          <p:nvPr/>
        </p:nvSpPr>
        <p:spPr bwMode="auto">
          <a:xfrm>
            <a:off x="3416300" y="5383213"/>
            <a:ext cx="1863725" cy="946150"/>
          </a:xfrm>
          <a:prstGeom prst="rect">
            <a:avLst/>
          </a:prstGeom>
          <a:noFill/>
          <a:ln w="9525">
            <a:noFill/>
            <a:miter lim="800000"/>
            <a:headEnd/>
            <a:tailEnd/>
          </a:ln>
        </p:spPr>
        <p:txBody>
          <a:bodyPr wrap="none">
            <a:spAutoFit/>
          </a:bodyPr>
          <a:lstStyle/>
          <a:p>
            <a:pPr algn="ctr"/>
            <a:r>
              <a:rPr lang="en-US" sz="2800"/>
              <a:t>30 B and </a:t>
            </a:r>
          </a:p>
          <a:p>
            <a:pPr algn="ctr"/>
            <a:r>
              <a:rPr lang="en-US" sz="2800"/>
              <a:t>excess EE</a:t>
            </a:r>
          </a:p>
        </p:txBody>
      </p:sp>
      <p:sp>
        <p:nvSpPr>
          <p:cNvPr id="593957" name="Rectangle 37"/>
          <p:cNvSpPr>
            <a:spLocks noChangeArrowheads="1"/>
          </p:cNvSpPr>
          <p:nvPr/>
        </p:nvSpPr>
        <p:spPr bwMode="auto">
          <a:xfrm>
            <a:off x="3116263" y="4383088"/>
            <a:ext cx="2479675" cy="946150"/>
          </a:xfrm>
          <a:prstGeom prst="rect">
            <a:avLst/>
          </a:prstGeom>
          <a:noFill/>
          <a:ln w="9525">
            <a:noFill/>
            <a:miter lim="800000"/>
            <a:headEnd/>
            <a:tailEnd/>
          </a:ln>
        </p:spPr>
        <p:txBody>
          <a:bodyPr wrap="none">
            <a:spAutoFit/>
          </a:bodyPr>
          <a:lstStyle/>
          <a:p>
            <a:pPr algn="ctr"/>
            <a:r>
              <a:rPr lang="en-US" sz="2800"/>
              <a:t>excess M and </a:t>
            </a:r>
          </a:p>
          <a:p>
            <a:pPr algn="ctr"/>
            <a:r>
              <a:rPr lang="en-US" sz="2800"/>
              <a:t>excess EE</a:t>
            </a:r>
          </a:p>
        </p:txBody>
      </p:sp>
      <p:pic>
        <p:nvPicPr>
          <p:cNvPr id="108579" name="Picture 38" descr="BigMac"/>
          <p:cNvPicPr>
            <a:picLocks noChangeAspect="1" noChangeArrowheads="1"/>
          </p:cNvPicPr>
          <p:nvPr/>
        </p:nvPicPr>
        <p:blipFill>
          <a:blip r:embed="rId3"/>
          <a:srcRect/>
          <a:stretch>
            <a:fillRect/>
          </a:stretch>
        </p:blipFill>
        <p:spPr bwMode="auto">
          <a:xfrm>
            <a:off x="7529513" y="309563"/>
            <a:ext cx="1316037" cy="104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93923"/>
                                        </p:tgtEl>
                                        <p:attrNameLst>
                                          <p:attrName>style.visibility</p:attrName>
                                        </p:attrNameLst>
                                      </p:cBhvr>
                                      <p:to>
                                        <p:strVal val="visible"/>
                                      </p:to>
                                    </p:set>
                                    <p:anim calcmode="lin" valueType="num">
                                      <p:cBhvr>
                                        <p:cTn id="12" dur="500" fill="hold"/>
                                        <p:tgtEl>
                                          <p:spTgt spid="593923"/>
                                        </p:tgtEl>
                                        <p:attrNameLst>
                                          <p:attrName>ppt_w</p:attrName>
                                        </p:attrNameLst>
                                      </p:cBhvr>
                                      <p:tavLst>
                                        <p:tav tm="0">
                                          <p:val>
                                            <p:fltVal val="0"/>
                                          </p:val>
                                        </p:tav>
                                        <p:tav tm="100000">
                                          <p:val>
                                            <p:strVal val="#ppt_w"/>
                                          </p:val>
                                        </p:tav>
                                      </p:tavLst>
                                    </p:anim>
                                    <p:anim calcmode="lin" valueType="num">
                                      <p:cBhvr>
                                        <p:cTn id="13" dur="500" fill="hold"/>
                                        <p:tgtEl>
                                          <p:spTgt spid="593923"/>
                                        </p:tgtEl>
                                        <p:attrNameLst>
                                          <p:attrName>ppt_h</p:attrName>
                                        </p:attrNameLst>
                                      </p:cBhvr>
                                      <p:tavLst>
                                        <p:tav tm="0">
                                          <p:val>
                                            <p:fltVal val="0"/>
                                          </p:val>
                                        </p:tav>
                                        <p:tav tm="100000">
                                          <p:val>
                                            <p:strVal val="#ppt_h"/>
                                          </p:val>
                                        </p:tav>
                                      </p:tavLst>
                                    </p:anim>
                                    <p:animEffect transition="in" filter="fade">
                                      <p:cBhvr>
                                        <p:cTn id="14" dur="500"/>
                                        <p:tgtEl>
                                          <p:spTgt spid="59392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93952"/>
                                        </p:tgtEl>
                                        <p:attrNameLst>
                                          <p:attrName>style.visibility</p:attrName>
                                        </p:attrNameLst>
                                      </p:cBhvr>
                                      <p:to>
                                        <p:strVal val="visible"/>
                                      </p:to>
                                    </p:set>
                                    <p:animEffect transition="in" filter="dissolve">
                                      <p:cBhvr>
                                        <p:cTn id="19" dur="500"/>
                                        <p:tgtEl>
                                          <p:spTgt spid="593952"/>
                                        </p:tgtEl>
                                      </p:cBhvr>
                                    </p:animEffect>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593955"/>
                                        </p:tgtEl>
                                        <p:attrNameLst>
                                          <p:attrName>style.visibility</p:attrName>
                                        </p:attrNameLst>
                                      </p:cBhvr>
                                      <p:to>
                                        <p:strVal val="visible"/>
                                      </p:to>
                                    </p:set>
                                    <p:animEffect transition="in" filter="fade">
                                      <p:cBhvr>
                                        <p:cTn id="24" dur="1000"/>
                                        <p:tgtEl>
                                          <p:spTgt spid="593955"/>
                                        </p:tgtEl>
                                      </p:cBhvr>
                                    </p:animEffect>
                                    <p:anim calcmode="lin" valueType="num">
                                      <p:cBhvr>
                                        <p:cTn id="25" dur="1000" fill="hold"/>
                                        <p:tgtEl>
                                          <p:spTgt spid="593955"/>
                                        </p:tgtEl>
                                        <p:attrNameLst>
                                          <p:attrName>ppt_x</p:attrName>
                                        </p:attrNameLst>
                                      </p:cBhvr>
                                      <p:tavLst>
                                        <p:tav tm="0">
                                          <p:val>
                                            <p:strVal val="#ppt_x-.1"/>
                                          </p:val>
                                        </p:tav>
                                        <p:tav tm="100000">
                                          <p:val>
                                            <p:strVal val="#ppt_x"/>
                                          </p:val>
                                        </p:tav>
                                      </p:tavLst>
                                    </p:anim>
                                    <p:anim calcmode="lin" valueType="num">
                                      <p:cBhvr>
                                        <p:cTn id="26" dur="1000" fill="hold"/>
                                        <p:tgtEl>
                                          <p:spTgt spid="59395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593949"/>
                                        </p:tgtEl>
                                        <p:attrNameLst>
                                          <p:attrName>style.visibility</p:attrName>
                                        </p:attrNameLst>
                                      </p:cBhvr>
                                      <p:to>
                                        <p:strVal val="visible"/>
                                      </p:to>
                                    </p:set>
                                    <p:anim calcmode="lin" valueType="num">
                                      <p:cBhvr>
                                        <p:cTn id="31" dur="500" fill="hold"/>
                                        <p:tgtEl>
                                          <p:spTgt spid="593949"/>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93949"/>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93949"/>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9394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93953"/>
                                        </p:tgtEl>
                                        <p:attrNameLst>
                                          <p:attrName>style.visibility</p:attrName>
                                        </p:attrNameLst>
                                      </p:cBhvr>
                                      <p:to>
                                        <p:strVal val="visible"/>
                                      </p:to>
                                    </p:set>
                                    <p:animEffect transition="in" filter="dissolve">
                                      <p:cBhvr>
                                        <p:cTn id="39" dur="500"/>
                                        <p:tgtEl>
                                          <p:spTgt spid="593953"/>
                                        </p:tgtEl>
                                      </p:cBhvr>
                                    </p:animEffect>
                                  </p:childTnLst>
                                </p:cTn>
                              </p:par>
                            </p:childTnLst>
                          </p:cTn>
                        </p:par>
                      </p:childTnLst>
                    </p:cTn>
                  </p:par>
                  <p:par>
                    <p:cTn id="40" fill="hold">
                      <p:stCondLst>
                        <p:cond delay="indefinite"/>
                      </p:stCondLst>
                      <p:childTnLst>
                        <p:par>
                          <p:cTn id="41" fill="hold">
                            <p:stCondLst>
                              <p:cond delay="0"/>
                            </p:stCondLst>
                            <p:childTnLst>
                              <p:par>
                                <p:cTn id="42" presetID="40" presetClass="entr" presetSubtype="0" fill="hold" grpId="0" nodeType="clickEffect">
                                  <p:stCondLst>
                                    <p:cond delay="0"/>
                                  </p:stCondLst>
                                  <p:iterate type="lt">
                                    <p:tmPct val="10000"/>
                                  </p:iterate>
                                  <p:childTnLst>
                                    <p:set>
                                      <p:cBhvr>
                                        <p:cTn id="43" dur="1" fill="hold">
                                          <p:stCondLst>
                                            <p:cond delay="0"/>
                                          </p:stCondLst>
                                        </p:cTn>
                                        <p:tgtEl>
                                          <p:spTgt spid="593957"/>
                                        </p:tgtEl>
                                        <p:attrNameLst>
                                          <p:attrName>style.visibility</p:attrName>
                                        </p:attrNameLst>
                                      </p:cBhvr>
                                      <p:to>
                                        <p:strVal val="visible"/>
                                      </p:to>
                                    </p:set>
                                    <p:animEffect transition="in" filter="fade">
                                      <p:cBhvr>
                                        <p:cTn id="44" dur="1000"/>
                                        <p:tgtEl>
                                          <p:spTgt spid="593957"/>
                                        </p:tgtEl>
                                      </p:cBhvr>
                                    </p:animEffect>
                                    <p:anim calcmode="lin" valueType="num">
                                      <p:cBhvr>
                                        <p:cTn id="45" dur="1000" fill="hold"/>
                                        <p:tgtEl>
                                          <p:spTgt spid="593957"/>
                                        </p:tgtEl>
                                        <p:attrNameLst>
                                          <p:attrName>ppt_x</p:attrName>
                                        </p:attrNameLst>
                                      </p:cBhvr>
                                      <p:tavLst>
                                        <p:tav tm="0">
                                          <p:val>
                                            <p:strVal val="#ppt_x-.1"/>
                                          </p:val>
                                        </p:tav>
                                        <p:tav tm="100000">
                                          <p:val>
                                            <p:strVal val="#ppt_x"/>
                                          </p:val>
                                        </p:tav>
                                      </p:tavLst>
                                    </p:anim>
                                    <p:anim calcmode="lin" valueType="num">
                                      <p:cBhvr>
                                        <p:cTn id="46" dur="1000" fill="hold"/>
                                        <p:tgtEl>
                                          <p:spTgt spid="59395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9" presetClass="entr" presetSubtype="0" accel="100000" fill="hold" grpId="0" nodeType="clickEffect">
                                  <p:stCondLst>
                                    <p:cond delay="0"/>
                                  </p:stCondLst>
                                  <p:childTnLst>
                                    <p:set>
                                      <p:cBhvr>
                                        <p:cTn id="50" dur="1" fill="hold">
                                          <p:stCondLst>
                                            <p:cond delay="0"/>
                                          </p:stCondLst>
                                        </p:cTn>
                                        <p:tgtEl>
                                          <p:spTgt spid="593950"/>
                                        </p:tgtEl>
                                        <p:attrNameLst>
                                          <p:attrName>style.visibility</p:attrName>
                                        </p:attrNameLst>
                                      </p:cBhvr>
                                      <p:to>
                                        <p:strVal val="visible"/>
                                      </p:to>
                                    </p:set>
                                    <p:anim calcmode="lin" valueType="num">
                                      <p:cBhvr>
                                        <p:cTn id="51" dur="500" fill="hold"/>
                                        <p:tgtEl>
                                          <p:spTgt spid="593950"/>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593950"/>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593950"/>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593950"/>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593954"/>
                                        </p:tgtEl>
                                        <p:attrNameLst>
                                          <p:attrName>style.visibility</p:attrName>
                                        </p:attrNameLst>
                                      </p:cBhvr>
                                      <p:to>
                                        <p:strVal val="visible"/>
                                      </p:to>
                                    </p:set>
                                    <p:animEffect transition="in" filter="dissolve">
                                      <p:cBhvr>
                                        <p:cTn id="59" dur="500"/>
                                        <p:tgtEl>
                                          <p:spTgt spid="593954"/>
                                        </p:tgtEl>
                                      </p:cBhvr>
                                    </p:animEffect>
                                  </p:childTnLst>
                                </p:cTn>
                              </p:par>
                            </p:childTnLst>
                          </p:cTn>
                        </p:par>
                      </p:childTnLst>
                    </p:cTn>
                  </p:par>
                  <p:par>
                    <p:cTn id="60" fill="hold">
                      <p:stCondLst>
                        <p:cond delay="indefinite"/>
                      </p:stCondLst>
                      <p:childTnLst>
                        <p:par>
                          <p:cTn id="61" fill="hold">
                            <p:stCondLst>
                              <p:cond delay="0"/>
                            </p:stCondLst>
                            <p:childTnLst>
                              <p:par>
                                <p:cTn id="62" presetID="40" presetClass="entr" presetSubtype="0" fill="hold" grpId="0" nodeType="clickEffect">
                                  <p:stCondLst>
                                    <p:cond delay="0"/>
                                  </p:stCondLst>
                                  <p:iterate type="lt">
                                    <p:tmPct val="10000"/>
                                  </p:iterate>
                                  <p:childTnLst>
                                    <p:set>
                                      <p:cBhvr>
                                        <p:cTn id="63" dur="1" fill="hold">
                                          <p:stCondLst>
                                            <p:cond delay="0"/>
                                          </p:stCondLst>
                                        </p:cTn>
                                        <p:tgtEl>
                                          <p:spTgt spid="593956"/>
                                        </p:tgtEl>
                                        <p:attrNameLst>
                                          <p:attrName>style.visibility</p:attrName>
                                        </p:attrNameLst>
                                      </p:cBhvr>
                                      <p:to>
                                        <p:strVal val="visible"/>
                                      </p:to>
                                    </p:set>
                                    <p:animEffect transition="in" filter="fade">
                                      <p:cBhvr>
                                        <p:cTn id="64" dur="1000"/>
                                        <p:tgtEl>
                                          <p:spTgt spid="593956"/>
                                        </p:tgtEl>
                                      </p:cBhvr>
                                    </p:animEffect>
                                    <p:anim calcmode="lin" valueType="num">
                                      <p:cBhvr>
                                        <p:cTn id="65" dur="1000" fill="hold"/>
                                        <p:tgtEl>
                                          <p:spTgt spid="593956"/>
                                        </p:tgtEl>
                                        <p:attrNameLst>
                                          <p:attrName>ppt_x</p:attrName>
                                        </p:attrNameLst>
                                      </p:cBhvr>
                                      <p:tavLst>
                                        <p:tav tm="0">
                                          <p:val>
                                            <p:strVal val="#ppt_x-.1"/>
                                          </p:val>
                                        </p:tav>
                                        <p:tav tm="100000">
                                          <p:val>
                                            <p:strVal val="#ppt_x"/>
                                          </p:val>
                                        </p:tav>
                                      </p:tavLst>
                                    </p:anim>
                                    <p:anim calcmode="lin" valueType="num">
                                      <p:cBhvr>
                                        <p:cTn id="66" dur="1000" fill="hold"/>
                                        <p:tgtEl>
                                          <p:spTgt spid="593956"/>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593951"/>
                                        </p:tgtEl>
                                        <p:attrNameLst>
                                          <p:attrName>style.visibility</p:attrName>
                                        </p:attrNameLst>
                                      </p:cBhvr>
                                      <p:to>
                                        <p:strVal val="visible"/>
                                      </p:to>
                                    </p:set>
                                    <p:anim calcmode="lin" valueType="num">
                                      <p:cBhvr>
                                        <p:cTn id="71" dur="500" fill="hold"/>
                                        <p:tgtEl>
                                          <p:spTgt spid="593951"/>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593951"/>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593951"/>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5939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9" grpId="0"/>
      <p:bldP spid="593950" grpId="0"/>
      <p:bldP spid="593951" grpId="0"/>
      <p:bldP spid="593952" grpId="0"/>
      <p:bldP spid="593953" grpId="0"/>
      <p:bldP spid="593954" grpId="0"/>
      <p:bldP spid="593955" grpId="0"/>
      <p:bldP spid="593956" grpId="0"/>
      <p:bldP spid="59395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pPr eaLnBrk="1" hangingPunct="1"/>
            <a:r>
              <a:rPr lang="en-US" sz="4000" smtClean="0"/>
              <a:t>The Limiting Reactant</a:t>
            </a:r>
          </a:p>
        </p:txBody>
      </p:sp>
      <p:graphicFrame>
        <p:nvGraphicFramePr>
          <p:cNvPr id="595971" name="Group 3"/>
          <p:cNvGraphicFramePr>
            <a:graphicFrameLocks noGrp="1"/>
          </p:cNvGraphicFramePr>
          <p:nvPr/>
        </p:nvGraphicFramePr>
        <p:xfrm>
          <a:off x="1504950" y="2424113"/>
          <a:ext cx="6397625" cy="3921125"/>
        </p:xfrm>
        <a:graphic>
          <a:graphicData uri="http://schemas.openxmlformats.org/drawingml/2006/table">
            <a:tbl>
              <a:tblPr/>
              <a:tblGrid>
                <a:gridCol w="1536700"/>
                <a:gridCol w="2527300"/>
                <a:gridCol w="2333625"/>
              </a:tblGrid>
              <a:tr h="925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With…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…and…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…one can make…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0616" name="Text Box 25"/>
          <p:cNvSpPr txBox="1">
            <a:spLocks noChangeArrowheads="1"/>
          </p:cNvSpPr>
          <p:nvPr/>
        </p:nvSpPr>
        <p:spPr bwMode="auto">
          <a:xfrm>
            <a:off x="1514475" y="1322388"/>
            <a:ext cx="5938838" cy="396875"/>
          </a:xfrm>
          <a:prstGeom prst="rect">
            <a:avLst/>
          </a:prstGeom>
          <a:noFill/>
          <a:ln w="9525">
            <a:noFill/>
            <a:miter lim="800000"/>
            <a:headEnd/>
            <a:tailEnd/>
          </a:ln>
        </p:spPr>
        <p:txBody>
          <a:bodyPr wrap="none">
            <a:spAutoFit/>
          </a:bodyPr>
          <a:lstStyle/>
          <a:p>
            <a:r>
              <a:rPr lang="en-US" sz="2000"/>
              <a:t>A balanced equation for making a tricycle might be:</a:t>
            </a:r>
          </a:p>
        </p:txBody>
      </p:sp>
      <p:grpSp>
        <p:nvGrpSpPr>
          <p:cNvPr id="2" name="Group 26"/>
          <p:cNvGrpSpPr>
            <a:grpSpLocks/>
          </p:cNvGrpSpPr>
          <p:nvPr/>
        </p:nvGrpSpPr>
        <p:grpSpPr bwMode="auto">
          <a:xfrm>
            <a:off x="1176338" y="1770063"/>
            <a:ext cx="7102475" cy="519112"/>
            <a:chOff x="837" y="1091"/>
            <a:chExt cx="4474" cy="327"/>
          </a:xfrm>
        </p:grpSpPr>
        <p:sp>
          <p:nvSpPr>
            <p:cNvPr id="110628" name="Text Box 27"/>
            <p:cNvSpPr txBox="1">
              <a:spLocks noChangeArrowheads="1"/>
            </p:cNvSpPr>
            <p:nvPr/>
          </p:nvSpPr>
          <p:spPr bwMode="auto">
            <a:xfrm>
              <a:off x="837" y="1091"/>
              <a:ext cx="4474" cy="327"/>
            </a:xfrm>
            <a:prstGeom prst="rect">
              <a:avLst/>
            </a:prstGeom>
            <a:noFill/>
            <a:ln w="9525">
              <a:noFill/>
              <a:miter lim="800000"/>
              <a:headEnd/>
              <a:tailEnd/>
            </a:ln>
          </p:spPr>
          <p:txBody>
            <a:bodyPr wrap="none">
              <a:spAutoFit/>
            </a:bodyPr>
            <a:lstStyle/>
            <a:p>
              <a:r>
                <a:rPr lang="en-US" sz="2800"/>
                <a:t>3 W  +  2 P  +  S  +  H  +  F           W</a:t>
              </a:r>
              <a:r>
                <a:rPr lang="en-US" sz="2800" baseline="-25000"/>
                <a:t>3</a:t>
              </a:r>
              <a:r>
                <a:rPr lang="en-US" sz="2800"/>
                <a:t>P</a:t>
              </a:r>
              <a:r>
                <a:rPr lang="en-US" sz="2800" baseline="-25000"/>
                <a:t>2</a:t>
              </a:r>
              <a:r>
                <a:rPr lang="en-US" sz="2800"/>
                <a:t>SHF</a:t>
              </a:r>
            </a:p>
          </p:txBody>
        </p:sp>
        <p:sp>
          <p:nvSpPr>
            <p:cNvPr id="110629" name="Line 28"/>
            <p:cNvSpPr>
              <a:spLocks noChangeShapeType="1"/>
            </p:cNvSpPr>
            <p:nvPr/>
          </p:nvSpPr>
          <p:spPr bwMode="auto">
            <a:xfrm>
              <a:off x="3710" y="1266"/>
              <a:ext cx="479" cy="0"/>
            </a:xfrm>
            <a:prstGeom prst="line">
              <a:avLst/>
            </a:prstGeom>
            <a:noFill/>
            <a:ln w="25400">
              <a:solidFill>
                <a:schemeClr val="tx1"/>
              </a:solidFill>
              <a:round/>
              <a:headEnd/>
              <a:tailEnd type="triangle" w="med" len="med"/>
            </a:ln>
          </p:spPr>
          <p:txBody>
            <a:bodyPr/>
            <a:lstStyle/>
            <a:p>
              <a:endParaRPr lang="en-US"/>
            </a:p>
          </p:txBody>
        </p:sp>
      </p:grpSp>
      <p:sp>
        <p:nvSpPr>
          <p:cNvPr id="595997" name="Rectangle 29"/>
          <p:cNvSpPr>
            <a:spLocks noChangeArrowheads="1"/>
          </p:cNvSpPr>
          <p:nvPr/>
        </p:nvSpPr>
        <p:spPr bwMode="auto">
          <a:xfrm>
            <a:off x="5764213" y="3656013"/>
            <a:ext cx="1933575" cy="457200"/>
          </a:xfrm>
          <a:prstGeom prst="rect">
            <a:avLst/>
          </a:prstGeom>
          <a:noFill/>
          <a:ln w="9525">
            <a:noFill/>
            <a:miter lim="800000"/>
            <a:headEnd/>
            <a:tailEnd/>
          </a:ln>
        </p:spPr>
        <p:txBody>
          <a:bodyPr wrap="none">
            <a:spAutoFit/>
          </a:bodyPr>
          <a:lstStyle/>
          <a:p>
            <a:r>
              <a:rPr lang="en-US" sz="2400"/>
              <a:t>25 W</a:t>
            </a:r>
            <a:r>
              <a:rPr lang="en-US" sz="2400" baseline="-25000"/>
              <a:t>3</a:t>
            </a:r>
            <a:r>
              <a:rPr lang="en-US" sz="2400"/>
              <a:t>P</a:t>
            </a:r>
            <a:r>
              <a:rPr lang="en-US" sz="2400" baseline="-25000"/>
              <a:t>2</a:t>
            </a:r>
            <a:r>
              <a:rPr lang="en-US" sz="2400"/>
              <a:t>SHF</a:t>
            </a:r>
          </a:p>
        </p:txBody>
      </p:sp>
      <p:sp>
        <p:nvSpPr>
          <p:cNvPr id="595998" name="Rectangle 30"/>
          <p:cNvSpPr>
            <a:spLocks noChangeArrowheads="1"/>
          </p:cNvSpPr>
          <p:nvPr/>
        </p:nvSpPr>
        <p:spPr bwMode="auto">
          <a:xfrm>
            <a:off x="5751513" y="4654550"/>
            <a:ext cx="1933575" cy="457200"/>
          </a:xfrm>
          <a:prstGeom prst="rect">
            <a:avLst/>
          </a:prstGeom>
          <a:noFill/>
          <a:ln w="9525">
            <a:noFill/>
            <a:miter lim="800000"/>
            <a:headEnd/>
            <a:tailEnd/>
          </a:ln>
        </p:spPr>
        <p:txBody>
          <a:bodyPr wrap="none">
            <a:spAutoFit/>
          </a:bodyPr>
          <a:lstStyle/>
          <a:p>
            <a:r>
              <a:rPr lang="en-US" sz="2400"/>
              <a:t>50 W</a:t>
            </a:r>
            <a:r>
              <a:rPr lang="en-US" sz="2400" baseline="-25000"/>
              <a:t>3</a:t>
            </a:r>
            <a:r>
              <a:rPr lang="en-US" sz="2400"/>
              <a:t>P</a:t>
            </a:r>
            <a:r>
              <a:rPr lang="en-US" sz="2400" baseline="-25000"/>
              <a:t>2</a:t>
            </a:r>
            <a:r>
              <a:rPr lang="en-US" sz="2400"/>
              <a:t>SHF</a:t>
            </a:r>
          </a:p>
        </p:txBody>
      </p:sp>
      <p:sp>
        <p:nvSpPr>
          <p:cNvPr id="595999" name="Rectangle 31"/>
          <p:cNvSpPr>
            <a:spLocks noChangeArrowheads="1"/>
          </p:cNvSpPr>
          <p:nvPr/>
        </p:nvSpPr>
        <p:spPr bwMode="auto">
          <a:xfrm>
            <a:off x="5799138" y="5645150"/>
            <a:ext cx="1933575" cy="457200"/>
          </a:xfrm>
          <a:prstGeom prst="rect">
            <a:avLst/>
          </a:prstGeom>
          <a:noFill/>
          <a:ln w="9525">
            <a:noFill/>
            <a:miter lim="800000"/>
            <a:headEnd/>
            <a:tailEnd/>
          </a:ln>
        </p:spPr>
        <p:txBody>
          <a:bodyPr wrap="none">
            <a:spAutoFit/>
          </a:bodyPr>
          <a:lstStyle/>
          <a:p>
            <a:r>
              <a:rPr lang="en-US" sz="2400"/>
              <a:t>25 W</a:t>
            </a:r>
            <a:r>
              <a:rPr lang="en-US" sz="2400" baseline="-25000"/>
              <a:t>3</a:t>
            </a:r>
            <a:r>
              <a:rPr lang="en-US" sz="2400"/>
              <a:t>P</a:t>
            </a:r>
            <a:r>
              <a:rPr lang="en-US" sz="2400" baseline="-25000"/>
              <a:t>2</a:t>
            </a:r>
            <a:r>
              <a:rPr lang="en-US" sz="2400"/>
              <a:t>SHF</a:t>
            </a:r>
          </a:p>
        </p:txBody>
      </p:sp>
      <p:sp>
        <p:nvSpPr>
          <p:cNvPr id="596000" name="Rectangle 32"/>
          <p:cNvSpPr>
            <a:spLocks noChangeArrowheads="1"/>
          </p:cNvSpPr>
          <p:nvPr/>
        </p:nvSpPr>
        <p:spPr bwMode="auto">
          <a:xfrm>
            <a:off x="1784350" y="3603625"/>
            <a:ext cx="915988" cy="519113"/>
          </a:xfrm>
          <a:prstGeom prst="rect">
            <a:avLst/>
          </a:prstGeom>
          <a:noFill/>
          <a:ln w="9525">
            <a:noFill/>
            <a:miter lim="800000"/>
            <a:headEnd/>
            <a:tailEnd/>
          </a:ln>
        </p:spPr>
        <p:txBody>
          <a:bodyPr wrap="none">
            <a:spAutoFit/>
          </a:bodyPr>
          <a:lstStyle/>
          <a:p>
            <a:r>
              <a:rPr lang="en-US" sz="2800"/>
              <a:t>50 P</a:t>
            </a:r>
          </a:p>
        </p:txBody>
      </p:sp>
      <p:sp>
        <p:nvSpPr>
          <p:cNvPr id="596001" name="Rectangle 33"/>
          <p:cNvSpPr>
            <a:spLocks noChangeArrowheads="1"/>
          </p:cNvSpPr>
          <p:nvPr/>
        </p:nvSpPr>
        <p:spPr bwMode="auto">
          <a:xfrm>
            <a:off x="1812925" y="4603750"/>
            <a:ext cx="915988" cy="519113"/>
          </a:xfrm>
          <a:prstGeom prst="rect">
            <a:avLst/>
          </a:prstGeom>
          <a:noFill/>
          <a:ln w="9525">
            <a:noFill/>
            <a:miter lim="800000"/>
            <a:headEnd/>
            <a:tailEnd/>
          </a:ln>
        </p:spPr>
        <p:txBody>
          <a:bodyPr wrap="none">
            <a:spAutoFit/>
          </a:bodyPr>
          <a:lstStyle/>
          <a:p>
            <a:r>
              <a:rPr lang="en-US" sz="2800"/>
              <a:t>50 S</a:t>
            </a:r>
          </a:p>
        </p:txBody>
      </p:sp>
      <p:sp>
        <p:nvSpPr>
          <p:cNvPr id="596002" name="Rectangle 34"/>
          <p:cNvSpPr>
            <a:spLocks noChangeArrowheads="1"/>
          </p:cNvSpPr>
          <p:nvPr/>
        </p:nvSpPr>
        <p:spPr bwMode="auto">
          <a:xfrm>
            <a:off x="1784350" y="5594350"/>
            <a:ext cx="915988" cy="519113"/>
          </a:xfrm>
          <a:prstGeom prst="rect">
            <a:avLst/>
          </a:prstGeom>
          <a:noFill/>
          <a:ln w="9525">
            <a:noFill/>
            <a:miter lim="800000"/>
            <a:headEnd/>
            <a:tailEnd/>
          </a:ln>
        </p:spPr>
        <p:txBody>
          <a:bodyPr wrap="none">
            <a:spAutoFit/>
          </a:bodyPr>
          <a:lstStyle/>
          <a:p>
            <a:r>
              <a:rPr lang="en-US" sz="2800"/>
              <a:t>50 P</a:t>
            </a:r>
          </a:p>
        </p:txBody>
      </p:sp>
      <p:sp>
        <p:nvSpPr>
          <p:cNvPr id="596003" name="Rectangle 35"/>
          <p:cNvSpPr>
            <a:spLocks noChangeArrowheads="1"/>
          </p:cNvSpPr>
          <p:nvPr/>
        </p:nvSpPr>
        <p:spPr bwMode="auto">
          <a:xfrm>
            <a:off x="3368675" y="3481388"/>
            <a:ext cx="1874838" cy="701675"/>
          </a:xfrm>
          <a:prstGeom prst="rect">
            <a:avLst/>
          </a:prstGeom>
          <a:noFill/>
          <a:ln w="9525">
            <a:noFill/>
            <a:miter lim="800000"/>
            <a:headEnd/>
            <a:tailEnd/>
          </a:ln>
        </p:spPr>
        <p:txBody>
          <a:bodyPr wrap="none">
            <a:spAutoFit/>
          </a:bodyPr>
          <a:lstStyle/>
          <a:p>
            <a:pPr algn="ctr"/>
            <a:r>
              <a:rPr lang="en-US" sz="2000"/>
              <a:t>excess of all </a:t>
            </a:r>
          </a:p>
          <a:p>
            <a:pPr algn="ctr"/>
            <a:r>
              <a:rPr lang="en-US" sz="2000"/>
              <a:t>other reactants</a:t>
            </a:r>
          </a:p>
        </p:txBody>
      </p:sp>
      <p:sp>
        <p:nvSpPr>
          <p:cNvPr id="596004" name="Rectangle 36"/>
          <p:cNvSpPr>
            <a:spLocks noChangeArrowheads="1"/>
          </p:cNvSpPr>
          <p:nvPr/>
        </p:nvSpPr>
        <p:spPr bwMode="auto">
          <a:xfrm>
            <a:off x="3419475" y="5329238"/>
            <a:ext cx="1874838" cy="1006475"/>
          </a:xfrm>
          <a:prstGeom prst="rect">
            <a:avLst/>
          </a:prstGeom>
          <a:noFill/>
          <a:ln w="9525">
            <a:noFill/>
            <a:miter lim="800000"/>
            <a:headEnd/>
            <a:tailEnd/>
          </a:ln>
        </p:spPr>
        <p:txBody>
          <a:bodyPr wrap="none">
            <a:spAutoFit/>
          </a:bodyPr>
          <a:lstStyle/>
          <a:p>
            <a:pPr algn="ctr"/>
            <a:r>
              <a:rPr lang="en-US" sz="2000"/>
              <a:t>50 S and </a:t>
            </a:r>
          </a:p>
          <a:p>
            <a:pPr algn="ctr"/>
            <a:r>
              <a:rPr lang="en-US" sz="2000"/>
              <a:t>excess of all </a:t>
            </a:r>
          </a:p>
          <a:p>
            <a:pPr algn="ctr"/>
            <a:r>
              <a:rPr lang="en-US" sz="2000"/>
              <a:t>other reactants</a:t>
            </a:r>
          </a:p>
        </p:txBody>
      </p:sp>
      <p:sp>
        <p:nvSpPr>
          <p:cNvPr id="596005" name="Rectangle 37"/>
          <p:cNvSpPr>
            <a:spLocks noChangeArrowheads="1"/>
          </p:cNvSpPr>
          <p:nvPr/>
        </p:nvSpPr>
        <p:spPr bwMode="auto">
          <a:xfrm>
            <a:off x="3373438" y="4481513"/>
            <a:ext cx="1874837" cy="701675"/>
          </a:xfrm>
          <a:prstGeom prst="rect">
            <a:avLst/>
          </a:prstGeom>
          <a:noFill/>
          <a:ln w="9525">
            <a:noFill/>
            <a:miter lim="800000"/>
            <a:headEnd/>
            <a:tailEnd/>
          </a:ln>
        </p:spPr>
        <p:txBody>
          <a:bodyPr wrap="none">
            <a:spAutoFit/>
          </a:bodyPr>
          <a:lstStyle/>
          <a:p>
            <a:pPr algn="ctr"/>
            <a:r>
              <a:rPr lang="en-US" sz="2000"/>
              <a:t>excess of all</a:t>
            </a:r>
          </a:p>
          <a:p>
            <a:pPr algn="ctr"/>
            <a:r>
              <a:rPr lang="en-US" sz="2000"/>
              <a:t>other reactants</a:t>
            </a:r>
          </a:p>
        </p:txBody>
      </p:sp>
      <p:pic>
        <p:nvPicPr>
          <p:cNvPr id="110627" name="Picture 38" descr="tricycle"/>
          <p:cNvPicPr>
            <a:picLocks noChangeAspect="1" noChangeArrowheads="1"/>
          </p:cNvPicPr>
          <p:nvPr/>
        </p:nvPicPr>
        <p:blipFill>
          <a:blip r:embed="rId3"/>
          <a:srcRect/>
          <a:stretch>
            <a:fillRect/>
          </a:stretch>
        </p:blipFill>
        <p:spPr bwMode="auto">
          <a:xfrm>
            <a:off x="176213" y="227013"/>
            <a:ext cx="1330325" cy="1246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95971"/>
                                        </p:tgtEl>
                                        <p:attrNameLst>
                                          <p:attrName>style.visibility</p:attrName>
                                        </p:attrNameLst>
                                      </p:cBhvr>
                                      <p:to>
                                        <p:strVal val="visible"/>
                                      </p:to>
                                    </p:set>
                                    <p:anim calcmode="lin" valueType="num">
                                      <p:cBhvr>
                                        <p:cTn id="12" dur="500" fill="hold"/>
                                        <p:tgtEl>
                                          <p:spTgt spid="595971"/>
                                        </p:tgtEl>
                                        <p:attrNameLst>
                                          <p:attrName>ppt_w</p:attrName>
                                        </p:attrNameLst>
                                      </p:cBhvr>
                                      <p:tavLst>
                                        <p:tav tm="0">
                                          <p:val>
                                            <p:fltVal val="0"/>
                                          </p:val>
                                        </p:tav>
                                        <p:tav tm="100000">
                                          <p:val>
                                            <p:strVal val="#ppt_w"/>
                                          </p:val>
                                        </p:tav>
                                      </p:tavLst>
                                    </p:anim>
                                    <p:anim calcmode="lin" valueType="num">
                                      <p:cBhvr>
                                        <p:cTn id="13" dur="500" fill="hold"/>
                                        <p:tgtEl>
                                          <p:spTgt spid="595971"/>
                                        </p:tgtEl>
                                        <p:attrNameLst>
                                          <p:attrName>ppt_h</p:attrName>
                                        </p:attrNameLst>
                                      </p:cBhvr>
                                      <p:tavLst>
                                        <p:tav tm="0">
                                          <p:val>
                                            <p:fltVal val="0"/>
                                          </p:val>
                                        </p:tav>
                                        <p:tav tm="100000">
                                          <p:val>
                                            <p:strVal val="#ppt_h"/>
                                          </p:val>
                                        </p:tav>
                                      </p:tavLst>
                                    </p:anim>
                                    <p:animEffect transition="in" filter="fade">
                                      <p:cBhvr>
                                        <p:cTn id="14" dur="500"/>
                                        <p:tgtEl>
                                          <p:spTgt spid="59597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96000"/>
                                        </p:tgtEl>
                                        <p:attrNameLst>
                                          <p:attrName>style.visibility</p:attrName>
                                        </p:attrNameLst>
                                      </p:cBhvr>
                                      <p:to>
                                        <p:strVal val="visible"/>
                                      </p:to>
                                    </p:set>
                                    <p:animEffect transition="in" filter="dissolve">
                                      <p:cBhvr>
                                        <p:cTn id="19" dur="500"/>
                                        <p:tgtEl>
                                          <p:spTgt spid="596000"/>
                                        </p:tgtEl>
                                      </p:cBhvr>
                                    </p:animEffect>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596003"/>
                                        </p:tgtEl>
                                        <p:attrNameLst>
                                          <p:attrName>style.visibility</p:attrName>
                                        </p:attrNameLst>
                                      </p:cBhvr>
                                      <p:to>
                                        <p:strVal val="visible"/>
                                      </p:to>
                                    </p:set>
                                    <p:animEffect transition="in" filter="fade">
                                      <p:cBhvr>
                                        <p:cTn id="24" dur="1000"/>
                                        <p:tgtEl>
                                          <p:spTgt spid="596003"/>
                                        </p:tgtEl>
                                      </p:cBhvr>
                                    </p:animEffect>
                                    <p:anim calcmode="lin" valueType="num">
                                      <p:cBhvr>
                                        <p:cTn id="25" dur="1000" fill="hold"/>
                                        <p:tgtEl>
                                          <p:spTgt spid="596003"/>
                                        </p:tgtEl>
                                        <p:attrNameLst>
                                          <p:attrName>ppt_x</p:attrName>
                                        </p:attrNameLst>
                                      </p:cBhvr>
                                      <p:tavLst>
                                        <p:tav tm="0">
                                          <p:val>
                                            <p:strVal val="#ppt_x-.1"/>
                                          </p:val>
                                        </p:tav>
                                        <p:tav tm="100000">
                                          <p:val>
                                            <p:strVal val="#ppt_x"/>
                                          </p:val>
                                        </p:tav>
                                      </p:tavLst>
                                    </p:anim>
                                    <p:anim calcmode="lin" valueType="num">
                                      <p:cBhvr>
                                        <p:cTn id="26" dur="1000" fill="hold"/>
                                        <p:tgtEl>
                                          <p:spTgt spid="59600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595997"/>
                                        </p:tgtEl>
                                        <p:attrNameLst>
                                          <p:attrName>style.visibility</p:attrName>
                                        </p:attrNameLst>
                                      </p:cBhvr>
                                      <p:to>
                                        <p:strVal val="visible"/>
                                      </p:to>
                                    </p:set>
                                    <p:anim calcmode="lin" valueType="num">
                                      <p:cBhvr>
                                        <p:cTn id="31" dur="500" fill="hold"/>
                                        <p:tgtEl>
                                          <p:spTgt spid="595997"/>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95997"/>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95997"/>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9599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96001"/>
                                        </p:tgtEl>
                                        <p:attrNameLst>
                                          <p:attrName>style.visibility</p:attrName>
                                        </p:attrNameLst>
                                      </p:cBhvr>
                                      <p:to>
                                        <p:strVal val="visible"/>
                                      </p:to>
                                    </p:set>
                                    <p:animEffect transition="in" filter="dissolve">
                                      <p:cBhvr>
                                        <p:cTn id="39" dur="500"/>
                                        <p:tgtEl>
                                          <p:spTgt spid="596001"/>
                                        </p:tgtEl>
                                      </p:cBhvr>
                                    </p:animEffect>
                                  </p:childTnLst>
                                </p:cTn>
                              </p:par>
                            </p:childTnLst>
                          </p:cTn>
                        </p:par>
                      </p:childTnLst>
                    </p:cTn>
                  </p:par>
                  <p:par>
                    <p:cTn id="40" fill="hold">
                      <p:stCondLst>
                        <p:cond delay="indefinite"/>
                      </p:stCondLst>
                      <p:childTnLst>
                        <p:par>
                          <p:cTn id="41" fill="hold">
                            <p:stCondLst>
                              <p:cond delay="0"/>
                            </p:stCondLst>
                            <p:childTnLst>
                              <p:par>
                                <p:cTn id="42" presetID="40" presetClass="entr" presetSubtype="0" fill="hold" grpId="0" nodeType="clickEffect">
                                  <p:stCondLst>
                                    <p:cond delay="0"/>
                                  </p:stCondLst>
                                  <p:iterate type="lt">
                                    <p:tmPct val="10000"/>
                                  </p:iterate>
                                  <p:childTnLst>
                                    <p:set>
                                      <p:cBhvr>
                                        <p:cTn id="43" dur="1" fill="hold">
                                          <p:stCondLst>
                                            <p:cond delay="0"/>
                                          </p:stCondLst>
                                        </p:cTn>
                                        <p:tgtEl>
                                          <p:spTgt spid="596005"/>
                                        </p:tgtEl>
                                        <p:attrNameLst>
                                          <p:attrName>style.visibility</p:attrName>
                                        </p:attrNameLst>
                                      </p:cBhvr>
                                      <p:to>
                                        <p:strVal val="visible"/>
                                      </p:to>
                                    </p:set>
                                    <p:animEffect transition="in" filter="fade">
                                      <p:cBhvr>
                                        <p:cTn id="44" dur="1000"/>
                                        <p:tgtEl>
                                          <p:spTgt spid="596005"/>
                                        </p:tgtEl>
                                      </p:cBhvr>
                                    </p:animEffect>
                                    <p:anim calcmode="lin" valueType="num">
                                      <p:cBhvr>
                                        <p:cTn id="45" dur="1000" fill="hold"/>
                                        <p:tgtEl>
                                          <p:spTgt spid="596005"/>
                                        </p:tgtEl>
                                        <p:attrNameLst>
                                          <p:attrName>ppt_x</p:attrName>
                                        </p:attrNameLst>
                                      </p:cBhvr>
                                      <p:tavLst>
                                        <p:tav tm="0">
                                          <p:val>
                                            <p:strVal val="#ppt_x-.1"/>
                                          </p:val>
                                        </p:tav>
                                        <p:tav tm="100000">
                                          <p:val>
                                            <p:strVal val="#ppt_x"/>
                                          </p:val>
                                        </p:tav>
                                      </p:tavLst>
                                    </p:anim>
                                    <p:anim calcmode="lin" valueType="num">
                                      <p:cBhvr>
                                        <p:cTn id="46" dur="1000" fill="hold"/>
                                        <p:tgtEl>
                                          <p:spTgt spid="596005"/>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9" presetClass="entr" presetSubtype="0" accel="100000" fill="hold" grpId="0" nodeType="clickEffect">
                                  <p:stCondLst>
                                    <p:cond delay="0"/>
                                  </p:stCondLst>
                                  <p:childTnLst>
                                    <p:set>
                                      <p:cBhvr>
                                        <p:cTn id="50" dur="1" fill="hold">
                                          <p:stCondLst>
                                            <p:cond delay="0"/>
                                          </p:stCondLst>
                                        </p:cTn>
                                        <p:tgtEl>
                                          <p:spTgt spid="595998"/>
                                        </p:tgtEl>
                                        <p:attrNameLst>
                                          <p:attrName>style.visibility</p:attrName>
                                        </p:attrNameLst>
                                      </p:cBhvr>
                                      <p:to>
                                        <p:strVal val="visible"/>
                                      </p:to>
                                    </p:set>
                                    <p:anim calcmode="lin" valueType="num">
                                      <p:cBhvr>
                                        <p:cTn id="51" dur="500" fill="hold"/>
                                        <p:tgtEl>
                                          <p:spTgt spid="595998"/>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595998"/>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595998"/>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59599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596002"/>
                                        </p:tgtEl>
                                        <p:attrNameLst>
                                          <p:attrName>style.visibility</p:attrName>
                                        </p:attrNameLst>
                                      </p:cBhvr>
                                      <p:to>
                                        <p:strVal val="visible"/>
                                      </p:to>
                                    </p:set>
                                    <p:animEffect transition="in" filter="dissolve">
                                      <p:cBhvr>
                                        <p:cTn id="59" dur="500"/>
                                        <p:tgtEl>
                                          <p:spTgt spid="596002"/>
                                        </p:tgtEl>
                                      </p:cBhvr>
                                    </p:animEffect>
                                  </p:childTnLst>
                                </p:cTn>
                              </p:par>
                            </p:childTnLst>
                          </p:cTn>
                        </p:par>
                      </p:childTnLst>
                    </p:cTn>
                  </p:par>
                  <p:par>
                    <p:cTn id="60" fill="hold">
                      <p:stCondLst>
                        <p:cond delay="indefinite"/>
                      </p:stCondLst>
                      <p:childTnLst>
                        <p:par>
                          <p:cTn id="61" fill="hold">
                            <p:stCondLst>
                              <p:cond delay="0"/>
                            </p:stCondLst>
                            <p:childTnLst>
                              <p:par>
                                <p:cTn id="62" presetID="40" presetClass="entr" presetSubtype="0" fill="hold" grpId="0" nodeType="clickEffect">
                                  <p:stCondLst>
                                    <p:cond delay="0"/>
                                  </p:stCondLst>
                                  <p:iterate type="lt">
                                    <p:tmPct val="10000"/>
                                  </p:iterate>
                                  <p:childTnLst>
                                    <p:set>
                                      <p:cBhvr>
                                        <p:cTn id="63" dur="1" fill="hold">
                                          <p:stCondLst>
                                            <p:cond delay="0"/>
                                          </p:stCondLst>
                                        </p:cTn>
                                        <p:tgtEl>
                                          <p:spTgt spid="596004"/>
                                        </p:tgtEl>
                                        <p:attrNameLst>
                                          <p:attrName>style.visibility</p:attrName>
                                        </p:attrNameLst>
                                      </p:cBhvr>
                                      <p:to>
                                        <p:strVal val="visible"/>
                                      </p:to>
                                    </p:set>
                                    <p:animEffect transition="in" filter="fade">
                                      <p:cBhvr>
                                        <p:cTn id="64" dur="1000"/>
                                        <p:tgtEl>
                                          <p:spTgt spid="596004"/>
                                        </p:tgtEl>
                                      </p:cBhvr>
                                    </p:animEffect>
                                    <p:anim calcmode="lin" valueType="num">
                                      <p:cBhvr>
                                        <p:cTn id="65" dur="1000" fill="hold"/>
                                        <p:tgtEl>
                                          <p:spTgt spid="596004"/>
                                        </p:tgtEl>
                                        <p:attrNameLst>
                                          <p:attrName>ppt_x</p:attrName>
                                        </p:attrNameLst>
                                      </p:cBhvr>
                                      <p:tavLst>
                                        <p:tav tm="0">
                                          <p:val>
                                            <p:strVal val="#ppt_x-.1"/>
                                          </p:val>
                                        </p:tav>
                                        <p:tav tm="100000">
                                          <p:val>
                                            <p:strVal val="#ppt_x"/>
                                          </p:val>
                                        </p:tav>
                                      </p:tavLst>
                                    </p:anim>
                                    <p:anim calcmode="lin" valueType="num">
                                      <p:cBhvr>
                                        <p:cTn id="66" dur="1000" fill="hold"/>
                                        <p:tgtEl>
                                          <p:spTgt spid="596004"/>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595999"/>
                                        </p:tgtEl>
                                        <p:attrNameLst>
                                          <p:attrName>style.visibility</p:attrName>
                                        </p:attrNameLst>
                                      </p:cBhvr>
                                      <p:to>
                                        <p:strVal val="visible"/>
                                      </p:to>
                                    </p:set>
                                    <p:anim calcmode="lin" valueType="num">
                                      <p:cBhvr>
                                        <p:cTn id="71" dur="500" fill="hold"/>
                                        <p:tgtEl>
                                          <p:spTgt spid="595999"/>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595999"/>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595999"/>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5959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97" grpId="0"/>
      <p:bldP spid="595998" grpId="0"/>
      <p:bldP spid="595999" grpId="0"/>
      <p:bldP spid="596000" grpId="0"/>
      <p:bldP spid="596001" grpId="0"/>
      <p:bldP spid="596002" grpId="0"/>
      <p:bldP spid="596003" grpId="0"/>
      <p:bldP spid="596004" grpId="0"/>
      <p:bldP spid="59600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444500" y="274638"/>
            <a:ext cx="8229600" cy="1143000"/>
          </a:xfrm>
        </p:spPr>
        <p:txBody>
          <a:bodyPr/>
          <a:lstStyle/>
          <a:p>
            <a:pPr eaLnBrk="1" hangingPunct="1"/>
            <a:r>
              <a:rPr lang="en-US" smtClean="0"/>
              <a:t>Limiting Reactants</a:t>
            </a:r>
          </a:p>
        </p:txBody>
      </p:sp>
      <p:sp>
        <p:nvSpPr>
          <p:cNvPr id="112642" name="Text Box 3"/>
          <p:cNvSpPr txBox="1">
            <a:spLocks noChangeArrowheads="1"/>
          </p:cNvSpPr>
          <p:nvPr/>
        </p:nvSpPr>
        <p:spPr bwMode="auto">
          <a:xfrm>
            <a:off x="974725" y="2020888"/>
            <a:ext cx="7539038" cy="457200"/>
          </a:xfrm>
          <a:prstGeom prst="rect">
            <a:avLst/>
          </a:prstGeom>
          <a:noFill/>
          <a:ln w="9525">
            <a:noFill/>
            <a:miter lim="800000"/>
            <a:headEnd/>
            <a:tailEnd/>
          </a:ln>
        </p:spPr>
        <p:txBody>
          <a:bodyPr wrap="none">
            <a:spAutoFit/>
          </a:bodyPr>
          <a:lstStyle/>
          <a:p>
            <a:r>
              <a:rPr lang="en-US" sz="2400"/>
              <a:t>aluminum    +    chlorine gas    </a:t>
            </a:r>
            <a:r>
              <a:rPr lang="en-US" sz="2400">
                <a:sym typeface="Wingdings" pitchFamily="2" charset="2"/>
              </a:rPr>
              <a:t>     aluminum chloride</a:t>
            </a:r>
            <a:endParaRPr lang="en-US" sz="2400"/>
          </a:p>
        </p:txBody>
      </p:sp>
      <p:sp>
        <p:nvSpPr>
          <p:cNvPr id="66564" name="Text Box 4"/>
          <p:cNvSpPr txBox="1">
            <a:spLocks noChangeArrowheads="1"/>
          </p:cNvSpPr>
          <p:nvPr/>
        </p:nvSpPr>
        <p:spPr bwMode="auto">
          <a:xfrm>
            <a:off x="1127125" y="2554288"/>
            <a:ext cx="6100763" cy="457200"/>
          </a:xfrm>
          <a:prstGeom prst="rect">
            <a:avLst/>
          </a:prstGeom>
          <a:noFill/>
          <a:ln w="9525">
            <a:noFill/>
            <a:miter lim="800000"/>
            <a:headEnd/>
            <a:tailEnd/>
          </a:ln>
        </p:spPr>
        <p:txBody>
          <a:bodyPr wrap="none">
            <a:spAutoFit/>
          </a:bodyPr>
          <a:lstStyle/>
          <a:p>
            <a:r>
              <a:rPr lang="en-US" sz="2400"/>
              <a:t>   Al(s)        +        Cl</a:t>
            </a:r>
            <a:r>
              <a:rPr lang="en-US" sz="2400" baseline="-25000"/>
              <a:t>2</a:t>
            </a:r>
            <a:r>
              <a:rPr lang="en-US" sz="2400"/>
              <a:t>(g)          </a:t>
            </a:r>
            <a:r>
              <a:rPr lang="en-US" sz="2400">
                <a:sym typeface="Wingdings" pitchFamily="2" charset="2"/>
              </a:rPr>
              <a:t>           AlCl</a:t>
            </a:r>
            <a:r>
              <a:rPr lang="en-US" sz="2400" baseline="-25000">
                <a:sym typeface="Wingdings" pitchFamily="2" charset="2"/>
              </a:rPr>
              <a:t>3</a:t>
            </a:r>
            <a:endParaRPr lang="en-US" sz="2400" baseline="-25000"/>
          </a:p>
        </p:txBody>
      </p:sp>
      <p:sp>
        <p:nvSpPr>
          <p:cNvPr id="66565" name="Rectangle 5"/>
          <p:cNvSpPr>
            <a:spLocks noChangeArrowheads="1"/>
          </p:cNvSpPr>
          <p:nvPr/>
        </p:nvSpPr>
        <p:spPr bwMode="auto">
          <a:xfrm>
            <a:off x="1101725" y="3200400"/>
            <a:ext cx="6105525" cy="457200"/>
          </a:xfrm>
          <a:prstGeom prst="rect">
            <a:avLst/>
          </a:prstGeom>
          <a:noFill/>
          <a:ln w="9525">
            <a:noFill/>
            <a:miter lim="800000"/>
            <a:headEnd/>
            <a:tailEnd/>
          </a:ln>
        </p:spPr>
        <p:txBody>
          <a:bodyPr wrap="none">
            <a:spAutoFit/>
          </a:bodyPr>
          <a:lstStyle/>
          <a:p>
            <a:r>
              <a:rPr lang="en-US" sz="2400">
                <a:solidFill>
                  <a:srgbClr val="FF0000"/>
                </a:solidFill>
              </a:rPr>
              <a:t>2 </a:t>
            </a:r>
            <a:r>
              <a:rPr lang="en-US" sz="2400"/>
              <a:t>Al(s)        +     </a:t>
            </a:r>
            <a:r>
              <a:rPr lang="en-US" sz="2400">
                <a:solidFill>
                  <a:srgbClr val="FF0000"/>
                </a:solidFill>
              </a:rPr>
              <a:t>3 </a:t>
            </a:r>
            <a:r>
              <a:rPr lang="en-US" sz="2400"/>
              <a:t>Cl</a:t>
            </a:r>
            <a:r>
              <a:rPr lang="en-US" sz="2400" baseline="-25000"/>
              <a:t>2</a:t>
            </a:r>
            <a:r>
              <a:rPr lang="en-US" sz="2400"/>
              <a:t>(g)          </a:t>
            </a:r>
            <a:r>
              <a:rPr lang="en-US" sz="2400">
                <a:sym typeface="Wingdings" pitchFamily="2" charset="2"/>
              </a:rPr>
              <a:t>        </a:t>
            </a:r>
            <a:r>
              <a:rPr lang="en-US" sz="2400">
                <a:solidFill>
                  <a:srgbClr val="FF0000"/>
                </a:solidFill>
                <a:sym typeface="Wingdings" pitchFamily="2" charset="2"/>
              </a:rPr>
              <a:t>2 </a:t>
            </a:r>
            <a:r>
              <a:rPr lang="en-US" sz="2400">
                <a:sym typeface="Wingdings" pitchFamily="2" charset="2"/>
              </a:rPr>
              <a:t>AlCl</a:t>
            </a:r>
            <a:r>
              <a:rPr lang="en-US" sz="2400" baseline="-25000">
                <a:sym typeface="Wingdings" pitchFamily="2" charset="2"/>
              </a:rPr>
              <a:t>3</a:t>
            </a:r>
          </a:p>
        </p:txBody>
      </p:sp>
      <p:sp>
        <p:nvSpPr>
          <p:cNvPr id="66566" name="Text Box 6"/>
          <p:cNvSpPr txBox="1">
            <a:spLocks noChangeArrowheads="1"/>
          </p:cNvSpPr>
          <p:nvPr/>
        </p:nvSpPr>
        <p:spPr bwMode="auto">
          <a:xfrm>
            <a:off x="1279525" y="3925888"/>
            <a:ext cx="5684838" cy="457200"/>
          </a:xfrm>
          <a:prstGeom prst="rect">
            <a:avLst/>
          </a:prstGeom>
          <a:noFill/>
          <a:ln w="9525">
            <a:noFill/>
            <a:miter lim="800000"/>
            <a:headEnd/>
            <a:tailEnd/>
          </a:ln>
        </p:spPr>
        <p:txBody>
          <a:bodyPr wrap="none">
            <a:spAutoFit/>
          </a:bodyPr>
          <a:lstStyle/>
          <a:p>
            <a:r>
              <a:rPr lang="en-US" sz="2400"/>
              <a:t>100 g	    	  100 g		      ? g</a:t>
            </a:r>
          </a:p>
        </p:txBody>
      </p:sp>
      <p:sp>
        <p:nvSpPr>
          <p:cNvPr id="66567" name="Text Box 7"/>
          <p:cNvSpPr txBox="1">
            <a:spLocks noChangeArrowheads="1"/>
          </p:cNvSpPr>
          <p:nvPr/>
        </p:nvSpPr>
        <p:spPr bwMode="auto">
          <a:xfrm>
            <a:off x="1127125" y="4992688"/>
            <a:ext cx="6823075" cy="457200"/>
          </a:xfrm>
          <a:prstGeom prst="rect">
            <a:avLst/>
          </a:prstGeom>
          <a:noFill/>
          <a:ln w="9525">
            <a:noFill/>
            <a:miter lim="800000"/>
            <a:headEnd/>
            <a:tailEnd/>
          </a:ln>
        </p:spPr>
        <p:txBody>
          <a:bodyPr wrap="none">
            <a:spAutoFit/>
          </a:bodyPr>
          <a:lstStyle/>
          <a:p>
            <a:r>
              <a:rPr lang="en-US" sz="2400"/>
              <a:t>A.  200 g	B.  125 g	C.  667 g	D. 494 g</a:t>
            </a:r>
          </a:p>
        </p:txBody>
      </p:sp>
      <p:sp>
        <p:nvSpPr>
          <p:cNvPr id="112647" name="AutoShape 8">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112648" name="Picture 9" descr="Cone"/>
          <p:cNvPicPr>
            <a:picLocks noChangeAspect="1" noChangeArrowheads="1"/>
          </p:cNvPicPr>
          <p:nvPr/>
        </p:nvPicPr>
        <p:blipFill>
          <a:blip r:embed="rId4"/>
          <a:srcRect/>
          <a:stretch>
            <a:fillRect/>
          </a:stretch>
        </p:blipFill>
        <p:spPr bwMode="auto">
          <a:xfrm>
            <a:off x="7672388" y="338138"/>
            <a:ext cx="777875" cy="1073150"/>
          </a:xfrm>
          <a:prstGeom prst="rect">
            <a:avLst/>
          </a:prstGeom>
          <a:noFill/>
          <a:ln w="9525">
            <a:noFill/>
            <a:miter lim="800000"/>
            <a:headEnd/>
            <a:tailEnd/>
          </a:ln>
        </p:spPr>
      </p:pic>
      <p:pic>
        <p:nvPicPr>
          <p:cNvPr id="112649" name="Picture 10" descr="Cone"/>
          <p:cNvPicPr>
            <a:picLocks noChangeAspect="1" noChangeArrowheads="1"/>
          </p:cNvPicPr>
          <p:nvPr/>
        </p:nvPicPr>
        <p:blipFill>
          <a:blip r:embed="rId4"/>
          <a:srcRect/>
          <a:stretch>
            <a:fillRect/>
          </a:stretch>
        </p:blipFill>
        <p:spPr bwMode="auto">
          <a:xfrm>
            <a:off x="660400" y="344488"/>
            <a:ext cx="777875" cy="1073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fade">
                                      <p:cBhvr>
                                        <p:cTn id="7" dur="1000"/>
                                        <p:tgtEl>
                                          <p:spTgt spid="66564"/>
                                        </p:tgtEl>
                                      </p:cBhvr>
                                    </p:animEffect>
                                    <p:anim calcmode="lin" valueType="num">
                                      <p:cBhvr>
                                        <p:cTn id="8" dur="1000" fill="hold"/>
                                        <p:tgtEl>
                                          <p:spTgt spid="66564"/>
                                        </p:tgtEl>
                                        <p:attrNameLst>
                                          <p:attrName>ppt_x</p:attrName>
                                        </p:attrNameLst>
                                      </p:cBhvr>
                                      <p:tavLst>
                                        <p:tav tm="0">
                                          <p:val>
                                            <p:strVal val="#ppt_x"/>
                                          </p:val>
                                        </p:tav>
                                        <p:tav tm="100000">
                                          <p:val>
                                            <p:strVal val="#ppt_x"/>
                                          </p:val>
                                        </p:tav>
                                      </p:tavLst>
                                    </p:anim>
                                    <p:anim calcmode="lin" valueType="num">
                                      <p:cBhvr>
                                        <p:cTn id="9" dur="1000" fill="hold"/>
                                        <p:tgtEl>
                                          <p:spTgt spid="665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6565"/>
                                        </p:tgtEl>
                                        <p:attrNameLst>
                                          <p:attrName>style.visibility</p:attrName>
                                        </p:attrNameLst>
                                      </p:cBhvr>
                                      <p:to>
                                        <p:strVal val="visible"/>
                                      </p:to>
                                    </p:set>
                                    <p:animEffect transition="in" filter="dissolve">
                                      <p:cBhvr>
                                        <p:cTn id="14" dur="500"/>
                                        <p:tgtEl>
                                          <p:spTgt spid="6656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66566"/>
                                        </p:tgtEl>
                                        <p:attrNameLst>
                                          <p:attrName>style.visibility</p:attrName>
                                        </p:attrNameLst>
                                      </p:cBhvr>
                                      <p:to>
                                        <p:strVal val="visible"/>
                                      </p:to>
                                    </p:set>
                                    <p:anim calcmode="lin" valueType="num">
                                      <p:cBhvr>
                                        <p:cTn id="19" dur="500" fill="hold"/>
                                        <p:tgtEl>
                                          <p:spTgt spid="66566"/>
                                        </p:tgtEl>
                                        <p:attrNameLst>
                                          <p:attrName>ppt_w</p:attrName>
                                        </p:attrNameLst>
                                      </p:cBhvr>
                                      <p:tavLst>
                                        <p:tav tm="0">
                                          <p:val>
                                            <p:fltVal val="0"/>
                                          </p:val>
                                        </p:tav>
                                        <p:tav tm="100000">
                                          <p:val>
                                            <p:strVal val="#ppt_w"/>
                                          </p:val>
                                        </p:tav>
                                      </p:tavLst>
                                    </p:anim>
                                    <p:anim calcmode="lin" valueType="num">
                                      <p:cBhvr>
                                        <p:cTn id="20" dur="500" fill="hold"/>
                                        <p:tgtEl>
                                          <p:spTgt spid="66566"/>
                                        </p:tgtEl>
                                        <p:attrNameLst>
                                          <p:attrName>ppt_h</p:attrName>
                                        </p:attrNameLst>
                                      </p:cBhvr>
                                      <p:tavLst>
                                        <p:tav tm="0">
                                          <p:val>
                                            <p:fltVal val="0"/>
                                          </p:val>
                                        </p:tav>
                                        <p:tav tm="100000">
                                          <p:val>
                                            <p:strVal val="#ppt_h"/>
                                          </p:val>
                                        </p:tav>
                                      </p:tavLst>
                                    </p:anim>
                                    <p:animEffect transition="in" filter="fade">
                                      <p:cBhvr>
                                        <p:cTn id="21" dur="500"/>
                                        <p:tgtEl>
                                          <p:spTgt spid="66566"/>
                                        </p:tgtEl>
                                      </p:cBhvr>
                                    </p:animEffect>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grpId="0" nodeType="clickEffect">
                                  <p:stCondLst>
                                    <p:cond delay="0"/>
                                  </p:stCondLst>
                                  <p:iterate type="lt">
                                    <p:tmPct val="10000"/>
                                  </p:iterate>
                                  <p:childTnLst>
                                    <p:set>
                                      <p:cBhvr>
                                        <p:cTn id="25" dur="1" fill="hold">
                                          <p:stCondLst>
                                            <p:cond delay="0"/>
                                          </p:stCondLst>
                                        </p:cTn>
                                        <p:tgtEl>
                                          <p:spTgt spid="66567"/>
                                        </p:tgtEl>
                                        <p:attrNameLst>
                                          <p:attrName>style.visibility</p:attrName>
                                        </p:attrNameLst>
                                      </p:cBhvr>
                                      <p:to>
                                        <p:strVal val="visible"/>
                                      </p:to>
                                    </p:set>
                                    <p:animEffect transition="in" filter="fade">
                                      <p:cBhvr>
                                        <p:cTn id="26" dur="1000"/>
                                        <p:tgtEl>
                                          <p:spTgt spid="66567"/>
                                        </p:tgtEl>
                                      </p:cBhvr>
                                    </p:animEffect>
                                    <p:anim calcmode="lin" valueType="num">
                                      <p:cBhvr>
                                        <p:cTn id="27" dur="1000" fill="hold"/>
                                        <p:tgtEl>
                                          <p:spTgt spid="66567"/>
                                        </p:tgtEl>
                                        <p:attrNameLst>
                                          <p:attrName>ppt_x</p:attrName>
                                        </p:attrNameLst>
                                      </p:cBhvr>
                                      <p:tavLst>
                                        <p:tav tm="0">
                                          <p:val>
                                            <p:strVal val="#ppt_x-.1"/>
                                          </p:val>
                                        </p:tav>
                                        <p:tav tm="100000">
                                          <p:val>
                                            <p:strVal val="#ppt_x"/>
                                          </p:val>
                                        </p:tav>
                                      </p:tavLst>
                                    </p:anim>
                                    <p:anim calcmode="lin" valueType="num">
                                      <p:cBhvr>
                                        <p:cTn id="28" dur="1000" fill="hold"/>
                                        <p:tgtEl>
                                          <p:spTgt spid="665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P spid="66565" grpId="0"/>
      <p:bldP spid="66566" grpId="0"/>
      <p:bldP spid="6656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pPr eaLnBrk="1" hangingPunct="1"/>
            <a:r>
              <a:rPr lang="en-US" smtClean="0"/>
              <a:t>Limiting Reactants</a:t>
            </a:r>
          </a:p>
        </p:txBody>
      </p:sp>
      <p:sp>
        <p:nvSpPr>
          <p:cNvPr id="114690" name="Text Box 3"/>
          <p:cNvSpPr txBox="1">
            <a:spLocks noChangeArrowheads="1"/>
          </p:cNvSpPr>
          <p:nvPr/>
        </p:nvSpPr>
        <p:spPr bwMode="auto">
          <a:xfrm>
            <a:off x="974725" y="1230313"/>
            <a:ext cx="7539038" cy="457200"/>
          </a:xfrm>
          <a:prstGeom prst="rect">
            <a:avLst/>
          </a:prstGeom>
          <a:noFill/>
          <a:ln w="9525">
            <a:noFill/>
            <a:miter lim="800000"/>
            <a:headEnd/>
            <a:tailEnd/>
          </a:ln>
        </p:spPr>
        <p:txBody>
          <a:bodyPr wrap="none">
            <a:spAutoFit/>
          </a:bodyPr>
          <a:lstStyle/>
          <a:p>
            <a:r>
              <a:rPr lang="en-US" sz="2400"/>
              <a:t>aluminum    +    chlorine gas    </a:t>
            </a:r>
            <a:r>
              <a:rPr lang="en-US" sz="2400">
                <a:sym typeface="Wingdings" pitchFamily="2" charset="2"/>
              </a:rPr>
              <a:t>     aluminum chloride</a:t>
            </a:r>
            <a:endParaRPr lang="en-US" sz="2400"/>
          </a:p>
        </p:txBody>
      </p:sp>
      <p:sp>
        <p:nvSpPr>
          <p:cNvPr id="571397" name="Rectangle 5"/>
          <p:cNvSpPr>
            <a:spLocks noChangeArrowheads="1"/>
          </p:cNvSpPr>
          <p:nvPr/>
        </p:nvSpPr>
        <p:spPr bwMode="auto">
          <a:xfrm>
            <a:off x="1101725" y="1666875"/>
            <a:ext cx="6105525" cy="457200"/>
          </a:xfrm>
          <a:prstGeom prst="rect">
            <a:avLst/>
          </a:prstGeom>
          <a:noFill/>
          <a:ln w="9525">
            <a:noFill/>
            <a:miter lim="800000"/>
            <a:headEnd/>
            <a:tailEnd/>
          </a:ln>
        </p:spPr>
        <p:txBody>
          <a:bodyPr wrap="none">
            <a:spAutoFit/>
          </a:bodyPr>
          <a:lstStyle/>
          <a:p>
            <a:r>
              <a:rPr lang="en-US" sz="2400">
                <a:solidFill>
                  <a:srgbClr val="FF0000"/>
                </a:solidFill>
              </a:rPr>
              <a:t>2 </a:t>
            </a:r>
            <a:r>
              <a:rPr lang="en-US" sz="2400"/>
              <a:t>Al(s)        +     </a:t>
            </a:r>
            <a:r>
              <a:rPr lang="en-US" sz="2400">
                <a:solidFill>
                  <a:srgbClr val="FF0000"/>
                </a:solidFill>
              </a:rPr>
              <a:t>3 </a:t>
            </a:r>
            <a:r>
              <a:rPr lang="en-US" sz="2400"/>
              <a:t>Cl</a:t>
            </a:r>
            <a:r>
              <a:rPr lang="en-US" sz="2400" baseline="-25000"/>
              <a:t>2</a:t>
            </a:r>
            <a:r>
              <a:rPr lang="en-US" sz="2400"/>
              <a:t>(g)          </a:t>
            </a:r>
            <a:r>
              <a:rPr lang="en-US" sz="2400">
                <a:sym typeface="Wingdings" pitchFamily="2" charset="2"/>
              </a:rPr>
              <a:t>        </a:t>
            </a:r>
            <a:r>
              <a:rPr lang="en-US" sz="2400">
                <a:solidFill>
                  <a:srgbClr val="FF0000"/>
                </a:solidFill>
                <a:sym typeface="Wingdings" pitchFamily="2" charset="2"/>
              </a:rPr>
              <a:t>2 </a:t>
            </a:r>
            <a:r>
              <a:rPr lang="en-US" sz="2400">
                <a:sym typeface="Wingdings" pitchFamily="2" charset="2"/>
              </a:rPr>
              <a:t>AlCl</a:t>
            </a:r>
            <a:r>
              <a:rPr lang="en-US" sz="2400" baseline="-25000">
                <a:sym typeface="Wingdings" pitchFamily="2" charset="2"/>
              </a:rPr>
              <a:t>3</a:t>
            </a:r>
          </a:p>
        </p:txBody>
      </p:sp>
      <p:sp>
        <p:nvSpPr>
          <p:cNvPr id="571398" name="Text Box 6"/>
          <p:cNvSpPr txBox="1">
            <a:spLocks noChangeArrowheads="1"/>
          </p:cNvSpPr>
          <p:nvPr/>
        </p:nvSpPr>
        <p:spPr bwMode="auto">
          <a:xfrm>
            <a:off x="1279525" y="2087563"/>
            <a:ext cx="5667375" cy="457200"/>
          </a:xfrm>
          <a:prstGeom prst="rect">
            <a:avLst/>
          </a:prstGeom>
          <a:noFill/>
          <a:ln w="9525">
            <a:noFill/>
            <a:miter lim="800000"/>
            <a:headEnd/>
            <a:tailEnd/>
          </a:ln>
        </p:spPr>
        <p:txBody>
          <a:bodyPr wrap="none">
            <a:spAutoFit/>
          </a:bodyPr>
          <a:lstStyle/>
          <a:p>
            <a:r>
              <a:rPr lang="en-US" sz="2400"/>
              <a:t>100 g	    	  100 g		      x g</a:t>
            </a:r>
          </a:p>
        </p:txBody>
      </p:sp>
      <p:sp>
        <p:nvSpPr>
          <p:cNvPr id="114693" name="AutoShape 8">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grpSp>
        <p:nvGrpSpPr>
          <p:cNvPr id="2" name="Group 9"/>
          <p:cNvGrpSpPr>
            <a:grpSpLocks/>
          </p:cNvGrpSpPr>
          <p:nvPr/>
        </p:nvGrpSpPr>
        <p:grpSpPr bwMode="auto">
          <a:xfrm>
            <a:off x="504825" y="3179763"/>
            <a:ext cx="1219200" cy="481012"/>
            <a:chOff x="186" y="1092"/>
            <a:chExt cx="768" cy="303"/>
          </a:xfrm>
        </p:grpSpPr>
        <p:sp>
          <p:nvSpPr>
            <p:cNvPr id="114769" name="Line 10"/>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114770" name="Line 11"/>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114771" name="Line 12"/>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114772" name="Line 13"/>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114773" name="Line 14"/>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71407" name="Oval 15"/>
          <p:cNvSpPr>
            <a:spLocks noChangeArrowheads="1"/>
          </p:cNvSpPr>
          <p:nvPr/>
        </p:nvSpPr>
        <p:spPr bwMode="auto">
          <a:xfrm>
            <a:off x="528638" y="312737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71408" name="Text Box 16"/>
          <p:cNvSpPr txBox="1">
            <a:spLocks noChangeArrowheads="1"/>
          </p:cNvSpPr>
          <p:nvPr/>
        </p:nvSpPr>
        <p:spPr bwMode="auto">
          <a:xfrm>
            <a:off x="369888" y="3684588"/>
            <a:ext cx="342900" cy="304800"/>
          </a:xfrm>
          <a:prstGeom prst="rect">
            <a:avLst/>
          </a:prstGeom>
          <a:noFill/>
          <a:ln w="9525">
            <a:noFill/>
            <a:miter lim="800000"/>
            <a:headEnd/>
            <a:tailEnd/>
          </a:ln>
        </p:spPr>
        <p:txBody>
          <a:bodyPr wrap="none">
            <a:spAutoFit/>
          </a:bodyPr>
          <a:lstStyle/>
          <a:p>
            <a:r>
              <a:rPr lang="en-US"/>
              <a:t>Al</a:t>
            </a:r>
            <a:endParaRPr lang="en-US" baseline="-25000"/>
          </a:p>
        </p:txBody>
      </p:sp>
      <p:sp>
        <p:nvSpPr>
          <p:cNvPr id="571409" name="Text Box 17"/>
          <p:cNvSpPr txBox="1">
            <a:spLocks noChangeArrowheads="1"/>
          </p:cNvSpPr>
          <p:nvPr/>
        </p:nvSpPr>
        <p:spPr bwMode="auto">
          <a:xfrm>
            <a:off x="1296988" y="3684588"/>
            <a:ext cx="574675" cy="304800"/>
          </a:xfrm>
          <a:prstGeom prst="rect">
            <a:avLst/>
          </a:prstGeom>
          <a:noFill/>
          <a:ln w="9525">
            <a:noFill/>
            <a:miter lim="800000"/>
            <a:headEnd/>
            <a:tailEnd/>
          </a:ln>
        </p:spPr>
        <p:txBody>
          <a:bodyPr wrap="none">
            <a:spAutoFit/>
          </a:bodyPr>
          <a:lstStyle/>
          <a:p>
            <a:r>
              <a:rPr lang="en-US"/>
              <a:t>AlCl</a:t>
            </a:r>
            <a:r>
              <a:rPr lang="en-US" baseline="-25000"/>
              <a:t>3</a:t>
            </a:r>
          </a:p>
        </p:txBody>
      </p:sp>
      <p:sp>
        <p:nvSpPr>
          <p:cNvPr id="571410" name="Line 18"/>
          <p:cNvSpPr>
            <a:spLocks noChangeShapeType="1"/>
          </p:cNvSpPr>
          <p:nvPr/>
        </p:nvSpPr>
        <p:spPr bwMode="auto">
          <a:xfrm>
            <a:off x="838200" y="3413125"/>
            <a:ext cx="534988" cy="0"/>
          </a:xfrm>
          <a:prstGeom prst="line">
            <a:avLst/>
          </a:prstGeom>
          <a:noFill/>
          <a:ln w="31750">
            <a:solidFill>
              <a:srgbClr val="800000"/>
            </a:solidFill>
            <a:round/>
            <a:headEnd/>
            <a:tailEnd/>
          </a:ln>
        </p:spPr>
        <p:txBody>
          <a:bodyPr/>
          <a:lstStyle/>
          <a:p>
            <a:endParaRPr lang="en-US"/>
          </a:p>
        </p:txBody>
      </p:sp>
      <p:sp>
        <p:nvSpPr>
          <p:cNvPr id="571411" name="Line 19"/>
          <p:cNvSpPr>
            <a:spLocks noChangeShapeType="1"/>
          </p:cNvSpPr>
          <p:nvPr/>
        </p:nvSpPr>
        <p:spPr bwMode="auto">
          <a:xfrm flipV="1">
            <a:off x="1363663" y="3179763"/>
            <a:ext cx="260350" cy="233362"/>
          </a:xfrm>
          <a:prstGeom prst="line">
            <a:avLst/>
          </a:prstGeom>
          <a:noFill/>
          <a:ln w="31750">
            <a:solidFill>
              <a:srgbClr val="800000"/>
            </a:solidFill>
            <a:round/>
            <a:headEnd/>
            <a:tailEnd/>
          </a:ln>
        </p:spPr>
        <p:txBody>
          <a:bodyPr/>
          <a:lstStyle/>
          <a:p>
            <a:endParaRPr lang="en-US"/>
          </a:p>
        </p:txBody>
      </p:sp>
      <p:grpSp>
        <p:nvGrpSpPr>
          <p:cNvPr id="3" name="Group 20"/>
          <p:cNvGrpSpPr>
            <a:grpSpLocks/>
          </p:cNvGrpSpPr>
          <p:nvPr/>
        </p:nvGrpSpPr>
        <p:grpSpPr bwMode="auto">
          <a:xfrm>
            <a:off x="1592263" y="3124200"/>
            <a:ext cx="88900" cy="88900"/>
            <a:chOff x="925" y="1217"/>
            <a:chExt cx="56" cy="56"/>
          </a:xfrm>
        </p:grpSpPr>
        <p:sp>
          <p:nvSpPr>
            <p:cNvPr id="114766" name="Oval 21"/>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114767" name="Line 22"/>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114768" name="Line 23"/>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71416" name="Text Box 24"/>
          <p:cNvSpPr txBox="1">
            <a:spLocks noChangeArrowheads="1"/>
          </p:cNvSpPr>
          <p:nvPr/>
        </p:nvSpPr>
        <p:spPr bwMode="auto">
          <a:xfrm>
            <a:off x="1749425" y="3276600"/>
            <a:ext cx="1938338" cy="336550"/>
          </a:xfrm>
          <a:prstGeom prst="rect">
            <a:avLst/>
          </a:prstGeom>
          <a:noFill/>
          <a:ln w="9525">
            <a:noFill/>
            <a:miter lim="800000"/>
            <a:headEnd/>
            <a:tailEnd/>
          </a:ln>
        </p:spPr>
        <p:txBody>
          <a:bodyPr wrap="none">
            <a:spAutoFit/>
          </a:bodyPr>
          <a:lstStyle/>
          <a:p>
            <a:r>
              <a:rPr lang="en-US" sz="1600"/>
              <a:t>x g AlCl</a:t>
            </a:r>
            <a:r>
              <a:rPr lang="en-US" sz="1600" baseline="-25000"/>
              <a:t>3</a:t>
            </a:r>
            <a:r>
              <a:rPr lang="en-US" sz="1600"/>
              <a:t> = 100 g Al</a:t>
            </a:r>
            <a:endParaRPr lang="en-US" sz="1600" baseline="-25000"/>
          </a:p>
        </p:txBody>
      </p:sp>
      <p:sp>
        <p:nvSpPr>
          <p:cNvPr id="571417" name="Text Box 25"/>
          <p:cNvSpPr txBox="1">
            <a:spLocks noChangeArrowheads="1"/>
          </p:cNvSpPr>
          <p:nvPr/>
        </p:nvSpPr>
        <p:spPr bwMode="auto">
          <a:xfrm>
            <a:off x="3789363" y="3414713"/>
            <a:ext cx="815975" cy="336550"/>
          </a:xfrm>
          <a:prstGeom prst="rect">
            <a:avLst/>
          </a:prstGeom>
          <a:noFill/>
          <a:ln w="9525">
            <a:noFill/>
            <a:miter lim="800000"/>
            <a:headEnd/>
            <a:tailEnd/>
          </a:ln>
        </p:spPr>
        <p:txBody>
          <a:bodyPr wrap="none">
            <a:spAutoFit/>
          </a:bodyPr>
          <a:lstStyle/>
          <a:p>
            <a:r>
              <a:rPr lang="en-US" sz="1600"/>
              <a:t>27 g Al</a:t>
            </a:r>
            <a:endParaRPr lang="en-US" sz="1600" baseline="-25000"/>
          </a:p>
        </p:txBody>
      </p:sp>
      <p:sp>
        <p:nvSpPr>
          <p:cNvPr id="571418" name="Text Box 26"/>
          <p:cNvSpPr txBox="1">
            <a:spLocks noChangeArrowheads="1"/>
          </p:cNvSpPr>
          <p:nvPr/>
        </p:nvSpPr>
        <p:spPr bwMode="auto">
          <a:xfrm>
            <a:off x="7278688" y="3287713"/>
            <a:ext cx="1373187" cy="336550"/>
          </a:xfrm>
          <a:prstGeom prst="rect">
            <a:avLst/>
          </a:prstGeom>
          <a:noFill/>
          <a:ln w="9525">
            <a:noFill/>
            <a:miter lim="800000"/>
            <a:headEnd/>
            <a:tailEnd/>
          </a:ln>
        </p:spPr>
        <p:txBody>
          <a:bodyPr wrap="none">
            <a:spAutoFit/>
          </a:bodyPr>
          <a:lstStyle/>
          <a:p>
            <a:r>
              <a:rPr lang="en-US" sz="1600"/>
              <a:t>= 494 g AlCl</a:t>
            </a:r>
            <a:r>
              <a:rPr lang="en-US" sz="1600" baseline="-25000"/>
              <a:t>3</a:t>
            </a:r>
          </a:p>
        </p:txBody>
      </p:sp>
      <p:sp>
        <p:nvSpPr>
          <p:cNvPr id="571419" name="Rectangle 27"/>
          <p:cNvSpPr>
            <a:spLocks noChangeArrowheads="1"/>
          </p:cNvSpPr>
          <p:nvPr/>
        </p:nvSpPr>
        <p:spPr bwMode="auto">
          <a:xfrm>
            <a:off x="3717925" y="3149600"/>
            <a:ext cx="917575" cy="336550"/>
          </a:xfrm>
          <a:prstGeom prst="rect">
            <a:avLst/>
          </a:prstGeom>
          <a:noFill/>
          <a:ln w="9525">
            <a:noFill/>
            <a:miter lim="800000"/>
            <a:headEnd/>
            <a:tailEnd/>
          </a:ln>
        </p:spPr>
        <p:txBody>
          <a:bodyPr wrap="none">
            <a:spAutoFit/>
          </a:bodyPr>
          <a:lstStyle/>
          <a:p>
            <a:r>
              <a:rPr lang="en-US" sz="1600"/>
              <a:t>1 mol Al</a:t>
            </a:r>
            <a:endParaRPr lang="en-US" sz="1600" baseline="-25000"/>
          </a:p>
        </p:txBody>
      </p:sp>
      <p:sp>
        <p:nvSpPr>
          <p:cNvPr id="571420" name="Rectangle 28"/>
          <p:cNvSpPr>
            <a:spLocks noChangeArrowheads="1"/>
          </p:cNvSpPr>
          <p:nvPr/>
        </p:nvSpPr>
        <p:spPr bwMode="auto">
          <a:xfrm>
            <a:off x="4699000" y="3143250"/>
            <a:ext cx="1185863" cy="336550"/>
          </a:xfrm>
          <a:prstGeom prst="rect">
            <a:avLst/>
          </a:prstGeom>
          <a:noFill/>
          <a:ln w="9525">
            <a:noFill/>
            <a:miter lim="800000"/>
            <a:headEnd/>
            <a:tailEnd/>
          </a:ln>
        </p:spPr>
        <p:txBody>
          <a:bodyPr wrap="none">
            <a:spAutoFit/>
          </a:bodyPr>
          <a:lstStyle/>
          <a:p>
            <a:r>
              <a:rPr lang="en-US" sz="1600"/>
              <a:t>2 mol AlCl</a:t>
            </a:r>
            <a:r>
              <a:rPr lang="en-US" sz="1600" baseline="-25000"/>
              <a:t>3</a:t>
            </a:r>
          </a:p>
        </p:txBody>
      </p:sp>
      <p:grpSp>
        <p:nvGrpSpPr>
          <p:cNvPr id="4" name="Group 29"/>
          <p:cNvGrpSpPr>
            <a:grpSpLocks/>
          </p:cNvGrpSpPr>
          <p:nvPr/>
        </p:nvGrpSpPr>
        <p:grpSpPr bwMode="auto">
          <a:xfrm>
            <a:off x="3757613" y="3187700"/>
            <a:ext cx="879475" cy="542925"/>
            <a:chOff x="2353" y="2935"/>
            <a:chExt cx="1505" cy="342"/>
          </a:xfrm>
        </p:grpSpPr>
        <p:sp>
          <p:nvSpPr>
            <p:cNvPr id="114764" name="AutoShape 30"/>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4765" name="Line 31"/>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71424" name="Rectangle 32"/>
          <p:cNvSpPr>
            <a:spLocks noChangeArrowheads="1"/>
          </p:cNvSpPr>
          <p:nvPr/>
        </p:nvSpPr>
        <p:spPr bwMode="auto">
          <a:xfrm>
            <a:off x="4778375" y="3413125"/>
            <a:ext cx="917575" cy="336550"/>
          </a:xfrm>
          <a:prstGeom prst="rect">
            <a:avLst/>
          </a:prstGeom>
          <a:noFill/>
          <a:ln w="9525">
            <a:noFill/>
            <a:miter lim="800000"/>
            <a:headEnd/>
            <a:tailEnd/>
          </a:ln>
        </p:spPr>
        <p:txBody>
          <a:bodyPr wrap="none">
            <a:spAutoFit/>
          </a:bodyPr>
          <a:lstStyle/>
          <a:p>
            <a:r>
              <a:rPr lang="en-US" sz="1600"/>
              <a:t>2 mol Al</a:t>
            </a:r>
            <a:endParaRPr lang="en-US" sz="1600" baseline="-25000"/>
          </a:p>
        </p:txBody>
      </p:sp>
      <p:sp>
        <p:nvSpPr>
          <p:cNvPr id="571425" name="Line 33"/>
          <p:cNvSpPr>
            <a:spLocks noChangeShapeType="1"/>
          </p:cNvSpPr>
          <p:nvPr/>
        </p:nvSpPr>
        <p:spPr bwMode="auto">
          <a:xfrm flipV="1">
            <a:off x="3248025" y="3411538"/>
            <a:ext cx="423863" cy="96837"/>
          </a:xfrm>
          <a:prstGeom prst="line">
            <a:avLst/>
          </a:prstGeom>
          <a:noFill/>
          <a:ln w="9525">
            <a:solidFill>
              <a:srgbClr val="FF0000"/>
            </a:solidFill>
            <a:round/>
            <a:headEnd/>
            <a:tailEnd/>
          </a:ln>
        </p:spPr>
        <p:txBody>
          <a:bodyPr/>
          <a:lstStyle/>
          <a:p>
            <a:endParaRPr lang="en-US"/>
          </a:p>
        </p:txBody>
      </p:sp>
      <p:sp>
        <p:nvSpPr>
          <p:cNvPr id="571426" name="Line 34"/>
          <p:cNvSpPr>
            <a:spLocks noChangeShapeType="1"/>
          </p:cNvSpPr>
          <p:nvPr/>
        </p:nvSpPr>
        <p:spPr bwMode="auto">
          <a:xfrm flipV="1">
            <a:off x="4154488" y="3548063"/>
            <a:ext cx="412750" cy="98425"/>
          </a:xfrm>
          <a:prstGeom prst="line">
            <a:avLst/>
          </a:prstGeom>
          <a:noFill/>
          <a:ln w="9525">
            <a:solidFill>
              <a:srgbClr val="FF0000"/>
            </a:solidFill>
            <a:round/>
            <a:headEnd/>
            <a:tailEnd/>
          </a:ln>
        </p:spPr>
        <p:txBody>
          <a:bodyPr/>
          <a:lstStyle/>
          <a:p>
            <a:endParaRPr lang="en-US"/>
          </a:p>
        </p:txBody>
      </p:sp>
      <p:grpSp>
        <p:nvGrpSpPr>
          <p:cNvPr id="5" name="Group 35"/>
          <p:cNvGrpSpPr>
            <a:grpSpLocks/>
          </p:cNvGrpSpPr>
          <p:nvPr/>
        </p:nvGrpSpPr>
        <p:grpSpPr bwMode="auto">
          <a:xfrm>
            <a:off x="4697413" y="3181350"/>
            <a:ext cx="1171575" cy="542925"/>
            <a:chOff x="3885" y="2931"/>
            <a:chExt cx="542" cy="342"/>
          </a:xfrm>
        </p:grpSpPr>
        <p:sp>
          <p:nvSpPr>
            <p:cNvPr id="114762" name="AutoShape 36"/>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4763" name="Line 37"/>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71430" name="Line 38"/>
          <p:cNvSpPr>
            <a:spLocks noChangeShapeType="1"/>
          </p:cNvSpPr>
          <p:nvPr/>
        </p:nvSpPr>
        <p:spPr bwMode="auto">
          <a:xfrm flipV="1">
            <a:off x="3960813" y="3287713"/>
            <a:ext cx="617537" cy="92075"/>
          </a:xfrm>
          <a:prstGeom prst="line">
            <a:avLst/>
          </a:prstGeom>
          <a:noFill/>
          <a:ln w="9525">
            <a:solidFill>
              <a:srgbClr val="FF0000"/>
            </a:solidFill>
            <a:round/>
            <a:headEnd/>
            <a:tailEnd/>
          </a:ln>
        </p:spPr>
        <p:txBody>
          <a:bodyPr/>
          <a:lstStyle/>
          <a:p>
            <a:endParaRPr lang="en-US"/>
          </a:p>
        </p:txBody>
      </p:sp>
      <p:sp>
        <p:nvSpPr>
          <p:cNvPr id="571431" name="Line 39"/>
          <p:cNvSpPr>
            <a:spLocks noChangeShapeType="1"/>
          </p:cNvSpPr>
          <p:nvPr/>
        </p:nvSpPr>
        <p:spPr bwMode="auto">
          <a:xfrm flipV="1">
            <a:off x="5045075" y="3554413"/>
            <a:ext cx="600075" cy="95250"/>
          </a:xfrm>
          <a:prstGeom prst="line">
            <a:avLst/>
          </a:prstGeom>
          <a:noFill/>
          <a:ln w="9525">
            <a:solidFill>
              <a:srgbClr val="FF0000"/>
            </a:solidFill>
            <a:round/>
            <a:headEnd/>
            <a:tailEnd/>
          </a:ln>
        </p:spPr>
        <p:txBody>
          <a:bodyPr/>
          <a:lstStyle/>
          <a:p>
            <a:endParaRPr lang="en-US"/>
          </a:p>
        </p:txBody>
      </p:sp>
      <p:sp>
        <p:nvSpPr>
          <p:cNvPr id="571432" name="Line 40"/>
          <p:cNvSpPr>
            <a:spLocks noChangeShapeType="1"/>
          </p:cNvSpPr>
          <p:nvPr/>
        </p:nvSpPr>
        <p:spPr bwMode="auto">
          <a:xfrm>
            <a:off x="581025" y="3201988"/>
            <a:ext cx="258763" cy="219075"/>
          </a:xfrm>
          <a:prstGeom prst="line">
            <a:avLst/>
          </a:prstGeom>
          <a:noFill/>
          <a:ln w="31750">
            <a:solidFill>
              <a:srgbClr val="800000"/>
            </a:solidFill>
            <a:round/>
            <a:headEnd/>
            <a:tailEnd/>
          </a:ln>
        </p:spPr>
        <p:txBody>
          <a:bodyPr/>
          <a:lstStyle/>
          <a:p>
            <a:endParaRPr lang="en-US"/>
          </a:p>
        </p:txBody>
      </p:sp>
      <p:sp>
        <p:nvSpPr>
          <p:cNvPr id="571433" name="Rectangle 41"/>
          <p:cNvSpPr>
            <a:spLocks noChangeArrowheads="1"/>
          </p:cNvSpPr>
          <p:nvPr/>
        </p:nvSpPr>
        <p:spPr bwMode="auto">
          <a:xfrm>
            <a:off x="5868988" y="3143250"/>
            <a:ext cx="1366837" cy="336550"/>
          </a:xfrm>
          <a:prstGeom prst="rect">
            <a:avLst/>
          </a:prstGeom>
          <a:noFill/>
          <a:ln w="9525">
            <a:noFill/>
            <a:miter lim="800000"/>
            <a:headEnd/>
            <a:tailEnd/>
          </a:ln>
        </p:spPr>
        <p:txBody>
          <a:bodyPr wrap="none">
            <a:spAutoFit/>
          </a:bodyPr>
          <a:lstStyle/>
          <a:p>
            <a:r>
              <a:rPr lang="en-US" sz="1600"/>
              <a:t>133.5 g AlCl</a:t>
            </a:r>
            <a:r>
              <a:rPr lang="en-US" sz="1600" baseline="-25000"/>
              <a:t>3</a:t>
            </a:r>
          </a:p>
        </p:txBody>
      </p:sp>
      <p:sp>
        <p:nvSpPr>
          <p:cNvPr id="571434" name="Rectangle 42"/>
          <p:cNvSpPr>
            <a:spLocks noChangeArrowheads="1"/>
          </p:cNvSpPr>
          <p:nvPr/>
        </p:nvSpPr>
        <p:spPr bwMode="auto">
          <a:xfrm>
            <a:off x="5940425" y="3413125"/>
            <a:ext cx="1185863" cy="336550"/>
          </a:xfrm>
          <a:prstGeom prst="rect">
            <a:avLst/>
          </a:prstGeom>
          <a:noFill/>
          <a:ln w="9525">
            <a:noFill/>
            <a:miter lim="800000"/>
            <a:headEnd/>
            <a:tailEnd/>
          </a:ln>
        </p:spPr>
        <p:txBody>
          <a:bodyPr wrap="none">
            <a:spAutoFit/>
          </a:bodyPr>
          <a:lstStyle/>
          <a:p>
            <a:r>
              <a:rPr lang="en-US" sz="1600"/>
              <a:t>1 mol AlCl</a:t>
            </a:r>
            <a:r>
              <a:rPr lang="en-US" sz="1600" baseline="-25000"/>
              <a:t>3</a:t>
            </a:r>
          </a:p>
        </p:txBody>
      </p:sp>
      <p:grpSp>
        <p:nvGrpSpPr>
          <p:cNvPr id="6" name="Group 43"/>
          <p:cNvGrpSpPr>
            <a:grpSpLocks/>
          </p:cNvGrpSpPr>
          <p:nvPr/>
        </p:nvGrpSpPr>
        <p:grpSpPr bwMode="auto">
          <a:xfrm>
            <a:off x="5897563" y="3181350"/>
            <a:ext cx="1338262" cy="542925"/>
            <a:chOff x="3885" y="2931"/>
            <a:chExt cx="542" cy="342"/>
          </a:xfrm>
        </p:grpSpPr>
        <p:sp>
          <p:nvSpPr>
            <p:cNvPr id="114760" name="AutoShape 44"/>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4761" name="Line 45"/>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71438" name="Line 46"/>
          <p:cNvSpPr>
            <a:spLocks noChangeShapeType="1"/>
          </p:cNvSpPr>
          <p:nvPr/>
        </p:nvSpPr>
        <p:spPr bwMode="auto">
          <a:xfrm flipV="1">
            <a:off x="4970463" y="3236913"/>
            <a:ext cx="827087" cy="139700"/>
          </a:xfrm>
          <a:prstGeom prst="line">
            <a:avLst/>
          </a:prstGeom>
          <a:noFill/>
          <a:ln w="9525">
            <a:solidFill>
              <a:srgbClr val="FF0000"/>
            </a:solidFill>
            <a:round/>
            <a:headEnd/>
            <a:tailEnd/>
          </a:ln>
        </p:spPr>
        <p:txBody>
          <a:bodyPr/>
          <a:lstStyle/>
          <a:p>
            <a:endParaRPr lang="en-US"/>
          </a:p>
        </p:txBody>
      </p:sp>
      <p:sp>
        <p:nvSpPr>
          <p:cNvPr id="571439" name="Line 47"/>
          <p:cNvSpPr>
            <a:spLocks noChangeShapeType="1"/>
          </p:cNvSpPr>
          <p:nvPr/>
        </p:nvSpPr>
        <p:spPr bwMode="auto">
          <a:xfrm flipV="1">
            <a:off x="6205538" y="3517900"/>
            <a:ext cx="841375" cy="130175"/>
          </a:xfrm>
          <a:prstGeom prst="line">
            <a:avLst/>
          </a:prstGeom>
          <a:noFill/>
          <a:ln w="9525">
            <a:solidFill>
              <a:srgbClr val="FF0000"/>
            </a:solidFill>
            <a:round/>
            <a:headEnd/>
            <a:tailEnd/>
          </a:ln>
        </p:spPr>
        <p:txBody>
          <a:bodyPr/>
          <a:lstStyle/>
          <a:p>
            <a:endParaRPr lang="en-US"/>
          </a:p>
        </p:txBody>
      </p:sp>
      <p:sp>
        <p:nvSpPr>
          <p:cNvPr id="571440" name="Text Box 48"/>
          <p:cNvSpPr txBox="1">
            <a:spLocks noChangeArrowheads="1"/>
          </p:cNvSpPr>
          <p:nvPr/>
        </p:nvSpPr>
        <p:spPr bwMode="auto">
          <a:xfrm>
            <a:off x="1109663" y="2670175"/>
            <a:ext cx="5780087" cy="304800"/>
          </a:xfrm>
          <a:prstGeom prst="rect">
            <a:avLst/>
          </a:prstGeom>
          <a:noFill/>
          <a:ln w="9525">
            <a:noFill/>
            <a:miter lim="800000"/>
            <a:headEnd/>
            <a:tailEnd/>
          </a:ln>
        </p:spPr>
        <p:txBody>
          <a:bodyPr wrap="none">
            <a:spAutoFit/>
          </a:bodyPr>
          <a:lstStyle/>
          <a:p>
            <a:r>
              <a:rPr lang="en-US"/>
              <a:t>How much product would be made if we begin with 100 g of aluminum?</a:t>
            </a:r>
          </a:p>
        </p:txBody>
      </p:sp>
      <p:grpSp>
        <p:nvGrpSpPr>
          <p:cNvPr id="7" name="Group 49"/>
          <p:cNvGrpSpPr>
            <a:grpSpLocks/>
          </p:cNvGrpSpPr>
          <p:nvPr/>
        </p:nvGrpSpPr>
        <p:grpSpPr bwMode="auto">
          <a:xfrm>
            <a:off x="504825" y="4732338"/>
            <a:ext cx="1219200" cy="481012"/>
            <a:chOff x="186" y="1092"/>
            <a:chExt cx="768" cy="303"/>
          </a:xfrm>
        </p:grpSpPr>
        <p:sp>
          <p:nvSpPr>
            <p:cNvPr id="114755" name="Line 50"/>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114756" name="Line 51"/>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114757" name="Line 52"/>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114758" name="Line 53"/>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114759" name="Line 54"/>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71447" name="Oval 55"/>
          <p:cNvSpPr>
            <a:spLocks noChangeArrowheads="1"/>
          </p:cNvSpPr>
          <p:nvPr/>
        </p:nvSpPr>
        <p:spPr bwMode="auto">
          <a:xfrm>
            <a:off x="528638" y="4679950"/>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71448" name="Text Box 56"/>
          <p:cNvSpPr txBox="1">
            <a:spLocks noChangeArrowheads="1"/>
          </p:cNvSpPr>
          <p:nvPr/>
        </p:nvSpPr>
        <p:spPr bwMode="auto">
          <a:xfrm>
            <a:off x="369888" y="5237163"/>
            <a:ext cx="415925" cy="304800"/>
          </a:xfrm>
          <a:prstGeom prst="rect">
            <a:avLst/>
          </a:prstGeom>
          <a:noFill/>
          <a:ln w="9525">
            <a:noFill/>
            <a:miter lim="800000"/>
            <a:headEnd/>
            <a:tailEnd/>
          </a:ln>
        </p:spPr>
        <p:txBody>
          <a:bodyPr wrap="none">
            <a:spAutoFit/>
          </a:bodyPr>
          <a:lstStyle/>
          <a:p>
            <a:r>
              <a:rPr lang="en-US"/>
              <a:t>Cl</a:t>
            </a:r>
            <a:r>
              <a:rPr lang="en-US" baseline="-25000"/>
              <a:t>2</a:t>
            </a:r>
          </a:p>
        </p:txBody>
      </p:sp>
      <p:sp>
        <p:nvSpPr>
          <p:cNvPr id="571449" name="Text Box 57"/>
          <p:cNvSpPr txBox="1">
            <a:spLocks noChangeArrowheads="1"/>
          </p:cNvSpPr>
          <p:nvPr/>
        </p:nvSpPr>
        <p:spPr bwMode="auto">
          <a:xfrm>
            <a:off x="1296988" y="5237163"/>
            <a:ext cx="574675" cy="304800"/>
          </a:xfrm>
          <a:prstGeom prst="rect">
            <a:avLst/>
          </a:prstGeom>
          <a:noFill/>
          <a:ln w="9525">
            <a:noFill/>
            <a:miter lim="800000"/>
            <a:headEnd/>
            <a:tailEnd/>
          </a:ln>
        </p:spPr>
        <p:txBody>
          <a:bodyPr wrap="none">
            <a:spAutoFit/>
          </a:bodyPr>
          <a:lstStyle/>
          <a:p>
            <a:r>
              <a:rPr lang="en-US"/>
              <a:t>AlCl</a:t>
            </a:r>
            <a:r>
              <a:rPr lang="en-US" baseline="-25000"/>
              <a:t>3</a:t>
            </a:r>
          </a:p>
        </p:txBody>
      </p:sp>
      <p:sp>
        <p:nvSpPr>
          <p:cNvPr id="571450" name="Line 58"/>
          <p:cNvSpPr>
            <a:spLocks noChangeShapeType="1"/>
          </p:cNvSpPr>
          <p:nvPr/>
        </p:nvSpPr>
        <p:spPr bwMode="auto">
          <a:xfrm>
            <a:off x="838200" y="4965700"/>
            <a:ext cx="534988" cy="0"/>
          </a:xfrm>
          <a:prstGeom prst="line">
            <a:avLst/>
          </a:prstGeom>
          <a:noFill/>
          <a:ln w="31750">
            <a:solidFill>
              <a:srgbClr val="800000"/>
            </a:solidFill>
            <a:round/>
            <a:headEnd/>
            <a:tailEnd/>
          </a:ln>
        </p:spPr>
        <p:txBody>
          <a:bodyPr/>
          <a:lstStyle/>
          <a:p>
            <a:endParaRPr lang="en-US"/>
          </a:p>
        </p:txBody>
      </p:sp>
      <p:sp>
        <p:nvSpPr>
          <p:cNvPr id="571451" name="Line 59"/>
          <p:cNvSpPr>
            <a:spLocks noChangeShapeType="1"/>
          </p:cNvSpPr>
          <p:nvPr/>
        </p:nvSpPr>
        <p:spPr bwMode="auto">
          <a:xfrm flipV="1">
            <a:off x="1363663" y="4732338"/>
            <a:ext cx="260350" cy="233362"/>
          </a:xfrm>
          <a:prstGeom prst="line">
            <a:avLst/>
          </a:prstGeom>
          <a:noFill/>
          <a:ln w="31750">
            <a:solidFill>
              <a:srgbClr val="800000"/>
            </a:solidFill>
            <a:round/>
            <a:headEnd/>
            <a:tailEnd/>
          </a:ln>
        </p:spPr>
        <p:txBody>
          <a:bodyPr/>
          <a:lstStyle/>
          <a:p>
            <a:endParaRPr lang="en-US"/>
          </a:p>
        </p:txBody>
      </p:sp>
      <p:grpSp>
        <p:nvGrpSpPr>
          <p:cNvPr id="8" name="Group 60"/>
          <p:cNvGrpSpPr>
            <a:grpSpLocks/>
          </p:cNvGrpSpPr>
          <p:nvPr/>
        </p:nvGrpSpPr>
        <p:grpSpPr bwMode="auto">
          <a:xfrm>
            <a:off x="1592263" y="4676775"/>
            <a:ext cx="88900" cy="88900"/>
            <a:chOff x="925" y="1217"/>
            <a:chExt cx="56" cy="56"/>
          </a:xfrm>
        </p:grpSpPr>
        <p:sp>
          <p:nvSpPr>
            <p:cNvPr id="114752" name="Oval 61"/>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114753" name="Line 62"/>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114754" name="Line 63"/>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71456" name="Text Box 64"/>
          <p:cNvSpPr txBox="1">
            <a:spLocks noChangeArrowheads="1"/>
          </p:cNvSpPr>
          <p:nvPr/>
        </p:nvSpPr>
        <p:spPr bwMode="auto">
          <a:xfrm>
            <a:off x="1749425" y="4829175"/>
            <a:ext cx="2027238" cy="336550"/>
          </a:xfrm>
          <a:prstGeom prst="rect">
            <a:avLst/>
          </a:prstGeom>
          <a:noFill/>
          <a:ln w="9525">
            <a:noFill/>
            <a:miter lim="800000"/>
            <a:headEnd/>
            <a:tailEnd/>
          </a:ln>
        </p:spPr>
        <p:txBody>
          <a:bodyPr wrap="none">
            <a:spAutoFit/>
          </a:bodyPr>
          <a:lstStyle/>
          <a:p>
            <a:r>
              <a:rPr lang="en-US" sz="1600"/>
              <a:t>x g AlCl</a:t>
            </a:r>
            <a:r>
              <a:rPr lang="en-US" sz="1600" baseline="-25000"/>
              <a:t>3</a:t>
            </a:r>
            <a:r>
              <a:rPr lang="en-US" sz="1600"/>
              <a:t> = 100 g Cl</a:t>
            </a:r>
            <a:r>
              <a:rPr lang="en-US" sz="1600" baseline="-25000"/>
              <a:t>2</a:t>
            </a:r>
          </a:p>
        </p:txBody>
      </p:sp>
      <p:sp>
        <p:nvSpPr>
          <p:cNvPr id="571457" name="Text Box 65"/>
          <p:cNvSpPr txBox="1">
            <a:spLocks noChangeArrowheads="1"/>
          </p:cNvSpPr>
          <p:nvPr/>
        </p:nvSpPr>
        <p:spPr bwMode="auto">
          <a:xfrm>
            <a:off x="3821113" y="4967288"/>
            <a:ext cx="904875" cy="336550"/>
          </a:xfrm>
          <a:prstGeom prst="rect">
            <a:avLst/>
          </a:prstGeom>
          <a:noFill/>
          <a:ln w="9525">
            <a:noFill/>
            <a:miter lim="800000"/>
            <a:headEnd/>
            <a:tailEnd/>
          </a:ln>
        </p:spPr>
        <p:txBody>
          <a:bodyPr wrap="none">
            <a:spAutoFit/>
          </a:bodyPr>
          <a:lstStyle/>
          <a:p>
            <a:r>
              <a:rPr lang="en-US" sz="1600"/>
              <a:t>71 g Cl</a:t>
            </a:r>
            <a:r>
              <a:rPr lang="en-US" sz="1600" baseline="-25000"/>
              <a:t>2</a:t>
            </a:r>
          </a:p>
        </p:txBody>
      </p:sp>
      <p:sp>
        <p:nvSpPr>
          <p:cNvPr id="571458" name="Text Box 66"/>
          <p:cNvSpPr txBox="1">
            <a:spLocks noChangeArrowheads="1"/>
          </p:cNvSpPr>
          <p:nvPr/>
        </p:nvSpPr>
        <p:spPr bwMode="auto">
          <a:xfrm>
            <a:off x="7380288" y="4840288"/>
            <a:ext cx="1373187" cy="336550"/>
          </a:xfrm>
          <a:prstGeom prst="rect">
            <a:avLst/>
          </a:prstGeom>
          <a:noFill/>
          <a:ln w="9525">
            <a:noFill/>
            <a:miter lim="800000"/>
            <a:headEnd/>
            <a:tailEnd/>
          </a:ln>
        </p:spPr>
        <p:txBody>
          <a:bodyPr wrap="none">
            <a:spAutoFit/>
          </a:bodyPr>
          <a:lstStyle/>
          <a:p>
            <a:r>
              <a:rPr lang="en-US" sz="1600"/>
              <a:t>= 125 g AlCl</a:t>
            </a:r>
            <a:r>
              <a:rPr lang="en-US" sz="1600" baseline="-25000"/>
              <a:t>3</a:t>
            </a:r>
          </a:p>
        </p:txBody>
      </p:sp>
      <p:sp>
        <p:nvSpPr>
          <p:cNvPr id="571459" name="Rectangle 67"/>
          <p:cNvSpPr>
            <a:spLocks noChangeArrowheads="1"/>
          </p:cNvSpPr>
          <p:nvPr/>
        </p:nvSpPr>
        <p:spPr bwMode="auto">
          <a:xfrm>
            <a:off x="3749675" y="4702175"/>
            <a:ext cx="1006475" cy="336550"/>
          </a:xfrm>
          <a:prstGeom prst="rect">
            <a:avLst/>
          </a:prstGeom>
          <a:noFill/>
          <a:ln w="9525">
            <a:noFill/>
            <a:miter lim="800000"/>
            <a:headEnd/>
            <a:tailEnd/>
          </a:ln>
        </p:spPr>
        <p:txBody>
          <a:bodyPr wrap="none">
            <a:spAutoFit/>
          </a:bodyPr>
          <a:lstStyle/>
          <a:p>
            <a:r>
              <a:rPr lang="en-US" sz="1600"/>
              <a:t>1 mol Cl</a:t>
            </a:r>
            <a:r>
              <a:rPr lang="en-US" sz="1600" baseline="-25000"/>
              <a:t>2</a:t>
            </a:r>
          </a:p>
        </p:txBody>
      </p:sp>
      <p:sp>
        <p:nvSpPr>
          <p:cNvPr id="571460" name="Rectangle 68"/>
          <p:cNvSpPr>
            <a:spLocks noChangeArrowheads="1"/>
          </p:cNvSpPr>
          <p:nvPr/>
        </p:nvSpPr>
        <p:spPr bwMode="auto">
          <a:xfrm>
            <a:off x="4800600" y="4695825"/>
            <a:ext cx="1185863" cy="336550"/>
          </a:xfrm>
          <a:prstGeom prst="rect">
            <a:avLst/>
          </a:prstGeom>
          <a:noFill/>
          <a:ln w="9525">
            <a:noFill/>
            <a:miter lim="800000"/>
            <a:headEnd/>
            <a:tailEnd/>
          </a:ln>
        </p:spPr>
        <p:txBody>
          <a:bodyPr wrap="none">
            <a:spAutoFit/>
          </a:bodyPr>
          <a:lstStyle/>
          <a:p>
            <a:r>
              <a:rPr lang="en-US" sz="1600"/>
              <a:t>2 mol AlCl</a:t>
            </a:r>
            <a:r>
              <a:rPr lang="en-US" sz="1600" baseline="-25000"/>
              <a:t>3</a:t>
            </a:r>
          </a:p>
        </p:txBody>
      </p:sp>
      <p:grpSp>
        <p:nvGrpSpPr>
          <p:cNvPr id="9" name="Group 69"/>
          <p:cNvGrpSpPr>
            <a:grpSpLocks/>
          </p:cNvGrpSpPr>
          <p:nvPr/>
        </p:nvGrpSpPr>
        <p:grpSpPr bwMode="auto">
          <a:xfrm>
            <a:off x="3789363" y="4740275"/>
            <a:ext cx="974725" cy="542925"/>
            <a:chOff x="2353" y="2935"/>
            <a:chExt cx="1505" cy="342"/>
          </a:xfrm>
        </p:grpSpPr>
        <p:sp>
          <p:nvSpPr>
            <p:cNvPr id="114750" name="AutoShape 70"/>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4751" name="Line 71"/>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71464" name="Rectangle 72"/>
          <p:cNvSpPr>
            <a:spLocks noChangeArrowheads="1"/>
          </p:cNvSpPr>
          <p:nvPr/>
        </p:nvSpPr>
        <p:spPr bwMode="auto">
          <a:xfrm>
            <a:off x="4879975" y="4965700"/>
            <a:ext cx="1006475" cy="336550"/>
          </a:xfrm>
          <a:prstGeom prst="rect">
            <a:avLst/>
          </a:prstGeom>
          <a:noFill/>
          <a:ln w="9525">
            <a:noFill/>
            <a:miter lim="800000"/>
            <a:headEnd/>
            <a:tailEnd/>
          </a:ln>
        </p:spPr>
        <p:txBody>
          <a:bodyPr wrap="none">
            <a:spAutoFit/>
          </a:bodyPr>
          <a:lstStyle/>
          <a:p>
            <a:r>
              <a:rPr lang="en-US" sz="1600"/>
              <a:t>3 mol Cl</a:t>
            </a:r>
            <a:r>
              <a:rPr lang="en-US" sz="1600" baseline="-25000"/>
              <a:t>2</a:t>
            </a:r>
          </a:p>
        </p:txBody>
      </p:sp>
      <p:sp>
        <p:nvSpPr>
          <p:cNvPr id="571465" name="Line 73"/>
          <p:cNvSpPr>
            <a:spLocks noChangeShapeType="1"/>
          </p:cNvSpPr>
          <p:nvPr/>
        </p:nvSpPr>
        <p:spPr bwMode="auto">
          <a:xfrm flipV="1">
            <a:off x="3248025" y="4951413"/>
            <a:ext cx="465138" cy="109537"/>
          </a:xfrm>
          <a:prstGeom prst="line">
            <a:avLst/>
          </a:prstGeom>
          <a:noFill/>
          <a:ln w="9525">
            <a:solidFill>
              <a:srgbClr val="FF0000"/>
            </a:solidFill>
            <a:round/>
            <a:headEnd/>
            <a:tailEnd/>
          </a:ln>
        </p:spPr>
        <p:txBody>
          <a:bodyPr/>
          <a:lstStyle/>
          <a:p>
            <a:endParaRPr lang="en-US"/>
          </a:p>
        </p:txBody>
      </p:sp>
      <p:sp>
        <p:nvSpPr>
          <p:cNvPr id="571466" name="Line 74"/>
          <p:cNvSpPr>
            <a:spLocks noChangeShapeType="1"/>
          </p:cNvSpPr>
          <p:nvPr/>
        </p:nvSpPr>
        <p:spPr bwMode="auto">
          <a:xfrm flipV="1">
            <a:off x="4186238" y="5091113"/>
            <a:ext cx="469900" cy="107950"/>
          </a:xfrm>
          <a:prstGeom prst="line">
            <a:avLst/>
          </a:prstGeom>
          <a:noFill/>
          <a:ln w="9525">
            <a:solidFill>
              <a:srgbClr val="FF0000"/>
            </a:solidFill>
            <a:round/>
            <a:headEnd/>
            <a:tailEnd/>
          </a:ln>
        </p:spPr>
        <p:txBody>
          <a:bodyPr/>
          <a:lstStyle/>
          <a:p>
            <a:endParaRPr lang="en-US"/>
          </a:p>
        </p:txBody>
      </p:sp>
      <p:grpSp>
        <p:nvGrpSpPr>
          <p:cNvPr id="10" name="Group 75"/>
          <p:cNvGrpSpPr>
            <a:grpSpLocks/>
          </p:cNvGrpSpPr>
          <p:nvPr/>
        </p:nvGrpSpPr>
        <p:grpSpPr bwMode="auto">
          <a:xfrm>
            <a:off x="4799013" y="4733925"/>
            <a:ext cx="1171575" cy="542925"/>
            <a:chOff x="3885" y="2931"/>
            <a:chExt cx="542" cy="342"/>
          </a:xfrm>
        </p:grpSpPr>
        <p:sp>
          <p:nvSpPr>
            <p:cNvPr id="114748" name="AutoShape 76"/>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4749" name="Line 77"/>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71470" name="Line 78"/>
          <p:cNvSpPr>
            <a:spLocks noChangeShapeType="1"/>
          </p:cNvSpPr>
          <p:nvPr/>
        </p:nvSpPr>
        <p:spPr bwMode="auto">
          <a:xfrm flipV="1">
            <a:off x="3992563" y="4843463"/>
            <a:ext cx="715962" cy="88900"/>
          </a:xfrm>
          <a:prstGeom prst="line">
            <a:avLst/>
          </a:prstGeom>
          <a:noFill/>
          <a:ln w="9525">
            <a:solidFill>
              <a:srgbClr val="FF0000"/>
            </a:solidFill>
            <a:round/>
            <a:headEnd/>
            <a:tailEnd/>
          </a:ln>
        </p:spPr>
        <p:txBody>
          <a:bodyPr/>
          <a:lstStyle/>
          <a:p>
            <a:endParaRPr lang="en-US"/>
          </a:p>
        </p:txBody>
      </p:sp>
      <p:sp>
        <p:nvSpPr>
          <p:cNvPr id="571471" name="Line 79"/>
          <p:cNvSpPr>
            <a:spLocks noChangeShapeType="1"/>
          </p:cNvSpPr>
          <p:nvPr/>
        </p:nvSpPr>
        <p:spPr bwMode="auto">
          <a:xfrm flipV="1">
            <a:off x="5146675" y="5100638"/>
            <a:ext cx="708025" cy="101600"/>
          </a:xfrm>
          <a:prstGeom prst="line">
            <a:avLst/>
          </a:prstGeom>
          <a:noFill/>
          <a:ln w="9525">
            <a:solidFill>
              <a:srgbClr val="FF0000"/>
            </a:solidFill>
            <a:round/>
            <a:headEnd/>
            <a:tailEnd/>
          </a:ln>
        </p:spPr>
        <p:txBody>
          <a:bodyPr/>
          <a:lstStyle/>
          <a:p>
            <a:endParaRPr lang="en-US"/>
          </a:p>
        </p:txBody>
      </p:sp>
      <p:sp>
        <p:nvSpPr>
          <p:cNvPr id="571472" name="Line 80"/>
          <p:cNvSpPr>
            <a:spLocks noChangeShapeType="1"/>
          </p:cNvSpPr>
          <p:nvPr/>
        </p:nvSpPr>
        <p:spPr bwMode="auto">
          <a:xfrm>
            <a:off x="581025" y="4754563"/>
            <a:ext cx="258763" cy="219075"/>
          </a:xfrm>
          <a:prstGeom prst="line">
            <a:avLst/>
          </a:prstGeom>
          <a:noFill/>
          <a:ln w="31750">
            <a:solidFill>
              <a:srgbClr val="800000"/>
            </a:solidFill>
            <a:round/>
            <a:headEnd/>
            <a:tailEnd/>
          </a:ln>
        </p:spPr>
        <p:txBody>
          <a:bodyPr/>
          <a:lstStyle/>
          <a:p>
            <a:endParaRPr lang="en-US"/>
          </a:p>
        </p:txBody>
      </p:sp>
      <p:sp>
        <p:nvSpPr>
          <p:cNvPr id="571473" name="Rectangle 81"/>
          <p:cNvSpPr>
            <a:spLocks noChangeArrowheads="1"/>
          </p:cNvSpPr>
          <p:nvPr/>
        </p:nvSpPr>
        <p:spPr bwMode="auto">
          <a:xfrm>
            <a:off x="5970588" y="4695825"/>
            <a:ext cx="1366837" cy="336550"/>
          </a:xfrm>
          <a:prstGeom prst="rect">
            <a:avLst/>
          </a:prstGeom>
          <a:noFill/>
          <a:ln w="9525">
            <a:noFill/>
            <a:miter lim="800000"/>
            <a:headEnd/>
            <a:tailEnd/>
          </a:ln>
        </p:spPr>
        <p:txBody>
          <a:bodyPr wrap="none">
            <a:spAutoFit/>
          </a:bodyPr>
          <a:lstStyle/>
          <a:p>
            <a:r>
              <a:rPr lang="en-US" sz="1600"/>
              <a:t>133.5 g AlCl</a:t>
            </a:r>
            <a:r>
              <a:rPr lang="en-US" sz="1600" baseline="-25000"/>
              <a:t>3</a:t>
            </a:r>
          </a:p>
        </p:txBody>
      </p:sp>
      <p:sp>
        <p:nvSpPr>
          <p:cNvPr id="571474" name="Rectangle 82"/>
          <p:cNvSpPr>
            <a:spLocks noChangeArrowheads="1"/>
          </p:cNvSpPr>
          <p:nvPr/>
        </p:nvSpPr>
        <p:spPr bwMode="auto">
          <a:xfrm>
            <a:off x="6038850" y="4965700"/>
            <a:ext cx="1185863" cy="336550"/>
          </a:xfrm>
          <a:prstGeom prst="rect">
            <a:avLst/>
          </a:prstGeom>
          <a:noFill/>
          <a:ln w="9525">
            <a:noFill/>
            <a:miter lim="800000"/>
            <a:headEnd/>
            <a:tailEnd/>
          </a:ln>
        </p:spPr>
        <p:txBody>
          <a:bodyPr wrap="none">
            <a:spAutoFit/>
          </a:bodyPr>
          <a:lstStyle/>
          <a:p>
            <a:r>
              <a:rPr lang="en-US" sz="1600"/>
              <a:t>1 mol AlCl</a:t>
            </a:r>
            <a:r>
              <a:rPr lang="en-US" sz="1600" baseline="-25000"/>
              <a:t>3</a:t>
            </a:r>
          </a:p>
        </p:txBody>
      </p:sp>
      <p:grpSp>
        <p:nvGrpSpPr>
          <p:cNvPr id="11" name="Group 83"/>
          <p:cNvGrpSpPr>
            <a:grpSpLocks/>
          </p:cNvGrpSpPr>
          <p:nvPr/>
        </p:nvGrpSpPr>
        <p:grpSpPr bwMode="auto">
          <a:xfrm>
            <a:off x="5999163" y="4733925"/>
            <a:ext cx="1338262" cy="542925"/>
            <a:chOff x="3885" y="2931"/>
            <a:chExt cx="542" cy="342"/>
          </a:xfrm>
        </p:grpSpPr>
        <p:sp>
          <p:nvSpPr>
            <p:cNvPr id="114746" name="AutoShape 84"/>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4747" name="Line 85"/>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71478" name="Line 86"/>
          <p:cNvSpPr>
            <a:spLocks noChangeShapeType="1"/>
          </p:cNvSpPr>
          <p:nvPr/>
        </p:nvSpPr>
        <p:spPr bwMode="auto">
          <a:xfrm flipV="1">
            <a:off x="5072063" y="4789488"/>
            <a:ext cx="827087" cy="139700"/>
          </a:xfrm>
          <a:prstGeom prst="line">
            <a:avLst/>
          </a:prstGeom>
          <a:noFill/>
          <a:ln w="9525">
            <a:solidFill>
              <a:srgbClr val="FF0000"/>
            </a:solidFill>
            <a:round/>
            <a:headEnd/>
            <a:tailEnd/>
          </a:ln>
        </p:spPr>
        <p:txBody>
          <a:bodyPr/>
          <a:lstStyle/>
          <a:p>
            <a:endParaRPr lang="en-US"/>
          </a:p>
        </p:txBody>
      </p:sp>
      <p:sp>
        <p:nvSpPr>
          <p:cNvPr id="571479" name="Line 87"/>
          <p:cNvSpPr>
            <a:spLocks noChangeShapeType="1"/>
          </p:cNvSpPr>
          <p:nvPr/>
        </p:nvSpPr>
        <p:spPr bwMode="auto">
          <a:xfrm flipV="1">
            <a:off x="6303963" y="5070475"/>
            <a:ext cx="841375" cy="130175"/>
          </a:xfrm>
          <a:prstGeom prst="line">
            <a:avLst/>
          </a:prstGeom>
          <a:noFill/>
          <a:ln w="9525">
            <a:solidFill>
              <a:srgbClr val="FF0000"/>
            </a:solidFill>
            <a:round/>
            <a:headEnd/>
            <a:tailEnd/>
          </a:ln>
        </p:spPr>
        <p:txBody>
          <a:bodyPr/>
          <a:lstStyle/>
          <a:p>
            <a:endParaRPr lang="en-US"/>
          </a:p>
        </p:txBody>
      </p:sp>
      <p:sp>
        <p:nvSpPr>
          <p:cNvPr id="571480" name="Text Box 88"/>
          <p:cNvSpPr txBox="1">
            <a:spLocks noChangeArrowheads="1"/>
          </p:cNvSpPr>
          <p:nvPr/>
        </p:nvSpPr>
        <p:spPr bwMode="auto">
          <a:xfrm>
            <a:off x="1109663" y="4222750"/>
            <a:ext cx="5967412" cy="304800"/>
          </a:xfrm>
          <a:prstGeom prst="rect">
            <a:avLst/>
          </a:prstGeom>
          <a:noFill/>
          <a:ln w="9525">
            <a:noFill/>
            <a:miter lim="800000"/>
            <a:headEnd/>
            <a:tailEnd/>
          </a:ln>
        </p:spPr>
        <p:txBody>
          <a:bodyPr wrap="none">
            <a:spAutoFit/>
          </a:bodyPr>
          <a:lstStyle/>
          <a:p>
            <a:r>
              <a:rPr lang="en-US"/>
              <a:t>How much product would be made if we begin with 100 g of chlorine gas?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1397"/>
                                        </p:tgtEl>
                                        <p:attrNameLst>
                                          <p:attrName>style.visibility</p:attrName>
                                        </p:attrNameLst>
                                      </p:cBhvr>
                                      <p:to>
                                        <p:strVal val="visible"/>
                                      </p:to>
                                    </p:set>
                                    <p:animEffect transition="in" filter="dissolve">
                                      <p:cBhvr>
                                        <p:cTn id="7" dur="500"/>
                                        <p:tgtEl>
                                          <p:spTgt spid="57139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71398"/>
                                        </p:tgtEl>
                                        <p:attrNameLst>
                                          <p:attrName>style.visibility</p:attrName>
                                        </p:attrNameLst>
                                      </p:cBhvr>
                                      <p:to>
                                        <p:strVal val="visible"/>
                                      </p:to>
                                    </p:set>
                                    <p:anim calcmode="lin" valueType="num">
                                      <p:cBhvr>
                                        <p:cTn id="12" dur="500" fill="hold"/>
                                        <p:tgtEl>
                                          <p:spTgt spid="571398"/>
                                        </p:tgtEl>
                                        <p:attrNameLst>
                                          <p:attrName>ppt_w</p:attrName>
                                        </p:attrNameLst>
                                      </p:cBhvr>
                                      <p:tavLst>
                                        <p:tav tm="0">
                                          <p:val>
                                            <p:fltVal val="0"/>
                                          </p:val>
                                        </p:tav>
                                        <p:tav tm="100000">
                                          <p:val>
                                            <p:strVal val="#ppt_w"/>
                                          </p:val>
                                        </p:tav>
                                      </p:tavLst>
                                    </p:anim>
                                    <p:anim calcmode="lin" valueType="num">
                                      <p:cBhvr>
                                        <p:cTn id="13" dur="500" fill="hold"/>
                                        <p:tgtEl>
                                          <p:spTgt spid="571398"/>
                                        </p:tgtEl>
                                        <p:attrNameLst>
                                          <p:attrName>ppt_h</p:attrName>
                                        </p:attrNameLst>
                                      </p:cBhvr>
                                      <p:tavLst>
                                        <p:tav tm="0">
                                          <p:val>
                                            <p:fltVal val="0"/>
                                          </p:val>
                                        </p:tav>
                                        <p:tav tm="100000">
                                          <p:val>
                                            <p:strVal val="#ppt_h"/>
                                          </p:val>
                                        </p:tav>
                                      </p:tavLst>
                                    </p:anim>
                                    <p:animEffect transition="in" filter="fade">
                                      <p:cBhvr>
                                        <p:cTn id="14" dur="500"/>
                                        <p:tgtEl>
                                          <p:spTgt spid="571398"/>
                                        </p:tgtEl>
                                      </p:cBhvr>
                                    </p:animEffect>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571440"/>
                                        </p:tgtEl>
                                        <p:attrNameLst>
                                          <p:attrName>style.visibility</p:attrName>
                                        </p:attrNameLst>
                                      </p:cBhvr>
                                      <p:to>
                                        <p:strVal val="visible"/>
                                      </p:to>
                                    </p:set>
                                    <p:animEffect transition="in" filter="fade">
                                      <p:cBhvr>
                                        <p:cTn id="19" dur="1000"/>
                                        <p:tgtEl>
                                          <p:spTgt spid="571440"/>
                                        </p:tgtEl>
                                      </p:cBhvr>
                                    </p:animEffect>
                                    <p:anim calcmode="lin" valueType="num">
                                      <p:cBhvr>
                                        <p:cTn id="20" dur="1000" fill="hold"/>
                                        <p:tgtEl>
                                          <p:spTgt spid="571440"/>
                                        </p:tgtEl>
                                        <p:attrNameLst>
                                          <p:attrName>ppt_x</p:attrName>
                                        </p:attrNameLst>
                                      </p:cBhvr>
                                      <p:tavLst>
                                        <p:tav tm="0">
                                          <p:val>
                                            <p:strVal val="#ppt_x-.1"/>
                                          </p:val>
                                        </p:tav>
                                        <p:tav tm="100000">
                                          <p:val>
                                            <p:strVal val="#ppt_x"/>
                                          </p:val>
                                        </p:tav>
                                      </p:tavLst>
                                    </p:anim>
                                    <p:anim calcmode="lin" valueType="num">
                                      <p:cBhvr>
                                        <p:cTn id="21" dur="1000" fill="hold"/>
                                        <p:tgtEl>
                                          <p:spTgt spid="57144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571408"/>
                                        </p:tgtEl>
                                        <p:attrNameLst>
                                          <p:attrName>style.visibility</p:attrName>
                                        </p:attrNameLst>
                                      </p:cBhvr>
                                      <p:to>
                                        <p:strVal val="visible"/>
                                      </p:to>
                                    </p:set>
                                    <p:animEffect transition="in" filter="fade">
                                      <p:cBhvr>
                                        <p:cTn id="31" dur="1000"/>
                                        <p:tgtEl>
                                          <p:spTgt spid="571408"/>
                                        </p:tgtEl>
                                      </p:cBhvr>
                                    </p:animEffect>
                                    <p:anim calcmode="lin" valueType="num">
                                      <p:cBhvr>
                                        <p:cTn id="32" dur="1000" fill="hold"/>
                                        <p:tgtEl>
                                          <p:spTgt spid="571408"/>
                                        </p:tgtEl>
                                        <p:attrNameLst>
                                          <p:attrName>ppt_x</p:attrName>
                                        </p:attrNameLst>
                                      </p:cBhvr>
                                      <p:tavLst>
                                        <p:tav tm="0">
                                          <p:val>
                                            <p:strVal val="#ppt_x"/>
                                          </p:val>
                                        </p:tav>
                                        <p:tav tm="100000">
                                          <p:val>
                                            <p:strVal val="#ppt_x"/>
                                          </p:val>
                                        </p:tav>
                                      </p:tavLst>
                                    </p:anim>
                                    <p:anim calcmode="lin" valueType="num">
                                      <p:cBhvr>
                                        <p:cTn id="33" dur="1000" fill="hold"/>
                                        <p:tgtEl>
                                          <p:spTgt spid="57140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571409"/>
                                        </p:tgtEl>
                                        <p:attrNameLst>
                                          <p:attrName>style.visibility</p:attrName>
                                        </p:attrNameLst>
                                      </p:cBhvr>
                                      <p:to>
                                        <p:strVal val="visible"/>
                                      </p:to>
                                    </p:set>
                                    <p:animEffect transition="in" filter="fade">
                                      <p:cBhvr>
                                        <p:cTn id="38" dur="1000"/>
                                        <p:tgtEl>
                                          <p:spTgt spid="571409"/>
                                        </p:tgtEl>
                                      </p:cBhvr>
                                    </p:animEffect>
                                    <p:anim calcmode="lin" valueType="num">
                                      <p:cBhvr>
                                        <p:cTn id="39" dur="1000" fill="hold"/>
                                        <p:tgtEl>
                                          <p:spTgt spid="571409"/>
                                        </p:tgtEl>
                                        <p:attrNameLst>
                                          <p:attrName>ppt_x</p:attrName>
                                        </p:attrNameLst>
                                      </p:cBhvr>
                                      <p:tavLst>
                                        <p:tav tm="0">
                                          <p:val>
                                            <p:strVal val="#ppt_x"/>
                                          </p:val>
                                        </p:tav>
                                        <p:tav tm="100000">
                                          <p:val>
                                            <p:strVal val="#ppt_x"/>
                                          </p:val>
                                        </p:tav>
                                      </p:tavLst>
                                    </p:anim>
                                    <p:anim calcmode="lin" valueType="num">
                                      <p:cBhvr>
                                        <p:cTn id="40" dur="1000" fill="hold"/>
                                        <p:tgtEl>
                                          <p:spTgt spid="57140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571407"/>
                                        </p:tgtEl>
                                        <p:attrNameLst>
                                          <p:attrName>style.visibility</p:attrName>
                                        </p:attrNameLst>
                                      </p:cBhvr>
                                      <p:to>
                                        <p:strVal val="visible"/>
                                      </p:to>
                                    </p:set>
                                    <p:anim calcmode="lin" valueType="num">
                                      <p:cBhvr>
                                        <p:cTn id="45" dur="500" fill="hold"/>
                                        <p:tgtEl>
                                          <p:spTgt spid="571407"/>
                                        </p:tgtEl>
                                        <p:attrNameLst>
                                          <p:attrName>ppt_w</p:attrName>
                                        </p:attrNameLst>
                                      </p:cBhvr>
                                      <p:tavLst>
                                        <p:tav tm="0">
                                          <p:val>
                                            <p:fltVal val="0"/>
                                          </p:val>
                                        </p:tav>
                                        <p:tav tm="100000">
                                          <p:val>
                                            <p:strVal val="#ppt_w"/>
                                          </p:val>
                                        </p:tav>
                                      </p:tavLst>
                                    </p:anim>
                                    <p:anim calcmode="lin" valueType="num">
                                      <p:cBhvr>
                                        <p:cTn id="46" dur="500" fill="hold"/>
                                        <p:tgtEl>
                                          <p:spTgt spid="571407"/>
                                        </p:tgtEl>
                                        <p:attrNameLst>
                                          <p:attrName>ppt_h</p:attrName>
                                        </p:attrNameLst>
                                      </p:cBhvr>
                                      <p:tavLst>
                                        <p:tav tm="0">
                                          <p:val>
                                            <p:fltVal val="0"/>
                                          </p:val>
                                        </p:tav>
                                        <p:tav tm="100000">
                                          <p:val>
                                            <p:strVal val="#ppt_h"/>
                                          </p:val>
                                        </p:tav>
                                      </p:tavLst>
                                    </p:anim>
                                    <p:animEffect transition="in" filter="fade">
                                      <p:cBhvr>
                                        <p:cTn id="47" dur="500"/>
                                        <p:tgtEl>
                                          <p:spTgt spid="571407"/>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71432"/>
                                        </p:tgtEl>
                                        <p:attrNameLst>
                                          <p:attrName>style.visibility</p:attrName>
                                        </p:attrNameLst>
                                      </p:cBhvr>
                                      <p:to>
                                        <p:strVal val="visible"/>
                                      </p:to>
                                    </p:set>
                                    <p:animEffect transition="in" filter="wipe(left)">
                                      <p:cBhvr>
                                        <p:cTn id="59" dur="2000"/>
                                        <p:tgtEl>
                                          <p:spTgt spid="57143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71410"/>
                                        </p:tgtEl>
                                        <p:attrNameLst>
                                          <p:attrName>style.visibility</p:attrName>
                                        </p:attrNameLst>
                                      </p:cBhvr>
                                      <p:to>
                                        <p:strVal val="visible"/>
                                      </p:to>
                                    </p:set>
                                    <p:animEffect transition="in" filter="wipe(left)">
                                      <p:cBhvr>
                                        <p:cTn id="64" dur="5000"/>
                                        <p:tgtEl>
                                          <p:spTgt spid="57141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71411"/>
                                        </p:tgtEl>
                                        <p:attrNameLst>
                                          <p:attrName>style.visibility</p:attrName>
                                        </p:attrNameLst>
                                      </p:cBhvr>
                                      <p:to>
                                        <p:strVal val="visible"/>
                                      </p:to>
                                    </p:set>
                                    <p:animEffect transition="in" filter="wipe(down)">
                                      <p:cBhvr>
                                        <p:cTn id="69" dur="2000"/>
                                        <p:tgtEl>
                                          <p:spTgt spid="571411"/>
                                        </p:tgtEl>
                                      </p:cBhvr>
                                    </p:animEffect>
                                  </p:childTnLst>
                                </p:cTn>
                              </p:par>
                            </p:childTnLst>
                          </p:cTn>
                        </p:par>
                      </p:childTnLst>
                    </p:cTn>
                  </p:par>
                  <p:par>
                    <p:cTn id="70" fill="hold">
                      <p:stCondLst>
                        <p:cond delay="indefinite"/>
                      </p:stCondLst>
                      <p:childTnLst>
                        <p:par>
                          <p:cTn id="71" fill="hold">
                            <p:stCondLst>
                              <p:cond delay="0"/>
                            </p:stCondLst>
                            <p:childTnLst>
                              <p:par>
                                <p:cTn id="72" presetID="40" presetClass="entr" presetSubtype="0" fill="hold" grpId="0" nodeType="clickEffect">
                                  <p:stCondLst>
                                    <p:cond delay="0"/>
                                  </p:stCondLst>
                                  <p:iterate type="lt">
                                    <p:tmPct val="10000"/>
                                  </p:iterate>
                                  <p:childTnLst>
                                    <p:set>
                                      <p:cBhvr>
                                        <p:cTn id="73" dur="1" fill="hold">
                                          <p:stCondLst>
                                            <p:cond delay="0"/>
                                          </p:stCondLst>
                                        </p:cTn>
                                        <p:tgtEl>
                                          <p:spTgt spid="571416"/>
                                        </p:tgtEl>
                                        <p:attrNameLst>
                                          <p:attrName>style.visibility</p:attrName>
                                        </p:attrNameLst>
                                      </p:cBhvr>
                                      <p:to>
                                        <p:strVal val="visible"/>
                                      </p:to>
                                    </p:set>
                                    <p:animEffect transition="in" filter="fade">
                                      <p:cBhvr>
                                        <p:cTn id="74" dur="1000"/>
                                        <p:tgtEl>
                                          <p:spTgt spid="571416"/>
                                        </p:tgtEl>
                                      </p:cBhvr>
                                    </p:animEffect>
                                    <p:anim calcmode="lin" valueType="num">
                                      <p:cBhvr>
                                        <p:cTn id="75" dur="1000" fill="hold"/>
                                        <p:tgtEl>
                                          <p:spTgt spid="571416"/>
                                        </p:tgtEl>
                                        <p:attrNameLst>
                                          <p:attrName>ppt_x</p:attrName>
                                        </p:attrNameLst>
                                      </p:cBhvr>
                                      <p:tavLst>
                                        <p:tav tm="0">
                                          <p:val>
                                            <p:strVal val="#ppt_x-.1"/>
                                          </p:val>
                                        </p:tav>
                                        <p:tav tm="100000">
                                          <p:val>
                                            <p:strVal val="#ppt_x"/>
                                          </p:val>
                                        </p:tav>
                                      </p:tavLst>
                                    </p:anim>
                                    <p:anim calcmode="lin" valueType="num">
                                      <p:cBhvr>
                                        <p:cTn id="76" dur="1000" fill="hold"/>
                                        <p:tgtEl>
                                          <p:spTgt spid="571416"/>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fade">
                                      <p:cBhvr>
                                        <p:cTn id="81" dur="2000"/>
                                        <p:tgtEl>
                                          <p:spTgt spid="4"/>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571417"/>
                                        </p:tgtEl>
                                        <p:attrNameLst>
                                          <p:attrName>style.visibility</p:attrName>
                                        </p:attrNameLst>
                                      </p:cBhvr>
                                      <p:to>
                                        <p:strVal val="visible"/>
                                      </p:to>
                                    </p:set>
                                    <p:animEffect transition="in" filter="dissolve">
                                      <p:cBhvr>
                                        <p:cTn id="86" dur="500"/>
                                        <p:tgtEl>
                                          <p:spTgt spid="571417"/>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571419"/>
                                        </p:tgtEl>
                                        <p:attrNameLst>
                                          <p:attrName>style.visibility</p:attrName>
                                        </p:attrNameLst>
                                      </p:cBhvr>
                                      <p:to>
                                        <p:strVal val="visible"/>
                                      </p:to>
                                    </p:set>
                                    <p:animEffect transition="in" filter="dissolve">
                                      <p:cBhvr>
                                        <p:cTn id="91" dur="500"/>
                                        <p:tgtEl>
                                          <p:spTgt spid="57141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571425"/>
                                        </p:tgtEl>
                                        <p:attrNameLst>
                                          <p:attrName>style.visibility</p:attrName>
                                        </p:attrNameLst>
                                      </p:cBhvr>
                                      <p:to>
                                        <p:strVal val="visible"/>
                                      </p:to>
                                    </p:set>
                                    <p:animEffect transition="in" filter="wipe(down)">
                                      <p:cBhvr>
                                        <p:cTn id="96" dur="500"/>
                                        <p:tgtEl>
                                          <p:spTgt spid="571425"/>
                                        </p:tgtEl>
                                      </p:cBhvr>
                                    </p:animEffect>
                                  </p:childTnLst>
                                </p:cTn>
                              </p:par>
                            </p:childTnLst>
                          </p:cTn>
                        </p:par>
                        <p:par>
                          <p:cTn id="97" fill="hold">
                            <p:stCondLst>
                              <p:cond delay="500"/>
                            </p:stCondLst>
                            <p:childTnLst>
                              <p:par>
                                <p:cTn id="98" presetID="22" presetClass="entr" presetSubtype="4" fill="hold" grpId="0" nodeType="afterEffect">
                                  <p:stCondLst>
                                    <p:cond delay="0"/>
                                  </p:stCondLst>
                                  <p:childTnLst>
                                    <p:set>
                                      <p:cBhvr>
                                        <p:cTn id="99" dur="1" fill="hold">
                                          <p:stCondLst>
                                            <p:cond delay="0"/>
                                          </p:stCondLst>
                                        </p:cTn>
                                        <p:tgtEl>
                                          <p:spTgt spid="571426"/>
                                        </p:tgtEl>
                                        <p:attrNameLst>
                                          <p:attrName>style.visibility</p:attrName>
                                        </p:attrNameLst>
                                      </p:cBhvr>
                                      <p:to>
                                        <p:strVal val="visible"/>
                                      </p:to>
                                    </p:set>
                                    <p:animEffect transition="in" filter="wipe(down)">
                                      <p:cBhvr>
                                        <p:cTn id="100" dur="500"/>
                                        <p:tgtEl>
                                          <p:spTgt spid="57142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2000"/>
                                        <p:tgtEl>
                                          <p:spTgt spid="5"/>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571424"/>
                                        </p:tgtEl>
                                        <p:attrNameLst>
                                          <p:attrName>style.visibility</p:attrName>
                                        </p:attrNameLst>
                                      </p:cBhvr>
                                      <p:to>
                                        <p:strVal val="visible"/>
                                      </p:to>
                                    </p:set>
                                    <p:animEffect transition="in" filter="dissolve">
                                      <p:cBhvr>
                                        <p:cTn id="110" dur="500"/>
                                        <p:tgtEl>
                                          <p:spTgt spid="571424"/>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571420"/>
                                        </p:tgtEl>
                                        <p:attrNameLst>
                                          <p:attrName>style.visibility</p:attrName>
                                        </p:attrNameLst>
                                      </p:cBhvr>
                                      <p:to>
                                        <p:strVal val="visible"/>
                                      </p:to>
                                    </p:set>
                                    <p:animEffect transition="in" filter="dissolve">
                                      <p:cBhvr>
                                        <p:cTn id="115" dur="500"/>
                                        <p:tgtEl>
                                          <p:spTgt spid="571420"/>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571430"/>
                                        </p:tgtEl>
                                        <p:attrNameLst>
                                          <p:attrName>style.visibility</p:attrName>
                                        </p:attrNameLst>
                                      </p:cBhvr>
                                      <p:to>
                                        <p:strVal val="visible"/>
                                      </p:to>
                                    </p:set>
                                    <p:animEffect transition="in" filter="wipe(down)">
                                      <p:cBhvr>
                                        <p:cTn id="120" dur="500"/>
                                        <p:tgtEl>
                                          <p:spTgt spid="571430"/>
                                        </p:tgtEl>
                                      </p:cBhvr>
                                    </p:animEffect>
                                  </p:childTnLst>
                                </p:cTn>
                              </p:par>
                            </p:childTnLst>
                          </p:cTn>
                        </p:par>
                        <p:par>
                          <p:cTn id="121" fill="hold">
                            <p:stCondLst>
                              <p:cond delay="500"/>
                            </p:stCondLst>
                            <p:childTnLst>
                              <p:par>
                                <p:cTn id="122" presetID="22" presetClass="entr" presetSubtype="4" fill="hold" grpId="0" nodeType="afterEffect">
                                  <p:stCondLst>
                                    <p:cond delay="0"/>
                                  </p:stCondLst>
                                  <p:childTnLst>
                                    <p:set>
                                      <p:cBhvr>
                                        <p:cTn id="123" dur="1" fill="hold">
                                          <p:stCondLst>
                                            <p:cond delay="0"/>
                                          </p:stCondLst>
                                        </p:cTn>
                                        <p:tgtEl>
                                          <p:spTgt spid="571431"/>
                                        </p:tgtEl>
                                        <p:attrNameLst>
                                          <p:attrName>style.visibility</p:attrName>
                                        </p:attrNameLst>
                                      </p:cBhvr>
                                      <p:to>
                                        <p:strVal val="visible"/>
                                      </p:to>
                                    </p:set>
                                    <p:animEffect transition="in" filter="wipe(down)">
                                      <p:cBhvr>
                                        <p:cTn id="124" dur="500"/>
                                        <p:tgtEl>
                                          <p:spTgt spid="571431"/>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6"/>
                                        </p:tgtEl>
                                        <p:attrNameLst>
                                          <p:attrName>style.visibility</p:attrName>
                                        </p:attrNameLst>
                                      </p:cBhvr>
                                      <p:to>
                                        <p:strVal val="visible"/>
                                      </p:to>
                                    </p:set>
                                    <p:animEffect transition="in" filter="fade">
                                      <p:cBhvr>
                                        <p:cTn id="129" dur="2000"/>
                                        <p:tgtEl>
                                          <p:spTgt spid="6"/>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571434"/>
                                        </p:tgtEl>
                                        <p:attrNameLst>
                                          <p:attrName>style.visibility</p:attrName>
                                        </p:attrNameLst>
                                      </p:cBhvr>
                                      <p:to>
                                        <p:strVal val="visible"/>
                                      </p:to>
                                    </p:set>
                                    <p:animEffect transition="in" filter="dissolve">
                                      <p:cBhvr>
                                        <p:cTn id="134" dur="500"/>
                                        <p:tgtEl>
                                          <p:spTgt spid="571434"/>
                                        </p:tgtEl>
                                      </p:cBhvr>
                                    </p:animEffect>
                                  </p:childTnLst>
                                </p:cTn>
                              </p:par>
                            </p:childTnLst>
                          </p:cTn>
                        </p:par>
                      </p:childTnLst>
                    </p:cTn>
                  </p:par>
                  <p:par>
                    <p:cTn id="135" fill="hold">
                      <p:stCondLst>
                        <p:cond delay="indefinite"/>
                      </p:stCondLst>
                      <p:childTnLst>
                        <p:par>
                          <p:cTn id="136" fill="hold">
                            <p:stCondLst>
                              <p:cond delay="0"/>
                            </p:stCondLst>
                            <p:childTnLst>
                              <p:par>
                                <p:cTn id="137" presetID="9" presetClass="entr" presetSubtype="0" fill="hold" grpId="0" nodeType="clickEffect">
                                  <p:stCondLst>
                                    <p:cond delay="0"/>
                                  </p:stCondLst>
                                  <p:childTnLst>
                                    <p:set>
                                      <p:cBhvr>
                                        <p:cTn id="138" dur="1" fill="hold">
                                          <p:stCondLst>
                                            <p:cond delay="0"/>
                                          </p:stCondLst>
                                        </p:cTn>
                                        <p:tgtEl>
                                          <p:spTgt spid="571433"/>
                                        </p:tgtEl>
                                        <p:attrNameLst>
                                          <p:attrName>style.visibility</p:attrName>
                                        </p:attrNameLst>
                                      </p:cBhvr>
                                      <p:to>
                                        <p:strVal val="visible"/>
                                      </p:to>
                                    </p:set>
                                    <p:animEffect transition="in" filter="dissolve">
                                      <p:cBhvr>
                                        <p:cTn id="139" dur="500"/>
                                        <p:tgtEl>
                                          <p:spTgt spid="571433"/>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571438"/>
                                        </p:tgtEl>
                                        <p:attrNameLst>
                                          <p:attrName>style.visibility</p:attrName>
                                        </p:attrNameLst>
                                      </p:cBhvr>
                                      <p:to>
                                        <p:strVal val="visible"/>
                                      </p:to>
                                    </p:set>
                                    <p:animEffect transition="in" filter="wipe(down)">
                                      <p:cBhvr>
                                        <p:cTn id="144" dur="500"/>
                                        <p:tgtEl>
                                          <p:spTgt spid="571438"/>
                                        </p:tgtEl>
                                      </p:cBhvr>
                                    </p:animEffect>
                                  </p:childTnLst>
                                </p:cTn>
                              </p:par>
                            </p:childTnLst>
                          </p:cTn>
                        </p:par>
                        <p:par>
                          <p:cTn id="145" fill="hold">
                            <p:stCondLst>
                              <p:cond delay="500"/>
                            </p:stCondLst>
                            <p:childTnLst>
                              <p:par>
                                <p:cTn id="146" presetID="22" presetClass="entr" presetSubtype="4" fill="hold" grpId="0" nodeType="afterEffect">
                                  <p:stCondLst>
                                    <p:cond delay="0"/>
                                  </p:stCondLst>
                                  <p:childTnLst>
                                    <p:set>
                                      <p:cBhvr>
                                        <p:cTn id="147" dur="1" fill="hold">
                                          <p:stCondLst>
                                            <p:cond delay="0"/>
                                          </p:stCondLst>
                                        </p:cTn>
                                        <p:tgtEl>
                                          <p:spTgt spid="571439"/>
                                        </p:tgtEl>
                                        <p:attrNameLst>
                                          <p:attrName>style.visibility</p:attrName>
                                        </p:attrNameLst>
                                      </p:cBhvr>
                                      <p:to>
                                        <p:strVal val="visible"/>
                                      </p:to>
                                    </p:set>
                                    <p:animEffect transition="in" filter="wipe(down)">
                                      <p:cBhvr>
                                        <p:cTn id="148" dur="500"/>
                                        <p:tgtEl>
                                          <p:spTgt spid="571439"/>
                                        </p:tgtEl>
                                      </p:cBhvr>
                                    </p:animEffect>
                                  </p:childTnLst>
                                </p:cTn>
                              </p:par>
                            </p:childTnLst>
                          </p:cTn>
                        </p:par>
                      </p:childTnLst>
                    </p:cTn>
                  </p:par>
                  <p:par>
                    <p:cTn id="149" fill="hold">
                      <p:stCondLst>
                        <p:cond delay="indefinite"/>
                      </p:stCondLst>
                      <p:childTnLst>
                        <p:par>
                          <p:cTn id="150" fill="hold">
                            <p:stCondLst>
                              <p:cond delay="0"/>
                            </p:stCondLst>
                            <p:childTnLst>
                              <p:par>
                                <p:cTn id="151" presetID="39" presetClass="entr" presetSubtype="0" accel="100000" fill="hold" grpId="0" nodeType="clickEffect">
                                  <p:stCondLst>
                                    <p:cond delay="0"/>
                                  </p:stCondLst>
                                  <p:childTnLst>
                                    <p:set>
                                      <p:cBhvr>
                                        <p:cTn id="152" dur="1" fill="hold">
                                          <p:stCondLst>
                                            <p:cond delay="0"/>
                                          </p:stCondLst>
                                        </p:cTn>
                                        <p:tgtEl>
                                          <p:spTgt spid="571418"/>
                                        </p:tgtEl>
                                        <p:attrNameLst>
                                          <p:attrName>style.visibility</p:attrName>
                                        </p:attrNameLst>
                                      </p:cBhvr>
                                      <p:to>
                                        <p:strVal val="visible"/>
                                      </p:to>
                                    </p:set>
                                    <p:anim calcmode="lin" valueType="num">
                                      <p:cBhvr>
                                        <p:cTn id="153" dur="500" fill="hold"/>
                                        <p:tgtEl>
                                          <p:spTgt spid="571418"/>
                                        </p:tgtEl>
                                        <p:attrNameLst>
                                          <p:attrName>ppt_h</p:attrName>
                                        </p:attrNameLst>
                                      </p:cBhvr>
                                      <p:tavLst>
                                        <p:tav tm="0">
                                          <p:val>
                                            <p:strVal val="#ppt_h/20"/>
                                          </p:val>
                                        </p:tav>
                                        <p:tav tm="50000">
                                          <p:val>
                                            <p:strVal val="#ppt_h/20"/>
                                          </p:val>
                                        </p:tav>
                                        <p:tav tm="100000">
                                          <p:val>
                                            <p:strVal val="#ppt_h"/>
                                          </p:val>
                                        </p:tav>
                                      </p:tavLst>
                                    </p:anim>
                                    <p:anim calcmode="lin" valueType="num">
                                      <p:cBhvr>
                                        <p:cTn id="154" dur="500" fill="hold"/>
                                        <p:tgtEl>
                                          <p:spTgt spid="571418"/>
                                        </p:tgtEl>
                                        <p:attrNameLst>
                                          <p:attrName>ppt_w</p:attrName>
                                        </p:attrNameLst>
                                      </p:cBhvr>
                                      <p:tavLst>
                                        <p:tav tm="0">
                                          <p:val>
                                            <p:strVal val="#ppt_w+.3"/>
                                          </p:val>
                                        </p:tav>
                                        <p:tav tm="50000">
                                          <p:val>
                                            <p:strVal val="#ppt_w+.3"/>
                                          </p:val>
                                        </p:tav>
                                        <p:tav tm="100000">
                                          <p:val>
                                            <p:strVal val="#ppt_w"/>
                                          </p:val>
                                        </p:tav>
                                      </p:tavLst>
                                    </p:anim>
                                    <p:anim calcmode="lin" valueType="num">
                                      <p:cBhvr>
                                        <p:cTn id="155" dur="500" fill="hold"/>
                                        <p:tgtEl>
                                          <p:spTgt spid="571418"/>
                                        </p:tgtEl>
                                        <p:attrNameLst>
                                          <p:attrName>ppt_x</p:attrName>
                                        </p:attrNameLst>
                                      </p:cBhvr>
                                      <p:tavLst>
                                        <p:tav tm="0">
                                          <p:val>
                                            <p:strVal val="#ppt_x-.3"/>
                                          </p:val>
                                        </p:tav>
                                        <p:tav tm="50000">
                                          <p:val>
                                            <p:strVal val="#ppt_x"/>
                                          </p:val>
                                        </p:tav>
                                        <p:tav tm="100000">
                                          <p:val>
                                            <p:strVal val="#ppt_x"/>
                                          </p:val>
                                        </p:tav>
                                      </p:tavLst>
                                    </p:anim>
                                    <p:anim calcmode="lin" valueType="num">
                                      <p:cBhvr>
                                        <p:cTn id="156" dur="500" fill="hold"/>
                                        <p:tgtEl>
                                          <p:spTgt spid="571418"/>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9" presetClass="emph" presetSubtype="0" nodeType="clickEffect">
                                  <p:stCondLst>
                                    <p:cond delay="0"/>
                                  </p:stCondLst>
                                  <p:childTnLst>
                                    <p:set>
                                      <p:cBhvr rctx="PPT">
                                        <p:cTn id="160" dur="indefinite"/>
                                        <p:tgtEl>
                                          <p:spTgt spid="2"/>
                                        </p:tgtEl>
                                        <p:attrNameLst>
                                          <p:attrName>style.opacity</p:attrName>
                                        </p:attrNameLst>
                                      </p:cBhvr>
                                      <p:to>
                                        <p:strVal val="0.5"/>
                                      </p:to>
                                    </p:set>
                                    <p:animEffect filter="image" prLst="opacity: 0.5">
                                      <p:cBhvr rctx="IE">
                                        <p:cTn id="161" dur="indefinite"/>
                                        <p:tgtEl>
                                          <p:spTgt spid="2"/>
                                        </p:tgtEl>
                                      </p:cBhvr>
                                    </p:animEffect>
                                  </p:childTnLst>
                                </p:cTn>
                              </p:par>
                              <p:par>
                                <p:cTn id="162" presetID="9" presetClass="emph" presetSubtype="0" grpId="1" nodeType="withEffect">
                                  <p:stCondLst>
                                    <p:cond delay="0"/>
                                  </p:stCondLst>
                                  <p:childTnLst>
                                    <p:set>
                                      <p:cBhvr rctx="PPT">
                                        <p:cTn id="163" dur="indefinite"/>
                                        <p:tgtEl>
                                          <p:spTgt spid="571407"/>
                                        </p:tgtEl>
                                        <p:attrNameLst>
                                          <p:attrName>style.opacity</p:attrName>
                                        </p:attrNameLst>
                                      </p:cBhvr>
                                      <p:to>
                                        <p:strVal val="0.5"/>
                                      </p:to>
                                    </p:set>
                                    <p:animEffect filter="image" prLst="opacity: 0.5">
                                      <p:cBhvr rctx="IE">
                                        <p:cTn id="164" dur="indefinite"/>
                                        <p:tgtEl>
                                          <p:spTgt spid="571407"/>
                                        </p:tgtEl>
                                      </p:cBhvr>
                                    </p:animEffect>
                                  </p:childTnLst>
                                </p:cTn>
                              </p:par>
                              <p:par>
                                <p:cTn id="165" presetID="9" presetClass="emph" presetSubtype="0" grpId="1" nodeType="withEffect">
                                  <p:stCondLst>
                                    <p:cond delay="0"/>
                                  </p:stCondLst>
                                  <p:childTnLst>
                                    <p:set>
                                      <p:cBhvr rctx="PPT">
                                        <p:cTn id="166" dur="indefinite"/>
                                        <p:tgtEl>
                                          <p:spTgt spid="571408"/>
                                        </p:tgtEl>
                                        <p:attrNameLst>
                                          <p:attrName>style.opacity</p:attrName>
                                        </p:attrNameLst>
                                      </p:cBhvr>
                                      <p:to>
                                        <p:strVal val="0.5"/>
                                      </p:to>
                                    </p:set>
                                    <p:animEffect filter="image" prLst="opacity: 0.5">
                                      <p:cBhvr rctx="IE">
                                        <p:cTn id="167" dur="indefinite"/>
                                        <p:tgtEl>
                                          <p:spTgt spid="571408"/>
                                        </p:tgtEl>
                                      </p:cBhvr>
                                    </p:animEffect>
                                  </p:childTnLst>
                                </p:cTn>
                              </p:par>
                              <p:par>
                                <p:cTn id="168" presetID="9" presetClass="emph" presetSubtype="0" grpId="1" nodeType="withEffect">
                                  <p:stCondLst>
                                    <p:cond delay="0"/>
                                  </p:stCondLst>
                                  <p:childTnLst>
                                    <p:set>
                                      <p:cBhvr rctx="PPT">
                                        <p:cTn id="169" dur="indefinite"/>
                                        <p:tgtEl>
                                          <p:spTgt spid="571409"/>
                                        </p:tgtEl>
                                        <p:attrNameLst>
                                          <p:attrName>style.opacity</p:attrName>
                                        </p:attrNameLst>
                                      </p:cBhvr>
                                      <p:to>
                                        <p:strVal val="0.5"/>
                                      </p:to>
                                    </p:set>
                                    <p:animEffect filter="image" prLst="opacity: 0.5">
                                      <p:cBhvr rctx="IE">
                                        <p:cTn id="170" dur="indefinite"/>
                                        <p:tgtEl>
                                          <p:spTgt spid="571409"/>
                                        </p:tgtEl>
                                      </p:cBhvr>
                                    </p:animEffect>
                                  </p:childTnLst>
                                </p:cTn>
                              </p:par>
                              <p:par>
                                <p:cTn id="171" presetID="9" presetClass="emph" presetSubtype="0" grpId="1" nodeType="withEffect">
                                  <p:stCondLst>
                                    <p:cond delay="0"/>
                                  </p:stCondLst>
                                  <p:childTnLst>
                                    <p:set>
                                      <p:cBhvr rctx="PPT">
                                        <p:cTn id="172" dur="indefinite"/>
                                        <p:tgtEl>
                                          <p:spTgt spid="571410"/>
                                        </p:tgtEl>
                                        <p:attrNameLst>
                                          <p:attrName>style.opacity</p:attrName>
                                        </p:attrNameLst>
                                      </p:cBhvr>
                                      <p:to>
                                        <p:strVal val="0.5"/>
                                      </p:to>
                                    </p:set>
                                    <p:animEffect filter="image" prLst="opacity: 0.5">
                                      <p:cBhvr rctx="IE">
                                        <p:cTn id="173" dur="indefinite"/>
                                        <p:tgtEl>
                                          <p:spTgt spid="571410"/>
                                        </p:tgtEl>
                                      </p:cBhvr>
                                    </p:animEffect>
                                  </p:childTnLst>
                                </p:cTn>
                              </p:par>
                              <p:par>
                                <p:cTn id="174" presetID="9" presetClass="emph" presetSubtype="0" grpId="1" nodeType="withEffect">
                                  <p:stCondLst>
                                    <p:cond delay="0"/>
                                  </p:stCondLst>
                                  <p:childTnLst>
                                    <p:set>
                                      <p:cBhvr rctx="PPT">
                                        <p:cTn id="175" dur="indefinite"/>
                                        <p:tgtEl>
                                          <p:spTgt spid="571411"/>
                                        </p:tgtEl>
                                        <p:attrNameLst>
                                          <p:attrName>style.opacity</p:attrName>
                                        </p:attrNameLst>
                                      </p:cBhvr>
                                      <p:to>
                                        <p:strVal val="0.5"/>
                                      </p:to>
                                    </p:set>
                                    <p:animEffect filter="image" prLst="opacity: 0.5">
                                      <p:cBhvr rctx="IE">
                                        <p:cTn id="176" dur="indefinite"/>
                                        <p:tgtEl>
                                          <p:spTgt spid="571411"/>
                                        </p:tgtEl>
                                      </p:cBhvr>
                                    </p:animEffect>
                                  </p:childTnLst>
                                </p:cTn>
                              </p:par>
                              <p:par>
                                <p:cTn id="177" presetID="9" presetClass="emph" presetSubtype="0" nodeType="withEffect">
                                  <p:stCondLst>
                                    <p:cond delay="0"/>
                                  </p:stCondLst>
                                  <p:childTnLst>
                                    <p:set>
                                      <p:cBhvr rctx="PPT">
                                        <p:cTn id="178" dur="indefinite"/>
                                        <p:tgtEl>
                                          <p:spTgt spid="3"/>
                                        </p:tgtEl>
                                        <p:attrNameLst>
                                          <p:attrName>style.opacity</p:attrName>
                                        </p:attrNameLst>
                                      </p:cBhvr>
                                      <p:to>
                                        <p:strVal val="0.5"/>
                                      </p:to>
                                    </p:set>
                                    <p:animEffect filter="image" prLst="opacity: 0.5">
                                      <p:cBhvr rctx="IE">
                                        <p:cTn id="179" dur="indefinite"/>
                                        <p:tgtEl>
                                          <p:spTgt spid="3"/>
                                        </p:tgtEl>
                                      </p:cBhvr>
                                    </p:animEffect>
                                  </p:childTnLst>
                                </p:cTn>
                              </p:par>
                              <p:par>
                                <p:cTn id="180" presetID="9" presetClass="emph" presetSubtype="0" grpId="1" nodeType="withEffect">
                                  <p:stCondLst>
                                    <p:cond delay="0"/>
                                  </p:stCondLst>
                                  <p:iterate type="lt">
                                    <p:tmAbs val="0"/>
                                  </p:iterate>
                                  <p:childTnLst>
                                    <p:set>
                                      <p:cBhvr rctx="PPT">
                                        <p:cTn id="181" dur="indefinite"/>
                                        <p:tgtEl>
                                          <p:spTgt spid="571416"/>
                                        </p:tgtEl>
                                        <p:attrNameLst>
                                          <p:attrName>style.opacity</p:attrName>
                                        </p:attrNameLst>
                                      </p:cBhvr>
                                      <p:to>
                                        <p:strVal val="0.5"/>
                                      </p:to>
                                    </p:set>
                                    <p:animEffect filter="image" prLst="opacity: 0.5">
                                      <p:cBhvr rctx="IE">
                                        <p:cTn id="182" dur="indefinite"/>
                                        <p:tgtEl>
                                          <p:spTgt spid="571416"/>
                                        </p:tgtEl>
                                      </p:cBhvr>
                                    </p:animEffect>
                                  </p:childTnLst>
                                </p:cTn>
                              </p:par>
                              <p:par>
                                <p:cTn id="183" presetID="9" presetClass="emph" presetSubtype="0" grpId="1" nodeType="withEffect">
                                  <p:stCondLst>
                                    <p:cond delay="0"/>
                                  </p:stCondLst>
                                  <p:childTnLst>
                                    <p:set>
                                      <p:cBhvr rctx="PPT">
                                        <p:cTn id="184" dur="indefinite"/>
                                        <p:tgtEl>
                                          <p:spTgt spid="571417"/>
                                        </p:tgtEl>
                                        <p:attrNameLst>
                                          <p:attrName>style.opacity</p:attrName>
                                        </p:attrNameLst>
                                      </p:cBhvr>
                                      <p:to>
                                        <p:strVal val="0.5"/>
                                      </p:to>
                                    </p:set>
                                    <p:animEffect filter="image" prLst="opacity: 0.5">
                                      <p:cBhvr rctx="IE">
                                        <p:cTn id="185" dur="indefinite"/>
                                        <p:tgtEl>
                                          <p:spTgt spid="571417"/>
                                        </p:tgtEl>
                                      </p:cBhvr>
                                    </p:animEffect>
                                  </p:childTnLst>
                                </p:cTn>
                              </p:par>
                              <p:par>
                                <p:cTn id="186" presetID="9" presetClass="emph" presetSubtype="0" grpId="1" nodeType="withEffect">
                                  <p:stCondLst>
                                    <p:cond delay="0"/>
                                  </p:stCondLst>
                                  <p:childTnLst>
                                    <p:set>
                                      <p:cBhvr rctx="PPT">
                                        <p:cTn id="187" dur="indefinite"/>
                                        <p:tgtEl>
                                          <p:spTgt spid="571418"/>
                                        </p:tgtEl>
                                        <p:attrNameLst>
                                          <p:attrName>style.opacity</p:attrName>
                                        </p:attrNameLst>
                                      </p:cBhvr>
                                      <p:to>
                                        <p:strVal val="0.5"/>
                                      </p:to>
                                    </p:set>
                                    <p:animEffect filter="image" prLst="opacity: 0.5">
                                      <p:cBhvr rctx="IE">
                                        <p:cTn id="188" dur="indefinite"/>
                                        <p:tgtEl>
                                          <p:spTgt spid="571418"/>
                                        </p:tgtEl>
                                      </p:cBhvr>
                                    </p:animEffect>
                                  </p:childTnLst>
                                </p:cTn>
                              </p:par>
                              <p:par>
                                <p:cTn id="189" presetID="9" presetClass="emph" presetSubtype="0" grpId="1" nodeType="withEffect">
                                  <p:stCondLst>
                                    <p:cond delay="0"/>
                                  </p:stCondLst>
                                  <p:childTnLst>
                                    <p:set>
                                      <p:cBhvr rctx="PPT">
                                        <p:cTn id="190" dur="indefinite"/>
                                        <p:tgtEl>
                                          <p:spTgt spid="571419"/>
                                        </p:tgtEl>
                                        <p:attrNameLst>
                                          <p:attrName>style.opacity</p:attrName>
                                        </p:attrNameLst>
                                      </p:cBhvr>
                                      <p:to>
                                        <p:strVal val="0.5"/>
                                      </p:to>
                                    </p:set>
                                    <p:animEffect filter="image" prLst="opacity: 0.5">
                                      <p:cBhvr rctx="IE">
                                        <p:cTn id="191" dur="indefinite"/>
                                        <p:tgtEl>
                                          <p:spTgt spid="571419"/>
                                        </p:tgtEl>
                                      </p:cBhvr>
                                    </p:animEffect>
                                  </p:childTnLst>
                                </p:cTn>
                              </p:par>
                              <p:par>
                                <p:cTn id="192" presetID="9" presetClass="emph" presetSubtype="0" grpId="1" nodeType="withEffect">
                                  <p:stCondLst>
                                    <p:cond delay="0"/>
                                  </p:stCondLst>
                                  <p:childTnLst>
                                    <p:set>
                                      <p:cBhvr rctx="PPT">
                                        <p:cTn id="193" dur="indefinite"/>
                                        <p:tgtEl>
                                          <p:spTgt spid="571420"/>
                                        </p:tgtEl>
                                        <p:attrNameLst>
                                          <p:attrName>style.opacity</p:attrName>
                                        </p:attrNameLst>
                                      </p:cBhvr>
                                      <p:to>
                                        <p:strVal val="0.5"/>
                                      </p:to>
                                    </p:set>
                                    <p:animEffect filter="image" prLst="opacity: 0.5">
                                      <p:cBhvr rctx="IE">
                                        <p:cTn id="194" dur="indefinite"/>
                                        <p:tgtEl>
                                          <p:spTgt spid="571420"/>
                                        </p:tgtEl>
                                      </p:cBhvr>
                                    </p:animEffect>
                                  </p:childTnLst>
                                </p:cTn>
                              </p:par>
                              <p:par>
                                <p:cTn id="195" presetID="9" presetClass="emph" presetSubtype="0" nodeType="withEffect">
                                  <p:stCondLst>
                                    <p:cond delay="0"/>
                                  </p:stCondLst>
                                  <p:childTnLst>
                                    <p:set>
                                      <p:cBhvr rctx="PPT">
                                        <p:cTn id="196" dur="indefinite"/>
                                        <p:tgtEl>
                                          <p:spTgt spid="4"/>
                                        </p:tgtEl>
                                        <p:attrNameLst>
                                          <p:attrName>style.opacity</p:attrName>
                                        </p:attrNameLst>
                                      </p:cBhvr>
                                      <p:to>
                                        <p:strVal val="0.5"/>
                                      </p:to>
                                    </p:set>
                                    <p:animEffect filter="image" prLst="opacity: 0.5">
                                      <p:cBhvr rctx="IE">
                                        <p:cTn id="197" dur="indefinite"/>
                                        <p:tgtEl>
                                          <p:spTgt spid="4"/>
                                        </p:tgtEl>
                                      </p:cBhvr>
                                    </p:animEffect>
                                  </p:childTnLst>
                                </p:cTn>
                              </p:par>
                              <p:par>
                                <p:cTn id="198" presetID="9" presetClass="emph" presetSubtype="0" grpId="1" nodeType="withEffect">
                                  <p:stCondLst>
                                    <p:cond delay="0"/>
                                  </p:stCondLst>
                                  <p:childTnLst>
                                    <p:set>
                                      <p:cBhvr rctx="PPT">
                                        <p:cTn id="199" dur="indefinite"/>
                                        <p:tgtEl>
                                          <p:spTgt spid="571424"/>
                                        </p:tgtEl>
                                        <p:attrNameLst>
                                          <p:attrName>style.opacity</p:attrName>
                                        </p:attrNameLst>
                                      </p:cBhvr>
                                      <p:to>
                                        <p:strVal val="0.5"/>
                                      </p:to>
                                    </p:set>
                                    <p:animEffect filter="image" prLst="opacity: 0.5">
                                      <p:cBhvr rctx="IE">
                                        <p:cTn id="200" dur="indefinite"/>
                                        <p:tgtEl>
                                          <p:spTgt spid="571424"/>
                                        </p:tgtEl>
                                      </p:cBhvr>
                                    </p:animEffect>
                                  </p:childTnLst>
                                </p:cTn>
                              </p:par>
                              <p:par>
                                <p:cTn id="201" presetID="9" presetClass="emph" presetSubtype="0" grpId="1" nodeType="withEffect">
                                  <p:stCondLst>
                                    <p:cond delay="0"/>
                                  </p:stCondLst>
                                  <p:childTnLst>
                                    <p:set>
                                      <p:cBhvr rctx="PPT">
                                        <p:cTn id="202" dur="indefinite"/>
                                        <p:tgtEl>
                                          <p:spTgt spid="571425"/>
                                        </p:tgtEl>
                                        <p:attrNameLst>
                                          <p:attrName>style.opacity</p:attrName>
                                        </p:attrNameLst>
                                      </p:cBhvr>
                                      <p:to>
                                        <p:strVal val="0.5"/>
                                      </p:to>
                                    </p:set>
                                    <p:animEffect filter="image" prLst="opacity: 0.5">
                                      <p:cBhvr rctx="IE">
                                        <p:cTn id="203" dur="indefinite"/>
                                        <p:tgtEl>
                                          <p:spTgt spid="571425"/>
                                        </p:tgtEl>
                                      </p:cBhvr>
                                    </p:animEffect>
                                  </p:childTnLst>
                                </p:cTn>
                              </p:par>
                              <p:par>
                                <p:cTn id="204" presetID="9" presetClass="emph" presetSubtype="0" grpId="1" nodeType="withEffect">
                                  <p:stCondLst>
                                    <p:cond delay="0"/>
                                  </p:stCondLst>
                                  <p:childTnLst>
                                    <p:set>
                                      <p:cBhvr rctx="PPT">
                                        <p:cTn id="205" dur="indefinite"/>
                                        <p:tgtEl>
                                          <p:spTgt spid="571426"/>
                                        </p:tgtEl>
                                        <p:attrNameLst>
                                          <p:attrName>style.opacity</p:attrName>
                                        </p:attrNameLst>
                                      </p:cBhvr>
                                      <p:to>
                                        <p:strVal val="0.5"/>
                                      </p:to>
                                    </p:set>
                                    <p:animEffect filter="image" prLst="opacity: 0.5">
                                      <p:cBhvr rctx="IE">
                                        <p:cTn id="206" dur="indefinite"/>
                                        <p:tgtEl>
                                          <p:spTgt spid="571426"/>
                                        </p:tgtEl>
                                      </p:cBhvr>
                                    </p:animEffect>
                                  </p:childTnLst>
                                </p:cTn>
                              </p:par>
                              <p:par>
                                <p:cTn id="207" presetID="9" presetClass="emph" presetSubtype="0" nodeType="withEffect">
                                  <p:stCondLst>
                                    <p:cond delay="0"/>
                                  </p:stCondLst>
                                  <p:childTnLst>
                                    <p:set>
                                      <p:cBhvr rctx="PPT">
                                        <p:cTn id="208" dur="indefinite"/>
                                        <p:tgtEl>
                                          <p:spTgt spid="5"/>
                                        </p:tgtEl>
                                        <p:attrNameLst>
                                          <p:attrName>style.opacity</p:attrName>
                                        </p:attrNameLst>
                                      </p:cBhvr>
                                      <p:to>
                                        <p:strVal val="0.5"/>
                                      </p:to>
                                    </p:set>
                                    <p:animEffect filter="image" prLst="opacity: 0.5">
                                      <p:cBhvr rctx="IE">
                                        <p:cTn id="209" dur="indefinite"/>
                                        <p:tgtEl>
                                          <p:spTgt spid="5"/>
                                        </p:tgtEl>
                                      </p:cBhvr>
                                    </p:animEffect>
                                  </p:childTnLst>
                                </p:cTn>
                              </p:par>
                              <p:par>
                                <p:cTn id="210" presetID="9" presetClass="emph" presetSubtype="0" grpId="1" nodeType="withEffect">
                                  <p:stCondLst>
                                    <p:cond delay="0"/>
                                  </p:stCondLst>
                                  <p:childTnLst>
                                    <p:set>
                                      <p:cBhvr rctx="PPT">
                                        <p:cTn id="211" dur="indefinite"/>
                                        <p:tgtEl>
                                          <p:spTgt spid="571430"/>
                                        </p:tgtEl>
                                        <p:attrNameLst>
                                          <p:attrName>style.opacity</p:attrName>
                                        </p:attrNameLst>
                                      </p:cBhvr>
                                      <p:to>
                                        <p:strVal val="0.5"/>
                                      </p:to>
                                    </p:set>
                                    <p:animEffect filter="image" prLst="opacity: 0.5">
                                      <p:cBhvr rctx="IE">
                                        <p:cTn id="212" dur="indefinite"/>
                                        <p:tgtEl>
                                          <p:spTgt spid="571430"/>
                                        </p:tgtEl>
                                      </p:cBhvr>
                                    </p:animEffect>
                                  </p:childTnLst>
                                </p:cTn>
                              </p:par>
                              <p:par>
                                <p:cTn id="213" presetID="9" presetClass="emph" presetSubtype="0" grpId="1" nodeType="withEffect">
                                  <p:stCondLst>
                                    <p:cond delay="0"/>
                                  </p:stCondLst>
                                  <p:childTnLst>
                                    <p:set>
                                      <p:cBhvr rctx="PPT">
                                        <p:cTn id="214" dur="indefinite"/>
                                        <p:tgtEl>
                                          <p:spTgt spid="571431"/>
                                        </p:tgtEl>
                                        <p:attrNameLst>
                                          <p:attrName>style.opacity</p:attrName>
                                        </p:attrNameLst>
                                      </p:cBhvr>
                                      <p:to>
                                        <p:strVal val="0.5"/>
                                      </p:to>
                                    </p:set>
                                    <p:animEffect filter="image" prLst="opacity: 0.5">
                                      <p:cBhvr rctx="IE">
                                        <p:cTn id="215" dur="indefinite"/>
                                        <p:tgtEl>
                                          <p:spTgt spid="571431"/>
                                        </p:tgtEl>
                                      </p:cBhvr>
                                    </p:animEffect>
                                  </p:childTnLst>
                                </p:cTn>
                              </p:par>
                              <p:par>
                                <p:cTn id="216" presetID="9" presetClass="emph" presetSubtype="0" grpId="1" nodeType="withEffect">
                                  <p:stCondLst>
                                    <p:cond delay="0"/>
                                  </p:stCondLst>
                                  <p:childTnLst>
                                    <p:set>
                                      <p:cBhvr rctx="PPT">
                                        <p:cTn id="217" dur="indefinite"/>
                                        <p:tgtEl>
                                          <p:spTgt spid="571432"/>
                                        </p:tgtEl>
                                        <p:attrNameLst>
                                          <p:attrName>style.opacity</p:attrName>
                                        </p:attrNameLst>
                                      </p:cBhvr>
                                      <p:to>
                                        <p:strVal val="0.5"/>
                                      </p:to>
                                    </p:set>
                                    <p:animEffect filter="image" prLst="opacity: 0.5">
                                      <p:cBhvr rctx="IE">
                                        <p:cTn id="218" dur="indefinite"/>
                                        <p:tgtEl>
                                          <p:spTgt spid="571432"/>
                                        </p:tgtEl>
                                      </p:cBhvr>
                                    </p:animEffect>
                                  </p:childTnLst>
                                </p:cTn>
                              </p:par>
                              <p:par>
                                <p:cTn id="219" presetID="9" presetClass="emph" presetSubtype="0" grpId="1" nodeType="withEffect">
                                  <p:stCondLst>
                                    <p:cond delay="0"/>
                                  </p:stCondLst>
                                  <p:childTnLst>
                                    <p:set>
                                      <p:cBhvr rctx="PPT">
                                        <p:cTn id="220" dur="indefinite"/>
                                        <p:tgtEl>
                                          <p:spTgt spid="571433"/>
                                        </p:tgtEl>
                                        <p:attrNameLst>
                                          <p:attrName>style.opacity</p:attrName>
                                        </p:attrNameLst>
                                      </p:cBhvr>
                                      <p:to>
                                        <p:strVal val="0.5"/>
                                      </p:to>
                                    </p:set>
                                    <p:animEffect filter="image" prLst="opacity: 0.5">
                                      <p:cBhvr rctx="IE">
                                        <p:cTn id="221" dur="indefinite"/>
                                        <p:tgtEl>
                                          <p:spTgt spid="571433"/>
                                        </p:tgtEl>
                                      </p:cBhvr>
                                    </p:animEffect>
                                  </p:childTnLst>
                                </p:cTn>
                              </p:par>
                              <p:par>
                                <p:cTn id="222" presetID="9" presetClass="emph" presetSubtype="0" grpId="1" nodeType="withEffect">
                                  <p:stCondLst>
                                    <p:cond delay="0"/>
                                  </p:stCondLst>
                                  <p:childTnLst>
                                    <p:set>
                                      <p:cBhvr rctx="PPT">
                                        <p:cTn id="223" dur="indefinite"/>
                                        <p:tgtEl>
                                          <p:spTgt spid="571434"/>
                                        </p:tgtEl>
                                        <p:attrNameLst>
                                          <p:attrName>style.opacity</p:attrName>
                                        </p:attrNameLst>
                                      </p:cBhvr>
                                      <p:to>
                                        <p:strVal val="0.5"/>
                                      </p:to>
                                    </p:set>
                                    <p:animEffect filter="image" prLst="opacity: 0.5">
                                      <p:cBhvr rctx="IE">
                                        <p:cTn id="224" dur="indefinite"/>
                                        <p:tgtEl>
                                          <p:spTgt spid="571434"/>
                                        </p:tgtEl>
                                      </p:cBhvr>
                                    </p:animEffect>
                                  </p:childTnLst>
                                </p:cTn>
                              </p:par>
                              <p:par>
                                <p:cTn id="225" presetID="9" presetClass="emph" presetSubtype="0" nodeType="withEffect">
                                  <p:stCondLst>
                                    <p:cond delay="0"/>
                                  </p:stCondLst>
                                  <p:childTnLst>
                                    <p:set>
                                      <p:cBhvr rctx="PPT">
                                        <p:cTn id="226" dur="indefinite"/>
                                        <p:tgtEl>
                                          <p:spTgt spid="6"/>
                                        </p:tgtEl>
                                        <p:attrNameLst>
                                          <p:attrName>style.opacity</p:attrName>
                                        </p:attrNameLst>
                                      </p:cBhvr>
                                      <p:to>
                                        <p:strVal val="0.5"/>
                                      </p:to>
                                    </p:set>
                                    <p:animEffect filter="image" prLst="opacity: 0.5">
                                      <p:cBhvr rctx="IE">
                                        <p:cTn id="227" dur="indefinite"/>
                                        <p:tgtEl>
                                          <p:spTgt spid="6"/>
                                        </p:tgtEl>
                                      </p:cBhvr>
                                    </p:animEffect>
                                  </p:childTnLst>
                                </p:cTn>
                              </p:par>
                              <p:par>
                                <p:cTn id="228" presetID="9" presetClass="emph" presetSubtype="0" grpId="1" nodeType="withEffect">
                                  <p:stCondLst>
                                    <p:cond delay="0"/>
                                  </p:stCondLst>
                                  <p:childTnLst>
                                    <p:set>
                                      <p:cBhvr rctx="PPT">
                                        <p:cTn id="229" dur="indefinite"/>
                                        <p:tgtEl>
                                          <p:spTgt spid="571438"/>
                                        </p:tgtEl>
                                        <p:attrNameLst>
                                          <p:attrName>style.opacity</p:attrName>
                                        </p:attrNameLst>
                                      </p:cBhvr>
                                      <p:to>
                                        <p:strVal val="0.5"/>
                                      </p:to>
                                    </p:set>
                                    <p:animEffect filter="image" prLst="opacity: 0.5">
                                      <p:cBhvr rctx="IE">
                                        <p:cTn id="230" dur="indefinite"/>
                                        <p:tgtEl>
                                          <p:spTgt spid="571438"/>
                                        </p:tgtEl>
                                      </p:cBhvr>
                                    </p:animEffect>
                                  </p:childTnLst>
                                </p:cTn>
                              </p:par>
                              <p:par>
                                <p:cTn id="231" presetID="9" presetClass="emph" presetSubtype="0" grpId="1" nodeType="withEffect">
                                  <p:stCondLst>
                                    <p:cond delay="0"/>
                                  </p:stCondLst>
                                  <p:childTnLst>
                                    <p:set>
                                      <p:cBhvr rctx="PPT">
                                        <p:cTn id="232" dur="indefinite"/>
                                        <p:tgtEl>
                                          <p:spTgt spid="571439"/>
                                        </p:tgtEl>
                                        <p:attrNameLst>
                                          <p:attrName>style.opacity</p:attrName>
                                        </p:attrNameLst>
                                      </p:cBhvr>
                                      <p:to>
                                        <p:strVal val="0.5"/>
                                      </p:to>
                                    </p:set>
                                    <p:animEffect filter="image" prLst="opacity: 0.5">
                                      <p:cBhvr rctx="IE">
                                        <p:cTn id="233" dur="indefinite"/>
                                        <p:tgtEl>
                                          <p:spTgt spid="571439"/>
                                        </p:tgtEl>
                                      </p:cBhvr>
                                    </p:animEffect>
                                  </p:childTnLst>
                                </p:cTn>
                              </p:par>
                            </p:childTnLst>
                          </p:cTn>
                        </p:par>
                      </p:childTnLst>
                    </p:cTn>
                  </p:par>
                  <p:par>
                    <p:cTn id="234" fill="hold">
                      <p:stCondLst>
                        <p:cond delay="indefinite"/>
                      </p:stCondLst>
                      <p:childTnLst>
                        <p:par>
                          <p:cTn id="235" fill="hold">
                            <p:stCondLst>
                              <p:cond delay="0"/>
                            </p:stCondLst>
                            <p:childTnLst>
                              <p:par>
                                <p:cTn id="236" presetID="9" presetClass="emph" presetSubtype="0" grpId="1" nodeType="clickEffect">
                                  <p:stCondLst>
                                    <p:cond delay="0"/>
                                  </p:stCondLst>
                                  <p:iterate type="lt">
                                    <p:tmAbs val="0"/>
                                  </p:iterate>
                                  <p:childTnLst>
                                    <p:set>
                                      <p:cBhvr rctx="PPT">
                                        <p:cTn id="237" dur="indefinite"/>
                                        <p:tgtEl>
                                          <p:spTgt spid="571440"/>
                                        </p:tgtEl>
                                        <p:attrNameLst>
                                          <p:attrName>style.opacity</p:attrName>
                                        </p:attrNameLst>
                                      </p:cBhvr>
                                      <p:to>
                                        <p:strVal val="0.5"/>
                                      </p:to>
                                    </p:set>
                                    <p:animEffect filter="image" prLst="opacity: 0.5">
                                      <p:cBhvr rctx="IE">
                                        <p:cTn id="238" dur="indefinite"/>
                                        <p:tgtEl>
                                          <p:spTgt spid="571440"/>
                                        </p:tgtEl>
                                      </p:cBhvr>
                                    </p:animEffect>
                                  </p:childTnLst>
                                </p:cTn>
                              </p:par>
                            </p:childTnLst>
                          </p:cTn>
                        </p:par>
                      </p:childTnLst>
                    </p:cTn>
                  </p:par>
                  <p:par>
                    <p:cTn id="239" fill="hold">
                      <p:stCondLst>
                        <p:cond delay="indefinite"/>
                      </p:stCondLst>
                      <p:childTnLst>
                        <p:par>
                          <p:cTn id="240" fill="hold">
                            <p:stCondLst>
                              <p:cond delay="0"/>
                            </p:stCondLst>
                            <p:childTnLst>
                              <p:par>
                                <p:cTn id="241" presetID="40" presetClass="entr" presetSubtype="0" fill="hold" grpId="0" nodeType="clickEffect">
                                  <p:stCondLst>
                                    <p:cond delay="0"/>
                                  </p:stCondLst>
                                  <p:iterate type="lt">
                                    <p:tmPct val="10000"/>
                                  </p:iterate>
                                  <p:childTnLst>
                                    <p:set>
                                      <p:cBhvr>
                                        <p:cTn id="242" dur="1" fill="hold">
                                          <p:stCondLst>
                                            <p:cond delay="0"/>
                                          </p:stCondLst>
                                        </p:cTn>
                                        <p:tgtEl>
                                          <p:spTgt spid="571480"/>
                                        </p:tgtEl>
                                        <p:attrNameLst>
                                          <p:attrName>style.visibility</p:attrName>
                                        </p:attrNameLst>
                                      </p:cBhvr>
                                      <p:to>
                                        <p:strVal val="visible"/>
                                      </p:to>
                                    </p:set>
                                    <p:animEffect transition="in" filter="fade">
                                      <p:cBhvr>
                                        <p:cTn id="243" dur="1000"/>
                                        <p:tgtEl>
                                          <p:spTgt spid="571480"/>
                                        </p:tgtEl>
                                      </p:cBhvr>
                                    </p:animEffect>
                                    <p:anim calcmode="lin" valueType="num">
                                      <p:cBhvr>
                                        <p:cTn id="244" dur="1000" fill="hold"/>
                                        <p:tgtEl>
                                          <p:spTgt spid="571480"/>
                                        </p:tgtEl>
                                        <p:attrNameLst>
                                          <p:attrName>ppt_x</p:attrName>
                                        </p:attrNameLst>
                                      </p:cBhvr>
                                      <p:tavLst>
                                        <p:tav tm="0">
                                          <p:val>
                                            <p:strVal val="#ppt_x-.1"/>
                                          </p:val>
                                        </p:tav>
                                        <p:tav tm="100000">
                                          <p:val>
                                            <p:strVal val="#ppt_x"/>
                                          </p:val>
                                        </p:tav>
                                      </p:tavLst>
                                    </p:anim>
                                    <p:anim calcmode="lin" valueType="num">
                                      <p:cBhvr>
                                        <p:cTn id="245" dur="1000" fill="hold"/>
                                        <p:tgtEl>
                                          <p:spTgt spid="571480"/>
                                        </p:tgtEl>
                                        <p:attrNameLst>
                                          <p:attrName>ppt_y</p:attrName>
                                        </p:attrNameLst>
                                      </p:cBhvr>
                                      <p:tavLst>
                                        <p:tav tm="0">
                                          <p:val>
                                            <p:strVal val="#ppt_y"/>
                                          </p:val>
                                        </p:tav>
                                        <p:tav tm="100000">
                                          <p:val>
                                            <p:strVal val="#ppt_y"/>
                                          </p:val>
                                        </p:tav>
                                      </p:tavLst>
                                    </p:anim>
                                  </p:childTnLst>
                                </p:cTn>
                              </p:par>
                            </p:childTnLst>
                          </p:cTn>
                        </p:par>
                      </p:childTnLst>
                    </p:cTn>
                  </p:par>
                  <p:par>
                    <p:cTn id="246" fill="hold">
                      <p:stCondLst>
                        <p:cond delay="indefinite"/>
                      </p:stCondLst>
                      <p:childTnLst>
                        <p:par>
                          <p:cTn id="247" fill="hold">
                            <p:stCondLst>
                              <p:cond delay="0"/>
                            </p:stCondLst>
                            <p:childTnLst>
                              <p:par>
                                <p:cTn id="248" presetID="9" presetClass="entr" presetSubtype="0" fill="hold" nodeType="clickEffect">
                                  <p:stCondLst>
                                    <p:cond delay="0"/>
                                  </p:stCondLst>
                                  <p:childTnLst>
                                    <p:set>
                                      <p:cBhvr>
                                        <p:cTn id="249" dur="1" fill="hold">
                                          <p:stCondLst>
                                            <p:cond delay="0"/>
                                          </p:stCondLst>
                                        </p:cTn>
                                        <p:tgtEl>
                                          <p:spTgt spid="7"/>
                                        </p:tgtEl>
                                        <p:attrNameLst>
                                          <p:attrName>style.visibility</p:attrName>
                                        </p:attrNameLst>
                                      </p:cBhvr>
                                      <p:to>
                                        <p:strVal val="visible"/>
                                      </p:to>
                                    </p:set>
                                    <p:animEffect transition="in" filter="dissolve">
                                      <p:cBhvr>
                                        <p:cTn id="250" dur="500"/>
                                        <p:tgtEl>
                                          <p:spTgt spid="7"/>
                                        </p:tgtEl>
                                      </p:cBhvr>
                                    </p:animEffect>
                                  </p:childTnLst>
                                </p:cTn>
                              </p:par>
                            </p:childTnLst>
                          </p:cTn>
                        </p:par>
                      </p:childTnLst>
                    </p:cTn>
                  </p:par>
                  <p:par>
                    <p:cTn id="251" fill="hold">
                      <p:stCondLst>
                        <p:cond delay="indefinite"/>
                      </p:stCondLst>
                      <p:childTnLst>
                        <p:par>
                          <p:cTn id="252" fill="hold">
                            <p:stCondLst>
                              <p:cond delay="0"/>
                            </p:stCondLst>
                            <p:childTnLst>
                              <p:par>
                                <p:cTn id="253" presetID="47" presetClass="entr" presetSubtype="0" fill="hold" grpId="0" nodeType="clickEffect">
                                  <p:stCondLst>
                                    <p:cond delay="0"/>
                                  </p:stCondLst>
                                  <p:childTnLst>
                                    <p:set>
                                      <p:cBhvr>
                                        <p:cTn id="254" dur="1" fill="hold">
                                          <p:stCondLst>
                                            <p:cond delay="0"/>
                                          </p:stCondLst>
                                        </p:cTn>
                                        <p:tgtEl>
                                          <p:spTgt spid="571448"/>
                                        </p:tgtEl>
                                        <p:attrNameLst>
                                          <p:attrName>style.visibility</p:attrName>
                                        </p:attrNameLst>
                                      </p:cBhvr>
                                      <p:to>
                                        <p:strVal val="visible"/>
                                      </p:to>
                                    </p:set>
                                    <p:animEffect transition="in" filter="fade">
                                      <p:cBhvr>
                                        <p:cTn id="255" dur="1000"/>
                                        <p:tgtEl>
                                          <p:spTgt spid="571448"/>
                                        </p:tgtEl>
                                      </p:cBhvr>
                                    </p:animEffect>
                                    <p:anim calcmode="lin" valueType="num">
                                      <p:cBhvr>
                                        <p:cTn id="256" dur="1000" fill="hold"/>
                                        <p:tgtEl>
                                          <p:spTgt spid="571448"/>
                                        </p:tgtEl>
                                        <p:attrNameLst>
                                          <p:attrName>ppt_x</p:attrName>
                                        </p:attrNameLst>
                                      </p:cBhvr>
                                      <p:tavLst>
                                        <p:tav tm="0">
                                          <p:val>
                                            <p:strVal val="#ppt_x"/>
                                          </p:val>
                                        </p:tav>
                                        <p:tav tm="100000">
                                          <p:val>
                                            <p:strVal val="#ppt_x"/>
                                          </p:val>
                                        </p:tav>
                                      </p:tavLst>
                                    </p:anim>
                                    <p:anim calcmode="lin" valueType="num">
                                      <p:cBhvr>
                                        <p:cTn id="257" dur="1000" fill="hold"/>
                                        <p:tgtEl>
                                          <p:spTgt spid="571448"/>
                                        </p:tgtEl>
                                        <p:attrNameLst>
                                          <p:attrName>ppt_y</p:attrName>
                                        </p:attrNameLst>
                                      </p:cBhvr>
                                      <p:tavLst>
                                        <p:tav tm="0">
                                          <p:val>
                                            <p:strVal val="#ppt_y-.1"/>
                                          </p:val>
                                        </p:tav>
                                        <p:tav tm="100000">
                                          <p:val>
                                            <p:strVal val="#ppt_y"/>
                                          </p:val>
                                        </p:tav>
                                      </p:tavLst>
                                    </p:anim>
                                  </p:childTnLst>
                                </p:cTn>
                              </p:par>
                            </p:childTnLst>
                          </p:cTn>
                        </p:par>
                      </p:childTnLst>
                    </p:cTn>
                  </p:par>
                  <p:par>
                    <p:cTn id="258" fill="hold">
                      <p:stCondLst>
                        <p:cond delay="indefinite"/>
                      </p:stCondLst>
                      <p:childTnLst>
                        <p:par>
                          <p:cTn id="259" fill="hold">
                            <p:stCondLst>
                              <p:cond delay="0"/>
                            </p:stCondLst>
                            <p:childTnLst>
                              <p:par>
                                <p:cTn id="260" presetID="47" presetClass="entr" presetSubtype="0" fill="hold" grpId="0" nodeType="clickEffect">
                                  <p:stCondLst>
                                    <p:cond delay="0"/>
                                  </p:stCondLst>
                                  <p:childTnLst>
                                    <p:set>
                                      <p:cBhvr>
                                        <p:cTn id="261" dur="1" fill="hold">
                                          <p:stCondLst>
                                            <p:cond delay="0"/>
                                          </p:stCondLst>
                                        </p:cTn>
                                        <p:tgtEl>
                                          <p:spTgt spid="571449"/>
                                        </p:tgtEl>
                                        <p:attrNameLst>
                                          <p:attrName>style.visibility</p:attrName>
                                        </p:attrNameLst>
                                      </p:cBhvr>
                                      <p:to>
                                        <p:strVal val="visible"/>
                                      </p:to>
                                    </p:set>
                                    <p:animEffect transition="in" filter="fade">
                                      <p:cBhvr>
                                        <p:cTn id="262" dur="1000"/>
                                        <p:tgtEl>
                                          <p:spTgt spid="571449"/>
                                        </p:tgtEl>
                                      </p:cBhvr>
                                    </p:animEffect>
                                    <p:anim calcmode="lin" valueType="num">
                                      <p:cBhvr>
                                        <p:cTn id="263" dur="1000" fill="hold"/>
                                        <p:tgtEl>
                                          <p:spTgt spid="571449"/>
                                        </p:tgtEl>
                                        <p:attrNameLst>
                                          <p:attrName>ppt_x</p:attrName>
                                        </p:attrNameLst>
                                      </p:cBhvr>
                                      <p:tavLst>
                                        <p:tav tm="0">
                                          <p:val>
                                            <p:strVal val="#ppt_x"/>
                                          </p:val>
                                        </p:tav>
                                        <p:tav tm="100000">
                                          <p:val>
                                            <p:strVal val="#ppt_x"/>
                                          </p:val>
                                        </p:tav>
                                      </p:tavLst>
                                    </p:anim>
                                    <p:anim calcmode="lin" valueType="num">
                                      <p:cBhvr>
                                        <p:cTn id="264" dur="1000" fill="hold"/>
                                        <p:tgtEl>
                                          <p:spTgt spid="571449"/>
                                        </p:tgtEl>
                                        <p:attrNameLst>
                                          <p:attrName>ppt_y</p:attrName>
                                        </p:attrNameLst>
                                      </p:cBhvr>
                                      <p:tavLst>
                                        <p:tav tm="0">
                                          <p:val>
                                            <p:strVal val="#ppt_y-.1"/>
                                          </p:val>
                                        </p:tav>
                                        <p:tav tm="100000">
                                          <p:val>
                                            <p:strVal val="#ppt_y"/>
                                          </p:val>
                                        </p:tav>
                                      </p:tavLst>
                                    </p:anim>
                                  </p:childTnLst>
                                </p:cTn>
                              </p:par>
                            </p:childTnLst>
                          </p:cTn>
                        </p:par>
                      </p:childTnLst>
                    </p:cTn>
                  </p:par>
                  <p:par>
                    <p:cTn id="265" fill="hold">
                      <p:stCondLst>
                        <p:cond delay="indefinite"/>
                      </p:stCondLst>
                      <p:childTnLst>
                        <p:par>
                          <p:cTn id="266" fill="hold">
                            <p:stCondLst>
                              <p:cond delay="0"/>
                            </p:stCondLst>
                            <p:childTnLst>
                              <p:par>
                                <p:cTn id="267" presetID="53" presetClass="entr" presetSubtype="0" fill="hold" grpId="0" nodeType="clickEffect">
                                  <p:stCondLst>
                                    <p:cond delay="0"/>
                                  </p:stCondLst>
                                  <p:childTnLst>
                                    <p:set>
                                      <p:cBhvr>
                                        <p:cTn id="268" dur="1" fill="hold">
                                          <p:stCondLst>
                                            <p:cond delay="0"/>
                                          </p:stCondLst>
                                        </p:cTn>
                                        <p:tgtEl>
                                          <p:spTgt spid="571447"/>
                                        </p:tgtEl>
                                        <p:attrNameLst>
                                          <p:attrName>style.visibility</p:attrName>
                                        </p:attrNameLst>
                                      </p:cBhvr>
                                      <p:to>
                                        <p:strVal val="visible"/>
                                      </p:to>
                                    </p:set>
                                    <p:anim calcmode="lin" valueType="num">
                                      <p:cBhvr>
                                        <p:cTn id="269" dur="500" fill="hold"/>
                                        <p:tgtEl>
                                          <p:spTgt spid="571447"/>
                                        </p:tgtEl>
                                        <p:attrNameLst>
                                          <p:attrName>ppt_w</p:attrName>
                                        </p:attrNameLst>
                                      </p:cBhvr>
                                      <p:tavLst>
                                        <p:tav tm="0">
                                          <p:val>
                                            <p:fltVal val="0"/>
                                          </p:val>
                                        </p:tav>
                                        <p:tav tm="100000">
                                          <p:val>
                                            <p:strVal val="#ppt_w"/>
                                          </p:val>
                                        </p:tav>
                                      </p:tavLst>
                                    </p:anim>
                                    <p:anim calcmode="lin" valueType="num">
                                      <p:cBhvr>
                                        <p:cTn id="270" dur="500" fill="hold"/>
                                        <p:tgtEl>
                                          <p:spTgt spid="571447"/>
                                        </p:tgtEl>
                                        <p:attrNameLst>
                                          <p:attrName>ppt_h</p:attrName>
                                        </p:attrNameLst>
                                      </p:cBhvr>
                                      <p:tavLst>
                                        <p:tav tm="0">
                                          <p:val>
                                            <p:fltVal val="0"/>
                                          </p:val>
                                        </p:tav>
                                        <p:tav tm="100000">
                                          <p:val>
                                            <p:strVal val="#ppt_h"/>
                                          </p:val>
                                        </p:tav>
                                      </p:tavLst>
                                    </p:anim>
                                    <p:animEffect transition="in" filter="fade">
                                      <p:cBhvr>
                                        <p:cTn id="271" dur="500"/>
                                        <p:tgtEl>
                                          <p:spTgt spid="571447"/>
                                        </p:tgtEl>
                                      </p:cBhvr>
                                    </p:animEffect>
                                  </p:childTnLst>
                                </p:cTn>
                              </p:par>
                            </p:childTnLst>
                          </p:cTn>
                        </p:par>
                      </p:childTnLst>
                    </p:cTn>
                  </p:par>
                  <p:par>
                    <p:cTn id="272" fill="hold">
                      <p:stCondLst>
                        <p:cond delay="indefinite"/>
                      </p:stCondLst>
                      <p:childTnLst>
                        <p:par>
                          <p:cTn id="273" fill="hold">
                            <p:stCondLst>
                              <p:cond delay="0"/>
                            </p:stCondLst>
                            <p:childTnLst>
                              <p:par>
                                <p:cTn id="274" presetID="53" presetClass="entr" presetSubtype="0" fill="hold" nodeType="clickEffect">
                                  <p:stCondLst>
                                    <p:cond delay="0"/>
                                  </p:stCondLst>
                                  <p:childTnLst>
                                    <p:set>
                                      <p:cBhvr>
                                        <p:cTn id="275" dur="1" fill="hold">
                                          <p:stCondLst>
                                            <p:cond delay="0"/>
                                          </p:stCondLst>
                                        </p:cTn>
                                        <p:tgtEl>
                                          <p:spTgt spid="8"/>
                                        </p:tgtEl>
                                        <p:attrNameLst>
                                          <p:attrName>style.visibility</p:attrName>
                                        </p:attrNameLst>
                                      </p:cBhvr>
                                      <p:to>
                                        <p:strVal val="visible"/>
                                      </p:to>
                                    </p:set>
                                    <p:anim calcmode="lin" valueType="num">
                                      <p:cBhvr>
                                        <p:cTn id="276" dur="500" fill="hold"/>
                                        <p:tgtEl>
                                          <p:spTgt spid="8"/>
                                        </p:tgtEl>
                                        <p:attrNameLst>
                                          <p:attrName>ppt_w</p:attrName>
                                        </p:attrNameLst>
                                      </p:cBhvr>
                                      <p:tavLst>
                                        <p:tav tm="0">
                                          <p:val>
                                            <p:fltVal val="0"/>
                                          </p:val>
                                        </p:tav>
                                        <p:tav tm="100000">
                                          <p:val>
                                            <p:strVal val="#ppt_w"/>
                                          </p:val>
                                        </p:tav>
                                      </p:tavLst>
                                    </p:anim>
                                    <p:anim calcmode="lin" valueType="num">
                                      <p:cBhvr>
                                        <p:cTn id="277" dur="500" fill="hold"/>
                                        <p:tgtEl>
                                          <p:spTgt spid="8"/>
                                        </p:tgtEl>
                                        <p:attrNameLst>
                                          <p:attrName>ppt_h</p:attrName>
                                        </p:attrNameLst>
                                      </p:cBhvr>
                                      <p:tavLst>
                                        <p:tav tm="0">
                                          <p:val>
                                            <p:fltVal val="0"/>
                                          </p:val>
                                        </p:tav>
                                        <p:tav tm="100000">
                                          <p:val>
                                            <p:strVal val="#ppt_h"/>
                                          </p:val>
                                        </p:tav>
                                      </p:tavLst>
                                    </p:anim>
                                    <p:animEffect transition="in" filter="fade">
                                      <p:cBhvr>
                                        <p:cTn id="278" dur="500"/>
                                        <p:tgtEl>
                                          <p:spTgt spid="8"/>
                                        </p:tgtEl>
                                      </p:cBhvr>
                                    </p:animEffect>
                                  </p:childTnLst>
                                </p:cTn>
                              </p:par>
                            </p:childTnLst>
                          </p:cTn>
                        </p:par>
                      </p:childTnLst>
                    </p:cTn>
                  </p:par>
                  <p:par>
                    <p:cTn id="279" fill="hold">
                      <p:stCondLst>
                        <p:cond delay="indefinite"/>
                      </p:stCondLst>
                      <p:childTnLst>
                        <p:par>
                          <p:cTn id="280" fill="hold">
                            <p:stCondLst>
                              <p:cond delay="0"/>
                            </p:stCondLst>
                            <p:childTnLst>
                              <p:par>
                                <p:cTn id="281" presetID="22" presetClass="entr" presetSubtype="8" fill="hold" grpId="0" nodeType="clickEffect">
                                  <p:stCondLst>
                                    <p:cond delay="0"/>
                                  </p:stCondLst>
                                  <p:childTnLst>
                                    <p:set>
                                      <p:cBhvr>
                                        <p:cTn id="282" dur="1" fill="hold">
                                          <p:stCondLst>
                                            <p:cond delay="0"/>
                                          </p:stCondLst>
                                        </p:cTn>
                                        <p:tgtEl>
                                          <p:spTgt spid="571472"/>
                                        </p:tgtEl>
                                        <p:attrNameLst>
                                          <p:attrName>style.visibility</p:attrName>
                                        </p:attrNameLst>
                                      </p:cBhvr>
                                      <p:to>
                                        <p:strVal val="visible"/>
                                      </p:to>
                                    </p:set>
                                    <p:animEffect transition="in" filter="wipe(left)">
                                      <p:cBhvr>
                                        <p:cTn id="283" dur="2000"/>
                                        <p:tgtEl>
                                          <p:spTgt spid="571472"/>
                                        </p:tgtEl>
                                      </p:cBhvr>
                                    </p:animEffect>
                                  </p:childTnLst>
                                </p:cTn>
                              </p:par>
                            </p:childTnLst>
                          </p:cTn>
                        </p:par>
                      </p:childTnLst>
                    </p:cTn>
                  </p:par>
                  <p:par>
                    <p:cTn id="284" fill="hold">
                      <p:stCondLst>
                        <p:cond delay="indefinite"/>
                      </p:stCondLst>
                      <p:childTnLst>
                        <p:par>
                          <p:cTn id="285" fill="hold">
                            <p:stCondLst>
                              <p:cond delay="0"/>
                            </p:stCondLst>
                            <p:childTnLst>
                              <p:par>
                                <p:cTn id="286" presetID="22" presetClass="entr" presetSubtype="8" fill="hold" grpId="0" nodeType="clickEffect">
                                  <p:stCondLst>
                                    <p:cond delay="0"/>
                                  </p:stCondLst>
                                  <p:childTnLst>
                                    <p:set>
                                      <p:cBhvr>
                                        <p:cTn id="287" dur="1" fill="hold">
                                          <p:stCondLst>
                                            <p:cond delay="0"/>
                                          </p:stCondLst>
                                        </p:cTn>
                                        <p:tgtEl>
                                          <p:spTgt spid="571450"/>
                                        </p:tgtEl>
                                        <p:attrNameLst>
                                          <p:attrName>style.visibility</p:attrName>
                                        </p:attrNameLst>
                                      </p:cBhvr>
                                      <p:to>
                                        <p:strVal val="visible"/>
                                      </p:to>
                                    </p:set>
                                    <p:animEffect transition="in" filter="wipe(left)">
                                      <p:cBhvr>
                                        <p:cTn id="288" dur="5000"/>
                                        <p:tgtEl>
                                          <p:spTgt spid="571450"/>
                                        </p:tgtEl>
                                      </p:cBhvr>
                                    </p:animEffect>
                                  </p:childTnLst>
                                </p:cTn>
                              </p:par>
                            </p:childTnLst>
                          </p:cTn>
                        </p:par>
                      </p:childTnLst>
                    </p:cTn>
                  </p:par>
                  <p:par>
                    <p:cTn id="289" fill="hold">
                      <p:stCondLst>
                        <p:cond delay="indefinite"/>
                      </p:stCondLst>
                      <p:childTnLst>
                        <p:par>
                          <p:cTn id="290" fill="hold">
                            <p:stCondLst>
                              <p:cond delay="0"/>
                            </p:stCondLst>
                            <p:childTnLst>
                              <p:par>
                                <p:cTn id="291" presetID="22" presetClass="entr" presetSubtype="4" fill="hold" grpId="0" nodeType="clickEffect">
                                  <p:stCondLst>
                                    <p:cond delay="0"/>
                                  </p:stCondLst>
                                  <p:childTnLst>
                                    <p:set>
                                      <p:cBhvr>
                                        <p:cTn id="292" dur="1" fill="hold">
                                          <p:stCondLst>
                                            <p:cond delay="0"/>
                                          </p:stCondLst>
                                        </p:cTn>
                                        <p:tgtEl>
                                          <p:spTgt spid="571451"/>
                                        </p:tgtEl>
                                        <p:attrNameLst>
                                          <p:attrName>style.visibility</p:attrName>
                                        </p:attrNameLst>
                                      </p:cBhvr>
                                      <p:to>
                                        <p:strVal val="visible"/>
                                      </p:to>
                                    </p:set>
                                    <p:animEffect transition="in" filter="wipe(down)">
                                      <p:cBhvr>
                                        <p:cTn id="293" dur="2000"/>
                                        <p:tgtEl>
                                          <p:spTgt spid="571451"/>
                                        </p:tgtEl>
                                      </p:cBhvr>
                                    </p:animEffect>
                                  </p:childTnLst>
                                </p:cTn>
                              </p:par>
                            </p:childTnLst>
                          </p:cTn>
                        </p:par>
                      </p:childTnLst>
                    </p:cTn>
                  </p:par>
                  <p:par>
                    <p:cTn id="294" fill="hold">
                      <p:stCondLst>
                        <p:cond delay="indefinite"/>
                      </p:stCondLst>
                      <p:childTnLst>
                        <p:par>
                          <p:cTn id="295" fill="hold">
                            <p:stCondLst>
                              <p:cond delay="0"/>
                            </p:stCondLst>
                            <p:childTnLst>
                              <p:par>
                                <p:cTn id="296" presetID="40" presetClass="entr" presetSubtype="0" fill="hold" grpId="0" nodeType="clickEffect">
                                  <p:stCondLst>
                                    <p:cond delay="0"/>
                                  </p:stCondLst>
                                  <p:iterate type="lt">
                                    <p:tmPct val="10000"/>
                                  </p:iterate>
                                  <p:childTnLst>
                                    <p:set>
                                      <p:cBhvr>
                                        <p:cTn id="297" dur="1" fill="hold">
                                          <p:stCondLst>
                                            <p:cond delay="0"/>
                                          </p:stCondLst>
                                        </p:cTn>
                                        <p:tgtEl>
                                          <p:spTgt spid="571456"/>
                                        </p:tgtEl>
                                        <p:attrNameLst>
                                          <p:attrName>style.visibility</p:attrName>
                                        </p:attrNameLst>
                                      </p:cBhvr>
                                      <p:to>
                                        <p:strVal val="visible"/>
                                      </p:to>
                                    </p:set>
                                    <p:animEffect transition="in" filter="fade">
                                      <p:cBhvr>
                                        <p:cTn id="298" dur="1000"/>
                                        <p:tgtEl>
                                          <p:spTgt spid="571456"/>
                                        </p:tgtEl>
                                      </p:cBhvr>
                                    </p:animEffect>
                                    <p:anim calcmode="lin" valueType="num">
                                      <p:cBhvr>
                                        <p:cTn id="299" dur="1000" fill="hold"/>
                                        <p:tgtEl>
                                          <p:spTgt spid="571456"/>
                                        </p:tgtEl>
                                        <p:attrNameLst>
                                          <p:attrName>ppt_x</p:attrName>
                                        </p:attrNameLst>
                                      </p:cBhvr>
                                      <p:tavLst>
                                        <p:tav tm="0">
                                          <p:val>
                                            <p:strVal val="#ppt_x-.1"/>
                                          </p:val>
                                        </p:tav>
                                        <p:tav tm="100000">
                                          <p:val>
                                            <p:strVal val="#ppt_x"/>
                                          </p:val>
                                        </p:tav>
                                      </p:tavLst>
                                    </p:anim>
                                    <p:anim calcmode="lin" valueType="num">
                                      <p:cBhvr>
                                        <p:cTn id="300" dur="1000" fill="hold"/>
                                        <p:tgtEl>
                                          <p:spTgt spid="571456"/>
                                        </p:tgtEl>
                                        <p:attrNameLst>
                                          <p:attrName>ppt_y</p:attrName>
                                        </p:attrNameLst>
                                      </p:cBhvr>
                                      <p:tavLst>
                                        <p:tav tm="0">
                                          <p:val>
                                            <p:strVal val="#ppt_y"/>
                                          </p:val>
                                        </p:tav>
                                        <p:tav tm="100000">
                                          <p:val>
                                            <p:strVal val="#ppt_y"/>
                                          </p:val>
                                        </p:tav>
                                      </p:tavLst>
                                    </p:anim>
                                  </p:childTnLst>
                                </p:cTn>
                              </p:par>
                            </p:childTnLst>
                          </p:cTn>
                        </p:par>
                      </p:childTnLst>
                    </p:cTn>
                  </p:par>
                  <p:par>
                    <p:cTn id="301" fill="hold">
                      <p:stCondLst>
                        <p:cond delay="indefinite"/>
                      </p:stCondLst>
                      <p:childTnLst>
                        <p:par>
                          <p:cTn id="302" fill="hold">
                            <p:stCondLst>
                              <p:cond delay="0"/>
                            </p:stCondLst>
                            <p:childTnLst>
                              <p:par>
                                <p:cTn id="303" presetID="10" presetClass="entr" presetSubtype="0" fill="hold" nodeType="clickEffect">
                                  <p:stCondLst>
                                    <p:cond delay="0"/>
                                  </p:stCondLst>
                                  <p:childTnLst>
                                    <p:set>
                                      <p:cBhvr>
                                        <p:cTn id="304" dur="1" fill="hold">
                                          <p:stCondLst>
                                            <p:cond delay="0"/>
                                          </p:stCondLst>
                                        </p:cTn>
                                        <p:tgtEl>
                                          <p:spTgt spid="9"/>
                                        </p:tgtEl>
                                        <p:attrNameLst>
                                          <p:attrName>style.visibility</p:attrName>
                                        </p:attrNameLst>
                                      </p:cBhvr>
                                      <p:to>
                                        <p:strVal val="visible"/>
                                      </p:to>
                                    </p:set>
                                    <p:animEffect transition="in" filter="fade">
                                      <p:cBhvr>
                                        <p:cTn id="305" dur="2000"/>
                                        <p:tgtEl>
                                          <p:spTgt spid="9"/>
                                        </p:tgtEl>
                                      </p:cBhvr>
                                    </p:animEffect>
                                  </p:childTnLst>
                                </p:cTn>
                              </p:par>
                            </p:childTnLst>
                          </p:cTn>
                        </p:par>
                      </p:childTnLst>
                    </p:cTn>
                  </p:par>
                  <p:par>
                    <p:cTn id="306" fill="hold">
                      <p:stCondLst>
                        <p:cond delay="indefinite"/>
                      </p:stCondLst>
                      <p:childTnLst>
                        <p:par>
                          <p:cTn id="307" fill="hold">
                            <p:stCondLst>
                              <p:cond delay="0"/>
                            </p:stCondLst>
                            <p:childTnLst>
                              <p:par>
                                <p:cTn id="308" presetID="9" presetClass="entr" presetSubtype="0" fill="hold" grpId="0" nodeType="clickEffect">
                                  <p:stCondLst>
                                    <p:cond delay="0"/>
                                  </p:stCondLst>
                                  <p:childTnLst>
                                    <p:set>
                                      <p:cBhvr>
                                        <p:cTn id="309" dur="1" fill="hold">
                                          <p:stCondLst>
                                            <p:cond delay="0"/>
                                          </p:stCondLst>
                                        </p:cTn>
                                        <p:tgtEl>
                                          <p:spTgt spid="571457"/>
                                        </p:tgtEl>
                                        <p:attrNameLst>
                                          <p:attrName>style.visibility</p:attrName>
                                        </p:attrNameLst>
                                      </p:cBhvr>
                                      <p:to>
                                        <p:strVal val="visible"/>
                                      </p:to>
                                    </p:set>
                                    <p:animEffect transition="in" filter="dissolve">
                                      <p:cBhvr>
                                        <p:cTn id="310" dur="500"/>
                                        <p:tgtEl>
                                          <p:spTgt spid="571457"/>
                                        </p:tgtEl>
                                      </p:cBhvr>
                                    </p:animEffect>
                                  </p:childTnLst>
                                </p:cTn>
                              </p:par>
                            </p:childTnLst>
                          </p:cTn>
                        </p:par>
                      </p:childTnLst>
                    </p:cTn>
                  </p:par>
                  <p:par>
                    <p:cTn id="311" fill="hold">
                      <p:stCondLst>
                        <p:cond delay="indefinite"/>
                      </p:stCondLst>
                      <p:childTnLst>
                        <p:par>
                          <p:cTn id="312" fill="hold">
                            <p:stCondLst>
                              <p:cond delay="0"/>
                            </p:stCondLst>
                            <p:childTnLst>
                              <p:par>
                                <p:cTn id="313" presetID="9" presetClass="entr" presetSubtype="0" fill="hold" grpId="0" nodeType="clickEffect">
                                  <p:stCondLst>
                                    <p:cond delay="0"/>
                                  </p:stCondLst>
                                  <p:childTnLst>
                                    <p:set>
                                      <p:cBhvr>
                                        <p:cTn id="314" dur="1" fill="hold">
                                          <p:stCondLst>
                                            <p:cond delay="0"/>
                                          </p:stCondLst>
                                        </p:cTn>
                                        <p:tgtEl>
                                          <p:spTgt spid="571459"/>
                                        </p:tgtEl>
                                        <p:attrNameLst>
                                          <p:attrName>style.visibility</p:attrName>
                                        </p:attrNameLst>
                                      </p:cBhvr>
                                      <p:to>
                                        <p:strVal val="visible"/>
                                      </p:to>
                                    </p:set>
                                    <p:animEffect transition="in" filter="dissolve">
                                      <p:cBhvr>
                                        <p:cTn id="315" dur="500"/>
                                        <p:tgtEl>
                                          <p:spTgt spid="571459"/>
                                        </p:tgtEl>
                                      </p:cBhvr>
                                    </p:animEffect>
                                  </p:childTnLst>
                                </p:cTn>
                              </p:par>
                            </p:childTnLst>
                          </p:cTn>
                        </p:par>
                      </p:childTnLst>
                    </p:cTn>
                  </p:par>
                  <p:par>
                    <p:cTn id="316" fill="hold">
                      <p:stCondLst>
                        <p:cond delay="indefinite"/>
                      </p:stCondLst>
                      <p:childTnLst>
                        <p:par>
                          <p:cTn id="317" fill="hold">
                            <p:stCondLst>
                              <p:cond delay="0"/>
                            </p:stCondLst>
                            <p:childTnLst>
                              <p:par>
                                <p:cTn id="318" presetID="22" presetClass="entr" presetSubtype="4" fill="hold" grpId="0" nodeType="clickEffect">
                                  <p:stCondLst>
                                    <p:cond delay="0"/>
                                  </p:stCondLst>
                                  <p:childTnLst>
                                    <p:set>
                                      <p:cBhvr>
                                        <p:cTn id="319" dur="1" fill="hold">
                                          <p:stCondLst>
                                            <p:cond delay="0"/>
                                          </p:stCondLst>
                                        </p:cTn>
                                        <p:tgtEl>
                                          <p:spTgt spid="571465"/>
                                        </p:tgtEl>
                                        <p:attrNameLst>
                                          <p:attrName>style.visibility</p:attrName>
                                        </p:attrNameLst>
                                      </p:cBhvr>
                                      <p:to>
                                        <p:strVal val="visible"/>
                                      </p:to>
                                    </p:set>
                                    <p:animEffect transition="in" filter="wipe(down)">
                                      <p:cBhvr>
                                        <p:cTn id="320" dur="500"/>
                                        <p:tgtEl>
                                          <p:spTgt spid="571465"/>
                                        </p:tgtEl>
                                      </p:cBhvr>
                                    </p:animEffect>
                                  </p:childTnLst>
                                </p:cTn>
                              </p:par>
                            </p:childTnLst>
                          </p:cTn>
                        </p:par>
                        <p:par>
                          <p:cTn id="321" fill="hold">
                            <p:stCondLst>
                              <p:cond delay="500"/>
                            </p:stCondLst>
                            <p:childTnLst>
                              <p:par>
                                <p:cTn id="322" presetID="22" presetClass="entr" presetSubtype="4" fill="hold" grpId="0" nodeType="afterEffect">
                                  <p:stCondLst>
                                    <p:cond delay="0"/>
                                  </p:stCondLst>
                                  <p:childTnLst>
                                    <p:set>
                                      <p:cBhvr>
                                        <p:cTn id="323" dur="1" fill="hold">
                                          <p:stCondLst>
                                            <p:cond delay="0"/>
                                          </p:stCondLst>
                                        </p:cTn>
                                        <p:tgtEl>
                                          <p:spTgt spid="571466"/>
                                        </p:tgtEl>
                                        <p:attrNameLst>
                                          <p:attrName>style.visibility</p:attrName>
                                        </p:attrNameLst>
                                      </p:cBhvr>
                                      <p:to>
                                        <p:strVal val="visible"/>
                                      </p:to>
                                    </p:set>
                                    <p:animEffect transition="in" filter="wipe(down)">
                                      <p:cBhvr>
                                        <p:cTn id="324" dur="500"/>
                                        <p:tgtEl>
                                          <p:spTgt spid="571466"/>
                                        </p:tgtEl>
                                      </p:cBhvr>
                                    </p:animEffect>
                                  </p:childTnLst>
                                </p:cTn>
                              </p:par>
                            </p:childTnLst>
                          </p:cTn>
                        </p:par>
                      </p:childTnLst>
                    </p:cTn>
                  </p:par>
                  <p:par>
                    <p:cTn id="325" fill="hold">
                      <p:stCondLst>
                        <p:cond delay="indefinite"/>
                      </p:stCondLst>
                      <p:childTnLst>
                        <p:par>
                          <p:cTn id="326" fill="hold">
                            <p:stCondLst>
                              <p:cond delay="0"/>
                            </p:stCondLst>
                            <p:childTnLst>
                              <p:par>
                                <p:cTn id="327" presetID="10" presetClass="entr" presetSubtype="0" fill="hold" nodeType="clickEffect">
                                  <p:stCondLst>
                                    <p:cond delay="0"/>
                                  </p:stCondLst>
                                  <p:childTnLst>
                                    <p:set>
                                      <p:cBhvr>
                                        <p:cTn id="328" dur="1" fill="hold">
                                          <p:stCondLst>
                                            <p:cond delay="0"/>
                                          </p:stCondLst>
                                        </p:cTn>
                                        <p:tgtEl>
                                          <p:spTgt spid="10"/>
                                        </p:tgtEl>
                                        <p:attrNameLst>
                                          <p:attrName>style.visibility</p:attrName>
                                        </p:attrNameLst>
                                      </p:cBhvr>
                                      <p:to>
                                        <p:strVal val="visible"/>
                                      </p:to>
                                    </p:set>
                                    <p:animEffect transition="in" filter="fade">
                                      <p:cBhvr>
                                        <p:cTn id="329" dur="2000"/>
                                        <p:tgtEl>
                                          <p:spTgt spid="10"/>
                                        </p:tgtEl>
                                      </p:cBhvr>
                                    </p:animEffect>
                                  </p:childTnLst>
                                </p:cTn>
                              </p:par>
                            </p:childTnLst>
                          </p:cTn>
                        </p:par>
                      </p:childTnLst>
                    </p:cTn>
                  </p:par>
                  <p:par>
                    <p:cTn id="330" fill="hold">
                      <p:stCondLst>
                        <p:cond delay="indefinite"/>
                      </p:stCondLst>
                      <p:childTnLst>
                        <p:par>
                          <p:cTn id="331" fill="hold">
                            <p:stCondLst>
                              <p:cond delay="0"/>
                            </p:stCondLst>
                            <p:childTnLst>
                              <p:par>
                                <p:cTn id="332" presetID="9" presetClass="entr" presetSubtype="0" fill="hold" grpId="0" nodeType="clickEffect">
                                  <p:stCondLst>
                                    <p:cond delay="0"/>
                                  </p:stCondLst>
                                  <p:childTnLst>
                                    <p:set>
                                      <p:cBhvr>
                                        <p:cTn id="333" dur="1" fill="hold">
                                          <p:stCondLst>
                                            <p:cond delay="0"/>
                                          </p:stCondLst>
                                        </p:cTn>
                                        <p:tgtEl>
                                          <p:spTgt spid="571464"/>
                                        </p:tgtEl>
                                        <p:attrNameLst>
                                          <p:attrName>style.visibility</p:attrName>
                                        </p:attrNameLst>
                                      </p:cBhvr>
                                      <p:to>
                                        <p:strVal val="visible"/>
                                      </p:to>
                                    </p:set>
                                    <p:animEffect transition="in" filter="dissolve">
                                      <p:cBhvr>
                                        <p:cTn id="334" dur="500"/>
                                        <p:tgtEl>
                                          <p:spTgt spid="571464"/>
                                        </p:tgtEl>
                                      </p:cBhvr>
                                    </p:animEffect>
                                  </p:childTnLst>
                                </p:cTn>
                              </p:par>
                            </p:childTnLst>
                          </p:cTn>
                        </p:par>
                      </p:childTnLst>
                    </p:cTn>
                  </p:par>
                  <p:par>
                    <p:cTn id="335" fill="hold">
                      <p:stCondLst>
                        <p:cond delay="indefinite"/>
                      </p:stCondLst>
                      <p:childTnLst>
                        <p:par>
                          <p:cTn id="336" fill="hold">
                            <p:stCondLst>
                              <p:cond delay="0"/>
                            </p:stCondLst>
                            <p:childTnLst>
                              <p:par>
                                <p:cTn id="337" presetID="9" presetClass="entr" presetSubtype="0" fill="hold" grpId="0" nodeType="clickEffect">
                                  <p:stCondLst>
                                    <p:cond delay="0"/>
                                  </p:stCondLst>
                                  <p:childTnLst>
                                    <p:set>
                                      <p:cBhvr>
                                        <p:cTn id="338" dur="1" fill="hold">
                                          <p:stCondLst>
                                            <p:cond delay="0"/>
                                          </p:stCondLst>
                                        </p:cTn>
                                        <p:tgtEl>
                                          <p:spTgt spid="571460"/>
                                        </p:tgtEl>
                                        <p:attrNameLst>
                                          <p:attrName>style.visibility</p:attrName>
                                        </p:attrNameLst>
                                      </p:cBhvr>
                                      <p:to>
                                        <p:strVal val="visible"/>
                                      </p:to>
                                    </p:set>
                                    <p:animEffect transition="in" filter="dissolve">
                                      <p:cBhvr>
                                        <p:cTn id="339" dur="500"/>
                                        <p:tgtEl>
                                          <p:spTgt spid="571460"/>
                                        </p:tgtEl>
                                      </p:cBhvr>
                                    </p:animEffect>
                                  </p:childTnLst>
                                </p:cTn>
                              </p:par>
                            </p:childTnLst>
                          </p:cTn>
                        </p:par>
                      </p:childTnLst>
                    </p:cTn>
                  </p:par>
                  <p:par>
                    <p:cTn id="340" fill="hold">
                      <p:stCondLst>
                        <p:cond delay="indefinite"/>
                      </p:stCondLst>
                      <p:childTnLst>
                        <p:par>
                          <p:cTn id="341" fill="hold">
                            <p:stCondLst>
                              <p:cond delay="0"/>
                            </p:stCondLst>
                            <p:childTnLst>
                              <p:par>
                                <p:cTn id="342" presetID="22" presetClass="entr" presetSubtype="4" fill="hold" grpId="0" nodeType="clickEffect">
                                  <p:stCondLst>
                                    <p:cond delay="0"/>
                                  </p:stCondLst>
                                  <p:childTnLst>
                                    <p:set>
                                      <p:cBhvr>
                                        <p:cTn id="343" dur="1" fill="hold">
                                          <p:stCondLst>
                                            <p:cond delay="0"/>
                                          </p:stCondLst>
                                        </p:cTn>
                                        <p:tgtEl>
                                          <p:spTgt spid="571470"/>
                                        </p:tgtEl>
                                        <p:attrNameLst>
                                          <p:attrName>style.visibility</p:attrName>
                                        </p:attrNameLst>
                                      </p:cBhvr>
                                      <p:to>
                                        <p:strVal val="visible"/>
                                      </p:to>
                                    </p:set>
                                    <p:animEffect transition="in" filter="wipe(down)">
                                      <p:cBhvr>
                                        <p:cTn id="344" dur="500"/>
                                        <p:tgtEl>
                                          <p:spTgt spid="571470"/>
                                        </p:tgtEl>
                                      </p:cBhvr>
                                    </p:animEffect>
                                  </p:childTnLst>
                                </p:cTn>
                              </p:par>
                            </p:childTnLst>
                          </p:cTn>
                        </p:par>
                        <p:par>
                          <p:cTn id="345" fill="hold">
                            <p:stCondLst>
                              <p:cond delay="500"/>
                            </p:stCondLst>
                            <p:childTnLst>
                              <p:par>
                                <p:cTn id="346" presetID="22" presetClass="entr" presetSubtype="4" fill="hold" grpId="0" nodeType="afterEffect">
                                  <p:stCondLst>
                                    <p:cond delay="0"/>
                                  </p:stCondLst>
                                  <p:childTnLst>
                                    <p:set>
                                      <p:cBhvr>
                                        <p:cTn id="347" dur="1" fill="hold">
                                          <p:stCondLst>
                                            <p:cond delay="0"/>
                                          </p:stCondLst>
                                        </p:cTn>
                                        <p:tgtEl>
                                          <p:spTgt spid="571471"/>
                                        </p:tgtEl>
                                        <p:attrNameLst>
                                          <p:attrName>style.visibility</p:attrName>
                                        </p:attrNameLst>
                                      </p:cBhvr>
                                      <p:to>
                                        <p:strVal val="visible"/>
                                      </p:to>
                                    </p:set>
                                    <p:animEffect transition="in" filter="wipe(down)">
                                      <p:cBhvr>
                                        <p:cTn id="348" dur="500"/>
                                        <p:tgtEl>
                                          <p:spTgt spid="571471"/>
                                        </p:tgtEl>
                                      </p:cBhvr>
                                    </p:animEffect>
                                  </p:childTnLst>
                                </p:cTn>
                              </p:par>
                            </p:childTnLst>
                          </p:cTn>
                        </p:par>
                      </p:childTnLst>
                    </p:cTn>
                  </p:par>
                  <p:par>
                    <p:cTn id="349" fill="hold">
                      <p:stCondLst>
                        <p:cond delay="indefinite"/>
                      </p:stCondLst>
                      <p:childTnLst>
                        <p:par>
                          <p:cTn id="350" fill="hold">
                            <p:stCondLst>
                              <p:cond delay="0"/>
                            </p:stCondLst>
                            <p:childTnLst>
                              <p:par>
                                <p:cTn id="351" presetID="10" presetClass="entr" presetSubtype="0" fill="hold" nodeType="clickEffect">
                                  <p:stCondLst>
                                    <p:cond delay="0"/>
                                  </p:stCondLst>
                                  <p:childTnLst>
                                    <p:set>
                                      <p:cBhvr>
                                        <p:cTn id="352" dur="1" fill="hold">
                                          <p:stCondLst>
                                            <p:cond delay="0"/>
                                          </p:stCondLst>
                                        </p:cTn>
                                        <p:tgtEl>
                                          <p:spTgt spid="11"/>
                                        </p:tgtEl>
                                        <p:attrNameLst>
                                          <p:attrName>style.visibility</p:attrName>
                                        </p:attrNameLst>
                                      </p:cBhvr>
                                      <p:to>
                                        <p:strVal val="visible"/>
                                      </p:to>
                                    </p:set>
                                    <p:animEffect transition="in" filter="fade">
                                      <p:cBhvr>
                                        <p:cTn id="353" dur="2000"/>
                                        <p:tgtEl>
                                          <p:spTgt spid="11"/>
                                        </p:tgtEl>
                                      </p:cBhvr>
                                    </p:animEffect>
                                  </p:childTnLst>
                                </p:cTn>
                              </p:par>
                            </p:childTnLst>
                          </p:cTn>
                        </p:par>
                      </p:childTnLst>
                    </p:cTn>
                  </p:par>
                  <p:par>
                    <p:cTn id="354" fill="hold">
                      <p:stCondLst>
                        <p:cond delay="indefinite"/>
                      </p:stCondLst>
                      <p:childTnLst>
                        <p:par>
                          <p:cTn id="355" fill="hold">
                            <p:stCondLst>
                              <p:cond delay="0"/>
                            </p:stCondLst>
                            <p:childTnLst>
                              <p:par>
                                <p:cTn id="356" presetID="9" presetClass="entr" presetSubtype="0" fill="hold" grpId="0" nodeType="clickEffect">
                                  <p:stCondLst>
                                    <p:cond delay="0"/>
                                  </p:stCondLst>
                                  <p:childTnLst>
                                    <p:set>
                                      <p:cBhvr>
                                        <p:cTn id="357" dur="1" fill="hold">
                                          <p:stCondLst>
                                            <p:cond delay="0"/>
                                          </p:stCondLst>
                                        </p:cTn>
                                        <p:tgtEl>
                                          <p:spTgt spid="571474"/>
                                        </p:tgtEl>
                                        <p:attrNameLst>
                                          <p:attrName>style.visibility</p:attrName>
                                        </p:attrNameLst>
                                      </p:cBhvr>
                                      <p:to>
                                        <p:strVal val="visible"/>
                                      </p:to>
                                    </p:set>
                                    <p:animEffect transition="in" filter="dissolve">
                                      <p:cBhvr>
                                        <p:cTn id="358" dur="500"/>
                                        <p:tgtEl>
                                          <p:spTgt spid="571474"/>
                                        </p:tgtEl>
                                      </p:cBhvr>
                                    </p:animEffect>
                                  </p:childTnLst>
                                </p:cTn>
                              </p:par>
                            </p:childTnLst>
                          </p:cTn>
                        </p:par>
                      </p:childTnLst>
                    </p:cTn>
                  </p:par>
                  <p:par>
                    <p:cTn id="359" fill="hold">
                      <p:stCondLst>
                        <p:cond delay="indefinite"/>
                      </p:stCondLst>
                      <p:childTnLst>
                        <p:par>
                          <p:cTn id="360" fill="hold">
                            <p:stCondLst>
                              <p:cond delay="0"/>
                            </p:stCondLst>
                            <p:childTnLst>
                              <p:par>
                                <p:cTn id="361" presetID="9" presetClass="entr" presetSubtype="0" fill="hold" grpId="0" nodeType="clickEffect">
                                  <p:stCondLst>
                                    <p:cond delay="0"/>
                                  </p:stCondLst>
                                  <p:childTnLst>
                                    <p:set>
                                      <p:cBhvr>
                                        <p:cTn id="362" dur="1" fill="hold">
                                          <p:stCondLst>
                                            <p:cond delay="0"/>
                                          </p:stCondLst>
                                        </p:cTn>
                                        <p:tgtEl>
                                          <p:spTgt spid="571473"/>
                                        </p:tgtEl>
                                        <p:attrNameLst>
                                          <p:attrName>style.visibility</p:attrName>
                                        </p:attrNameLst>
                                      </p:cBhvr>
                                      <p:to>
                                        <p:strVal val="visible"/>
                                      </p:to>
                                    </p:set>
                                    <p:animEffect transition="in" filter="dissolve">
                                      <p:cBhvr>
                                        <p:cTn id="363" dur="500"/>
                                        <p:tgtEl>
                                          <p:spTgt spid="571473"/>
                                        </p:tgtEl>
                                      </p:cBhvr>
                                    </p:animEffect>
                                  </p:childTnLst>
                                </p:cTn>
                              </p:par>
                            </p:childTnLst>
                          </p:cTn>
                        </p:par>
                      </p:childTnLst>
                    </p:cTn>
                  </p:par>
                  <p:par>
                    <p:cTn id="364" fill="hold">
                      <p:stCondLst>
                        <p:cond delay="indefinite"/>
                      </p:stCondLst>
                      <p:childTnLst>
                        <p:par>
                          <p:cTn id="365" fill="hold">
                            <p:stCondLst>
                              <p:cond delay="0"/>
                            </p:stCondLst>
                            <p:childTnLst>
                              <p:par>
                                <p:cTn id="366" presetID="22" presetClass="entr" presetSubtype="4" fill="hold" grpId="0" nodeType="clickEffect">
                                  <p:stCondLst>
                                    <p:cond delay="0"/>
                                  </p:stCondLst>
                                  <p:childTnLst>
                                    <p:set>
                                      <p:cBhvr>
                                        <p:cTn id="367" dur="1" fill="hold">
                                          <p:stCondLst>
                                            <p:cond delay="0"/>
                                          </p:stCondLst>
                                        </p:cTn>
                                        <p:tgtEl>
                                          <p:spTgt spid="571478"/>
                                        </p:tgtEl>
                                        <p:attrNameLst>
                                          <p:attrName>style.visibility</p:attrName>
                                        </p:attrNameLst>
                                      </p:cBhvr>
                                      <p:to>
                                        <p:strVal val="visible"/>
                                      </p:to>
                                    </p:set>
                                    <p:animEffect transition="in" filter="wipe(down)">
                                      <p:cBhvr>
                                        <p:cTn id="368" dur="500"/>
                                        <p:tgtEl>
                                          <p:spTgt spid="571478"/>
                                        </p:tgtEl>
                                      </p:cBhvr>
                                    </p:animEffect>
                                  </p:childTnLst>
                                </p:cTn>
                              </p:par>
                            </p:childTnLst>
                          </p:cTn>
                        </p:par>
                        <p:par>
                          <p:cTn id="369" fill="hold">
                            <p:stCondLst>
                              <p:cond delay="500"/>
                            </p:stCondLst>
                            <p:childTnLst>
                              <p:par>
                                <p:cTn id="370" presetID="22" presetClass="entr" presetSubtype="4" fill="hold" grpId="0" nodeType="afterEffect">
                                  <p:stCondLst>
                                    <p:cond delay="0"/>
                                  </p:stCondLst>
                                  <p:childTnLst>
                                    <p:set>
                                      <p:cBhvr>
                                        <p:cTn id="371" dur="1" fill="hold">
                                          <p:stCondLst>
                                            <p:cond delay="0"/>
                                          </p:stCondLst>
                                        </p:cTn>
                                        <p:tgtEl>
                                          <p:spTgt spid="571479"/>
                                        </p:tgtEl>
                                        <p:attrNameLst>
                                          <p:attrName>style.visibility</p:attrName>
                                        </p:attrNameLst>
                                      </p:cBhvr>
                                      <p:to>
                                        <p:strVal val="visible"/>
                                      </p:to>
                                    </p:set>
                                    <p:animEffect transition="in" filter="wipe(down)">
                                      <p:cBhvr>
                                        <p:cTn id="372" dur="500"/>
                                        <p:tgtEl>
                                          <p:spTgt spid="571479"/>
                                        </p:tgtEl>
                                      </p:cBhvr>
                                    </p:animEffect>
                                  </p:childTnLst>
                                </p:cTn>
                              </p:par>
                            </p:childTnLst>
                          </p:cTn>
                        </p:par>
                      </p:childTnLst>
                    </p:cTn>
                  </p:par>
                  <p:par>
                    <p:cTn id="373" fill="hold">
                      <p:stCondLst>
                        <p:cond delay="indefinite"/>
                      </p:stCondLst>
                      <p:childTnLst>
                        <p:par>
                          <p:cTn id="374" fill="hold">
                            <p:stCondLst>
                              <p:cond delay="0"/>
                            </p:stCondLst>
                            <p:childTnLst>
                              <p:par>
                                <p:cTn id="375" presetID="39" presetClass="entr" presetSubtype="0" accel="100000" fill="hold" grpId="0" nodeType="clickEffect">
                                  <p:stCondLst>
                                    <p:cond delay="0"/>
                                  </p:stCondLst>
                                  <p:childTnLst>
                                    <p:set>
                                      <p:cBhvr>
                                        <p:cTn id="376" dur="1" fill="hold">
                                          <p:stCondLst>
                                            <p:cond delay="0"/>
                                          </p:stCondLst>
                                        </p:cTn>
                                        <p:tgtEl>
                                          <p:spTgt spid="571458"/>
                                        </p:tgtEl>
                                        <p:attrNameLst>
                                          <p:attrName>style.visibility</p:attrName>
                                        </p:attrNameLst>
                                      </p:cBhvr>
                                      <p:to>
                                        <p:strVal val="visible"/>
                                      </p:to>
                                    </p:set>
                                    <p:anim calcmode="lin" valueType="num">
                                      <p:cBhvr>
                                        <p:cTn id="377" dur="500" fill="hold"/>
                                        <p:tgtEl>
                                          <p:spTgt spid="571458"/>
                                        </p:tgtEl>
                                        <p:attrNameLst>
                                          <p:attrName>ppt_h</p:attrName>
                                        </p:attrNameLst>
                                      </p:cBhvr>
                                      <p:tavLst>
                                        <p:tav tm="0">
                                          <p:val>
                                            <p:strVal val="#ppt_h/20"/>
                                          </p:val>
                                        </p:tav>
                                        <p:tav tm="50000">
                                          <p:val>
                                            <p:strVal val="#ppt_h/20"/>
                                          </p:val>
                                        </p:tav>
                                        <p:tav tm="100000">
                                          <p:val>
                                            <p:strVal val="#ppt_h"/>
                                          </p:val>
                                        </p:tav>
                                      </p:tavLst>
                                    </p:anim>
                                    <p:anim calcmode="lin" valueType="num">
                                      <p:cBhvr>
                                        <p:cTn id="378" dur="500" fill="hold"/>
                                        <p:tgtEl>
                                          <p:spTgt spid="571458"/>
                                        </p:tgtEl>
                                        <p:attrNameLst>
                                          <p:attrName>ppt_w</p:attrName>
                                        </p:attrNameLst>
                                      </p:cBhvr>
                                      <p:tavLst>
                                        <p:tav tm="0">
                                          <p:val>
                                            <p:strVal val="#ppt_w+.3"/>
                                          </p:val>
                                        </p:tav>
                                        <p:tav tm="50000">
                                          <p:val>
                                            <p:strVal val="#ppt_w+.3"/>
                                          </p:val>
                                        </p:tav>
                                        <p:tav tm="100000">
                                          <p:val>
                                            <p:strVal val="#ppt_w"/>
                                          </p:val>
                                        </p:tav>
                                      </p:tavLst>
                                    </p:anim>
                                    <p:anim calcmode="lin" valueType="num">
                                      <p:cBhvr>
                                        <p:cTn id="379" dur="500" fill="hold"/>
                                        <p:tgtEl>
                                          <p:spTgt spid="571458"/>
                                        </p:tgtEl>
                                        <p:attrNameLst>
                                          <p:attrName>ppt_x</p:attrName>
                                        </p:attrNameLst>
                                      </p:cBhvr>
                                      <p:tavLst>
                                        <p:tav tm="0">
                                          <p:val>
                                            <p:strVal val="#ppt_x-.3"/>
                                          </p:val>
                                        </p:tav>
                                        <p:tav tm="50000">
                                          <p:val>
                                            <p:strVal val="#ppt_x"/>
                                          </p:val>
                                        </p:tav>
                                        <p:tav tm="100000">
                                          <p:val>
                                            <p:strVal val="#ppt_x"/>
                                          </p:val>
                                        </p:tav>
                                      </p:tavLst>
                                    </p:anim>
                                    <p:anim calcmode="lin" valueType="num">
                                      <p:cBhvr>
                                        <p:cTn id="380" dur="500" fill="hold"/>
                                        <p:tgtEl>
                                          <p:spTgt spid="571458"/>
                                        </p:tgtEl>
                                        <p:attrNameLst>
                                          <p:attrName>ppt_y</p:attrName>
                                        </p:attrNameLst>
                                      </p:cBhvr>
                                      <p:tavLst>
                                        <p:tav tm="0">
                                          <p:val>
                                            <p:strVal val="#ppt_y"/>
                                          </p:val>
                                        </p:tav>
                                        <p:tav tm="100000">
                                          <p:val>
                                            <p:strVal val="#ppt_y"/>
                                          </p:val>
                                        </p:tav>
                                      </p:tavLst>
                                    </p:anim>
                                  </p:childTnLst>
                                </p:cTn>
                              </p:par>
                            </p:childTnLst>
                          </p:cTn>
                        </p:par>
                      </p:childTnLst>
                    </p:cTn>
                  </p:par>
                  <p:par>
                    <p:cTn id="381" fill="hold">
                      <p:stCondLst>
                        <p:cond delay="indefinite"/>
                      </p:stCondLst>
                      <p:childTnLst>
                        <p:par>
                          <p:cTn id="382" fill="hold">
                            <p:stCondLst>
                              <p:cond delay="0"/>
                            </p:stCondLst>
                            <p:childTnLst>
                              <p:par>
                                <p:cTn id="383" presetID="9" presetClass="emph" presetSubtype="0" nodeType="clickEffect">
                                  <p:stCondLst>
                                    <p:cond delay="0"/>
                                  </p:stCondLst>
                                  <p:childTnLst>
                                    <p:set>
                                      <p:cBhvr rctx="PPT">
                                        <p:cTn id="384" dur="indefinite"/>
                                        <p:tgtEl>
                                          <p:spTgt spid="7"/>
                                        </p:tgtEl>
                                        <p:attrNameLst>
                                          <p:attrName>style.opacity</p:attrName>
                                        </p:attrNameLst>
                                      </p:cBhvr>
                                      <p:to>
                                        <p:strVal val="0.5"/>
                                      </p:to>
                                    </p:set>
                                    <p:animEffect filter="image" prLst="opacity: 0.5">
                                      <p:cBhvr rctx="IE">
                                        <p:cTn id="385" dur="indefinite"/>
                                        <p:tgtEl>
                                          <p:spTgt spid="7"/>
                                        </p:tgtEl>
                                      </p:cBhvr>
                                    </p:animEffect>
                                  </p:childTnLst>
                                </p:cTn>
                              </p:par>
                              <p:par>
                                <p:cTn id="386" presetID="9" presetClass="emph" presetSubtype="0" grpId="1" nodeType="withEffect">
                                  <p:stCondLst>
                                    <p:cond delay="0"/>
                                  </p:stCondLst>
                                  <p:childTnLst>
                                    <p:set>
                                      <p:cBhvr rctx="PPT">
                                        <p:cTn id="387" dur="indefinite"/>
                                        <p:tgtEl>
                                          <p:spTgt spid="571447"/>
                                        </p:tgtEl>
                                        <p:attrNameLst>
                                          <p:attrName>style.opacity</p:attrName>
                                        </p:attrNameLst>
                                      </p:cBhvr>
                                      <p:to>
                                        <p:strVal val="0.5"/>
                                      </p:to>
                                    </p:set>
                                    <p:animEffect filter="image" prLst="opacity: 0.5">
                                      <p:cBhvr rctx="IE">
                                        <p:cTn id="388" dur="indefinite"/>
                                        <p:tgtEl>
                                          <p:spTgt spid="571447"/>
                                        </p:tgtEl>
                                      </p:cBhvr>
                                    </p:animEffect>
                                  </p:childTnLst>
                                </p:cTn>
                              </p:par>
                              <p:par>
                                <p:cTn id="389" presetID="9" presetClass="emph" presetSubtype="0" grpId="1" nodeType="withEffect">
                                  <p:stCondLst>
                                    <p:cond delay="0"/>
                                  </p:stCondLst>
                                  <p:childTnLst>
                                    <p:set>
                                      <p:cBhvr rctx="PPT">
                                        <p:cTn id="390" dur="indefinite"/>
                                        <p:tgtEl>
                                          <p:spTgt spid="571448"/>
                                        </p:tgtEl>
                                        <p:attrNameLst>
                                          <p:attrName>style.opacity</p:attrName>
                                        </p:attrNameLst>
                                      </p:cBhvr>
                                      <p:to>
                                        <p:strVal val="0.5"/>
                                      </p:to>
                                    </p:set>
                                    <p:animEffect filter="image" prLst="opacity: 0.5">
                                      <p:cBhvr rctx="IE">
                                        <p:cTn id="391" dur="indefinite"/>
                                        <p:tgtEl>
                                          <p:spTgt spid="571448"/>
                                        </p:tgtEl>
                                      </p:cBhvr>
                                    </p:animEffect>
                                  </p:childTnLst>
                                </p:cTn>
                              </p:par>
                              <p:par>
                                <p:cTn id="392" presetID="9" presetClass="emph" presetSubtype="0" grpId="1" nodeType="withEffect">
                                  <p:stCondLst>
                                    <p:cond delay="0"/>
                                  </p:stCondLst>
                                  <p:childTnLst>
                                    <p:set>
                                      <p:cBhvr rctx="PPT">
                                        <p:cTn id="393" dur="indefinite"/>
                                        <p:tgtEl>
                                          <p:spTgt spid="571449"/>
                                        </p:tgtEl>
                                        <p:attrNameLst>
                                          <p:attrName>style.opacity</p:attrName>
                                        </p:attrNameLst>
                                      </p:cBhvr>
                                      <p:to>
                                        <p:strVal val="0.5"/>
                                      </p:to>
                                    </p:set>
                                    <p:animEffect filter="image" prLst="opacity: 0.5">
                                      <p:cBhvr rctx="IE">
                                        <p:cTn id="394" dur="indefinite"/>
                                        <p:tgtEl>
                                          <p:spTgt spid="571449"/>
                                        </p:tgtEl>
                                      </p:cBhvr>
                                    </p:animEffect>
                                  </p:childTnLst>
                                </p:cTn>
                              </p:par>
                              <p:par>
                                <p:cTn id="395" presetID="9" presetClass="emph" presetSubtype="0" grpId="1" nodeType="withEffect">
                                  <p:stCondLst>
                                    <p:cond delay="0"/>
                                  </p:stCondLst>
                                  <p:childTnLst>
                                    <p:set>
                                      <p:cBhvr rctx="PPT">
                                        <p:cTn id="396" dur="indefinite"/>
                                        <p:tgtEl>
                                          <p:spTgt spid="571450"/>
                                        </p:tgtEl>
                                        <p:attrNameLst>
                                          <p:attrName>style.opacity</p:attrName>
                                        </p:attrNameLst>
                                      </p:cBhvr>
                                      <p:to>
                                        <p:strVal val="0.5"/>
                                      </p:to>
                                    </p:set>
                                    <p:animEffect filter="image" prLst="opacity: 0.5">
                                      <p:cBhvr rctx="IE">
                                        <p:cTn id="397" dur="indefinite"/>
                                        <p:tgtEl>
                                          <p:spTgt spid="571450"/>
                                        </p:tgtEl>
                                      </p:cBhvr>
                                    </p:animEffect>
                                  </p:childTnLst>
                                </p:cTn>
                              </p:par>
                              <p:par>
                                <p:cTn id="398" presetID="9" presetClass="emph" presetSubtype="0" grpId="1" nodeType="withEffect">
                                  <p:stCondLst>
                                    <p:cond delay="0"/>
                                  </p:stCondLst>
                                  <p:childTnLst>
                                    <p:set>
                                      <p:cBhvr rctx="PPT">
                                        <p:cTn id="399" dur="indefinite"/>
                                        <p:tgtEl>
                                          <p:spTgt spid="571451"/>
                                        </p:tgtEl>
                                        <p:attrNameLst>
                                          <p:attrName>style.opacity</p:attrName>
                                        </p:attrNameLst>
                                      </p:cBhvr>
                                      <p:to>
                                        <p:strVal val="0.5"/>
                                      </p:to>
                                    </p:set>
                                    <p:animEffect filter="image" prLst="opacity: 0.5">
                                      <p:cBhvr rctx="IE">
                                        <p:cTn id="400" dur="indefinite"/>
                                        <p:tgtEl>
                                          <p:spTgt spid="571451"/>
                                        </p:tgtEl>
                                      </p:cBhvr>
                                    </p:animEffect>
                                  </p:childTnLst>
                                </p:cTn>
                              </p:par>
                              <p:par>
                                <p:cTn id="401" presetID="9" presetClass="emph" presetSubtype="0" nodeType="withEffect">
                                  <p:stCondLst>
                                    <p:cond delay="0"/>
                                  </p:stCondLst>
                                  <p:childTnLst>
                                    <p:set>
                                      <p:cBhvr rctx="PPT">
                                        <p:cTn id="402" dur="indefinite"/>
                                        <p:tgtEl>
                                          <p:spTgt spid="8"/>
                                        </p:tgtEl>
                                        <p:attrNameLst>
                                          <p:attrName>style.opacity</p:attrName>
                                        </p:attrNameLst>
                                      </p:cBhvr>
                                      <p:to>
                                        <p:strVal val="0.5"/>
                                      </p:to>
                                    </p:set>
                                    <p:animEffect filter="image" prLst="opacity: 0.5">
                                      <p:cBhvr rctx="IE">
                                        <p:cTn id="403" dur="indefinite"/>
                                        <p:tgtEl>
                                          <p:spTgt spid="8"/>
                                        </p:tgtEl>
                                      </p:cBhvr>
                                    </p:animEffect>
                                  </p:childTnLst>
                                </p:cTn>
                              </p:par>
                              <p:par>
                                <p:cTn id="404" presetID="9" presetClass="emph" presetSubtype="0" grpId="1" nodeType="withEffect">
                                  <p:stCondLst>
                                    <p:cond delay="0"/>
                                  </p:stCondLst>
                                  <p:iterate type="lt">
                                    <p:tmAbs val="0"/>
                                  </p:iterate>
                                  <p:childTnLst>
                                    <p:set>
                                      <p:cBhvr rctx="PPT">
                                        <p:cTn id="405" dur="indefinite"/>
                                        <p:tgtEl>
                                          <p:spTgt spid="571456"/>
                                        </p:tgtEl>
                                        <p:attrNameLst>
                                          <p:attrName>style.opacity</p:attrName>
                                        </p:attrNameLst>
                                      </p:cBhvr>
                                      <p:to>
                                        <p:strVal val="0.5"/>
                                      </p:to>
                                    </p:set>
                                    <p:animEffect filter="image" prLst="opacity: 0.5">
                                      <p:cBhvr rctx="IE">
                                        <p:cTn id="406" dur="indefinite"/>
                                        <p:tgtEl>
                                          <p:spTgt spid="571456"/>
                                        </p:tgtEl>
                                      </p:cBhvr>
                                    </p:animEffect>
                                  </p:childTnLst>
                                </p:cTn>
                              </p:par>
                              <p:par>
                                <p:cTn id="407" presetID="9" presetClass="emph" presetSubtype="0" grpId="1" nodeType="withEffect">
                                  <p:stCondLst>
                                    <p:cond delay="0"/>
                                  </p:stCondLst>
                                  <p:childTnLst>
                                    <p:set>
                                      <p:cBhvr rctx="PPT">
                                        <p:cTn id="408" dur="indefinite"/>
                                        <p:tgtEl>
                                          <p:spTgt spid="571457"/>
                                        </p:tgtEl>
                                        <p:attrNameLst>
                                          <p:attrName>style.opacity</p:attrName>
                                        </p:attrNameLst>
                                      </p:cBhvr>
                                      <p:to>
                                        <p:strVal val="0.5"/>
                                      </p:to>
                                    </p:set>
                                    <p:animEffect filter="image" prLst="opacity: 0.5">
                                      <p:cBhvr rctx="IE">
                                        <p:cTn id="409" dur="indefinite"/>
                                        <p:tgtEl>
                                          <p:spTgt spid="571457"/>
                                        </p:tgtEl>
                                      </p:cBhvr>
                                    </p:animEffect>
                                  </p:childTnLst>
                                </p:cTn>
                              </p:par>
                              <p:par>
                                <p:cTn id="410" presetID="9" presetClass="emph" presetSubtype="0" grpId="1" nodeType="withEffect">
                                  <p:stCondLst>
                                    <p:cond delay="0"/>
                                  </p:stCondLst>
                                  <p:childTnLst>
                                    <p:set>
                                      <p:cBhvr rctx="PPT">
                                        <p:cTn id="411" dur="indefinite"/>
                                        <p:tgtEl>
                                          <p:spTgt spid="571458"/>
                                        </p:tgtEl>
                                        <p:attrNameLst>
                                          <p:attrName>style.opacity</p:attrName>
                                        </p:attrNameLst>
                                      </p:cBhvr>
                                      <p:to>
                                        <p:strVal val="0.5"/>
                                      </p:to>
                                    </p:set>
                                    <p:animEffect filter="image" prLst="opacity: 0.5">
                                      <p:cBhvr rctx="IE">
                                        <p:cTn id="412" dur="indefinite"/>
                                        <p:tgtEl>
                                          <p:spTgt spid="571458"/>
                                        </p:tgtEl>
                                      </p:cBhvr>
                                    </p:animEffect>
                                  </p:childTnLst>
                                </p:cTn>
                              </p:par>
                              <p:par>
                                <p:cTn id="413" presetID="9" presetClass="emph" presetSubtype="0" grpId="1" nodeType="withEffect">
                                  <p:stCondLst>
                                    <p:cond delay="0"/>
                                  </p:stCondLst>
                                  <p:childTnLst>
                                    <p:set>
                                      <p:cBhvr rctx="PPT">
                                        <p:cTn id="414" dur="indefinite"/>
                                        <p:tgtEl>
                                          <p:spTgt spid="571459"/>
                                        </p:tgtEl>
                                        <p:attrNameLst>
                                          <p:attrName>style.opacity</p:attrName>
                                        </p:attrNameLst>
                                      </p:cBhvr>
                                      <p:to>
                                        <p:strVal val="0.5"/>
                                      </p:to>
                                    </p:set>
                                    <p:animEffect filter="image" prLst="opacity: 0.5">
                                      <p:cBhvr rctx="IE">
                                        <p:cTn id="415" dur="indefinite"/>
                                        <p:tgtEl>
                                          <p:spTgt spid="571459"/>
                                        </p:tgtEl>
                                      </p:cBhvr>
                                    </p:animEffect>
                                  </p:childTnLst>
                                </p:cTn>
                              </p:par>
                              <p:par>
                                <p:cTn id="416" presetID="9" presetClass="emph" presetSubtype="0" grpId="1" nodeType="withEffect">
                                  <p:stCondLst>
                                    <p:cond delay="0"/>
                                  </p:stCondLst>
                                  <p:childTnLst>
                                    <p:set>
                                      <p:cBhvr rctx="PPT">
                                        <p:cTn id="417" dur="indefinite"/>
                                        <p:tgtEl>
                                          <p:spTgt spid="571460"/>
                                        </p:tgtEl>
                                        <p:attrNameLst>
                                          <p:attrName>style.opacity</p:attrName>
                                        </p:attrNameLst>
                                      </p:cBhvr>
                                      <p:to>
                                        <p:strVal val="0.5"/>
                                      </p:to>
                                    </p:set>
                                    <p:animEffect filter="image" prLst="opacity: 0.5">
                                      <p:cBhvr rctx="IE">
                                        <p:cTn id="418" dur="indefinite"/>
                                        <p:tgtEl>
                                          <p:spTgt spid="571460"/>
                                        </p:tgtEl>
                                      </p:cBhvr>
                                    </p:animEffect>
                                  </p:childTnLst>
                                </p:cTn>
                              </p:par>
                              <p:par>
                                <p:cTn id="419" presetID="9" presetClass="emph" presetSubtype="0" nodeType="withEffect">
                                  <p:stCondLst>
                                    <p:cond delay="0"/>
                                  </p:stCondLst>
                                  <p:childTnLst>
                                    <p:set>
                                      <p:cBhvr rctx="PPT">
                                        <p:cTn id="420" dur="indefinite"/>
                                        <p:tgtEl>
                                          <p:spTgt spid="9"/>
                                        </p:tgtEl>
                                        <p:attrNameLst>
                                          <p:attrName>style.opacity</p:attrName>
                                        </p:attrNameLst>
                                      </p:cBhvr>
                                      <p:to>
                                        <p:strVal val="0.5"/>
                                      </p:to>
                                    </p:set>
                                    <p:animEffect filter="image" prLst="opacity: 0.5">
                                      <p:cBhvr rctx="IE">
                                        <p:cTn id="421" dur="indefinite"/>
                                        <p:tgtEl>
                                          <p:spTgt spid="9"/>
                                        </p:tgtEl>
                                      </p:cBhvr>
                                    </p:animEffect>
                                  </p:childTnLst>
                                </p:cTn>
                              </p:par>
                              <p:par>
                                <p:cTn id="422" presetID="9" presetClass="emph" presetSubtype="0" grpId="1" nodeType="withEffect">
                                  <p:stCondLst>
                                    <p:cond delay="0"/>
                                  </p:stCondLst>
                                  <p:childTnLst>
                                    <p:set>
                                      <p:cBhvr rctx="PPT">
                                        <p:cTn id="423" dur="indefinite"/>
                                        <p:tgtEl>
                                          <p:spTgt spid="571464"/>
                                        </p:tgtEl>
                                        <p:attrNameLst>
                                          <p:attrName>style.opacity</p:attrName>
                                        </p:attrNameLst>
                                      </p:cBhvr>
                                      <p:to>
                                        <p:strVal val="0.5"/>
                                      </p:to>
                                    </p:set>
                                    <p:animEffect filter="image" prLst="opacity: 0.5">
                                      <p:cBhvr rctx="IE">
                                        <p:cTn id="424" dur="indefinite"/>
                                        <p:tgtEl>
                                          <p:spTgt spid="571464"/>
                                        </p:tgtEl>
                                      </p:cBhvr>
                                    </p:animEffect>
                                  </p:childTnLst>
                                </p:cTn>
                              </p:par>
                              <p:par>
                                <p:cTn id="425" presetID="9" presetClass="emph" presetSubtype="0" grpId="1" nodeType="withEffect">
                                  <p:stCondLst>
                                    <p:cond delay="0"/>
                                  </p:stCondLst>
                                  <p:childTnLst>
                                    <p:set>
                                      <p:cBhvr rctx="PPT">
                                        <p:cTn id="426" dur="indefinite"/>
                                        <p:tgtEl>
                                          <p:spTgt spid="571465"/>
                                        </p:tgtEl>
                                        <p:attrNameLst>
                                          <p:attrName>style.opacity</p:attrName>
                                        </p:attrNameLst>
                                      </p:cBhvr>
                                      <p:to>
                                        <p:strVal val="0.5"/>
                                      </p:to>
                                    </p:set>
                                    <p:animEffect filter="image" prLst="opacity: 0.5">
                                      <p:cBhvr rctx="IE">
                                        <p:cTn id="427" dur="indefinite"/>
                                        <p:tgtEl>
                                          <p:spTgt spid="571465"/>
                                        </p:tgtEl>
                                      </p:cBhvr>
                                    </p:animEffect>
                                  </p:childTnLst>
                                </p:cTn>
                              </p:par>
                              <p:par>
                                <p:cTn id="428" presetID="9" presetClass="emph" presetSubtype="0" grpId="1" nodeType="withEffect">
                                  <p:stCondLst>
                                    <p:cond delay="0"/>
                                  </p:stCondLst>
                                  <p:childTnLst>
                                    <p:set>
                                      <p:cBhvr rctx="PPT">
                                        <p:cTn id="429" dur="indefinite"/>
                                        <p:tgtEl>
                                          <p:spTgt spid="571466"/>
                                        </p:tgtEl>
                                        <p:attrNameLst>
                                          <p:attrName>style.opacity</p:attrName>
                                        </p:attrNameLst>
                                      </p:cBhvr>
                                      <p:to>
                                        <p:strVal val="0.5"/>
                                      </p:to>
                                    </p:set>
                                    <p:animEffect filter="image" prLst="opacity: 0.5">
                                      <p:cBhvr rctx="IE">
                                        <p:cTn id="430" dur="indefinite"/>
                                        <p:tgtEl>
                                          <p:spTgt spid="571466"/>
                                        </p:tgtEl>
                                      </p:cBhvr>
                                    </p:animEffect>
                                  </p:childTnLst>
                                </p:cTn>
                              </p:par>
                              <p:par>
                                <p:cTn id="431" presetID="9" presetClass="emph" presetSubtype="0" nodeType="withEffect">
                                  <p:stCondLst>
                                    <p:cond delay="0"/>
                                  </p:stCondLst>
                                  <p:childTnLst>
                                    <p:set>
                                      <p:cBhvr rctx="PPT">
                                        <p:cTn id="432" dur="indefinite"/>
                                        <p:tgtEl>
                                          <p:spTgt spid="10"/>
                                        </p:tgtEl>
                                        <p:attrNameLst>
                                          <p:attrName>style.opacity</p:attrName>
                                        </p:attrNameLst>
                                      </p:cBhvr>
                                      <p:to>
                                        <p:strVal val="0.5"/>
                                      </p:to>
                                    </p:set>
                                    <p:animEffect filter="image" prLst="opacity: 0.5">
                                      <p:cBhvr rctx="IE">
                                        <p:cTn id="433" dur="indefinite"/>
                                        <p:tgtEl>
                                          <p:spTgt spid="10"/>
                                        </p:tgtEl>
                                      </p:cBhvr>
                                    </p:animEffect>
                                  </p:childTnLst>
                                </p:cTn>
                              </p:par>
                              <p:par>
                                <p:cTn id="434" presetID="9" presetClass="emph" presetSubtype="0" grpId="1" nodeType="withEffect">
                                  <p:stCondLst>
                                    <p:cond delay="0"/>
                                  </p:stCondLst>
                                  <p:childTnLst>
                                    <p:set>
                                      <p:cBhvr rctx="PPT">
                                        <p:cTn id="435" dur="indefinite"/>
                                        <p:tgtEl>
                                          <p:spTgt spid="571470"/>
                                        </p:tgtEl>
                                        <p:attrNameLst>
                                          <p:attrName>style.opacity</p:attrName>
                                        </p:attrNameLst>
                                      </p:cBhvr>
                                      <p:to>
                                        <p:strVal val="0.5"/>
                                      </p:to>
                                    </p:set>
                                    <p:animEffect filter="image" prLst="opacity: 0.5">
                                      <p:cBhvr rctx="IE">
                                        <p:cTn id="436" dur="indefinite"/>
                                        <p:tgtEl>
                                          <p:spTgt spid="571470"/>
                                        </p:tgtEl>
                                      </p:cBhvr>
                                    </p:animEffect>
                                  </p:childTnLst>
                                </p:cTn>
                              </p:par>
                              <p:par>
                                <p:cTn id="437" presetID="9" presetClass="emph" presetSubtype="0" grpId="1" nodeType="withEffect">
                                  <p:stCondLst>
                                    <p:cond delay="0"/>
                                  </p:stCondLst>
                                  <p:childTnLst>
                                    <p:set>
                                      <p:cBhvr rctx="PPT">
                                        <p:cTn id="438" dur="indefinite"/>
                                        <p:tgtEl>
                                          <p:spTgt spid="571471"/>
                                        </p:tgtEl>
                                        <p:attrNameLst>
                                          <p:attrName>style.opacity</p:attrName>
                                        </p:attrNameLst>
                                      </p:cBhvr>
                                      <p:to>
                                        <p:strVal val="0.5"/>
                                      </p:to>
                                    </p:set>
                                    <p:animEffect filter="image" prLst="opacity: 0.5">
                                      <p:cBhvr rctx="IE">
                                        <p:cTn id="439" dur="indefinite"/>
                                        <p:tgtEl>
                                          <p:spTgt spid="571471"/>
                                        </p:tgtEl>
                                      </p:cBhvr>
                                    </p:animEffect>
                                  </p:childTnLst>
                                </p:cTn>
                              </p:par>
                              <p:par>
                                <p:cTn id="440" presetID="9" presetClass="emph" presetSubtype="0" grpId="1" nodeType="withEffect">
                                  <p:stCondLst>
                                    <p:cond delay="0"/>
                                  </p:stCondLst>
                                  <p:childTnLst>
                                    <p:set>
                                      <p:cBhvr rctx="PPT">
                                        <p:cTn id="441" dur="indefinite"/>
                                        <p:tgtEl>
                                          <p:spTgt spid="571472"/>
                                        </p:tgtEl>
                                        <p:attrNameLst>
                                          <p:attrName>style.opacity</p:attrName>
                                        </p:attrNameLst>
                                      </p:cBhvr>
                                      <p:to>
                                        <p:strVal val="0.5"/>
                                      </p:to>
                                    </p:set>
                                    <p:animEffect filter="image" prLst="opacity: 0.5">
                                      <p:cBhvr rctx="IE">
                                        <p:cTn id="442" dur="indefinite"/>
                                        <p:tgtEl>
                                          <p:spTgt spid="571472"/>
                                        </p:tgtEl>
                                      </p:cBhvr>
                                    </p:animEffect>
                                  </p:childTnLst>
                                </p:cTn>
                              </p:par>
                              <p:par>
                                <p:cTn id="443" presetID="9" presetClass="emph" presetSubtype="0" grpId="1" nodeType="withEffect">
                                  <p:stCondLst>
                                    <p:cond delay="0"/>
                                  </p:stCondLst>
                                  <p:childTnLst>
                                    <p:set>
                                      <p:cBhvr rctx="PPT">
                                        <p:cTn id="444" dur="indefinite"/>
                                        <p:tgtEl>
                                          <p:spTgt spid="571473"/>
                                        </p:tgtEl>
                                        <p:attrNameLst>
                                          <p:attrName>style.opacity</p:attrName>
                                        </p:attrNameLst>
                                      </p:cBhvr>
                                      <p:to>
                                        <p:strVal val="0.5"/>
                                      </p:to>
                                    </p:set>
                                    <p:animEffect filter="image" prLst="opacity: 0.5">
                                      <p:cBhvr rctx="IE">
                                        <p:cTn id="445" dur="indefinite"/>
                                        <p:tgtEl>
                                          <p:spTgt spid="571473"/>
                                        </p:tgtEl>
                                      </p:cBhvr>
                                    </p:animEffect>
                                  </p:childTnLst>
                                </p:cTn>
                              </p:par>
                              <p:par>
                                <p:cTn id="446" presetID="9" presetClass="emph" presetSubtype="0" grpId="1" nodeType="withEffect">
                                  <p:stCondLst>
                                    <p:cond delay="0"/>
                                  </p:stCondLst>
                                  <p:childTnLst>
                                    <p:set>
                                      <p:cBhvr rctx="PPT">
                                        <p:cTn id="447" dur="indefinite"/>
                                        <p:tgtEl>
                                          <p:spTgt spid="571474"/>
                                        </p:tgtEl>
                                        <p:attrNameLst>
                                          <p:attrName>style.opacity</p:attrName>
                                        </p:attrNameLst>
                                      </p:cBhvr>
                                      <p:to>
                                        <p:strVal val="0.5"/>
                                      </p:to>
                                    </p:set>
                                    <p:animEffect filter="image" prLst="opacity: 0.5">
                                      <p:cBhvr rctx="IE">
                                        <p:cTn id="448" dur="indefinite"/>
                                        <p:tgtEl>
                                          <p:spTgt spid="571474"/>
                                        </p:tgtEl>
                                      </p:cBhvr>
                                    </p:animEffect>
                                  </p:childTnLst>
                                </p:cTn>
                              </p:par>
                              <p:par>
                                <p:cTn id="449" presetID="9" presetClass="emph" presetSubtype="0" nodeType="withEffect">
                                  <p:stCondLst>
                                    <p:cond delay="0"/>
                                  </p:stCondLst>
                                  <p:childTnLst>
                                    <p:set>
                                      <p:cBhvr rctx="PPT">
                                        <p:cTn id="450" dur="indefinite"/>
                                        <p:tgtEl>
                                          <p:spTgt spid="11"/>
                                        </p:tgtEl>
                                        <p:attrNameLst>
                                          <p:attrName>style.opacity</p:attrName>
                                        </p:attrNameLst>
                                      </p:cBhvr>
                                      <p:to>
                                        <p:strVal val="0.5"/>
                                      </p:to>
                                    </p:set>
                                    <p:animEffect filter="image" prLst="opacity: 0.5">
                                      <p:cBhvr rctx="IE">
                                        <p:cTn id="451" dur="indefinite"/>
                                        <p:tgtEl>
                                          <p:spTgt spid="11"/>
                                        </p:tgtEl>
                                      </p:cBhvr>
                                    </p:animEffect>
                                  </p:childTnLst>
                                </p:cTn>
                              </p:par>
                              <p:par>
                                <p:cTn id="452" presetID="9" presetClass="emph" presetSubtype="0" grpId="1" nodeType="withEffect">
                                  <p:stCondLst>
                                    <p:cond delay="0"/>
                                  </p:stCondLst>
                                  <p:childTnLst>
                                    <p:set>
                                      <p:cBhvr rctx="PPT">
                                        <p:cTn id="453" dur="indefinite"/>
                                        <p:tgtEl>
                                          <p:spTgt spid="571478"/>
                                        </p:tgtEl>
                                        <p:attrNameLst>
                                          <p:attrName>style.opacity</p:attrName>
                                        </p:attrNameLst>
                                      </p:cBhvr>
                                      <p:to>
                                        <p:strVal val="0.5"/>
                                      </p:to>
                                    </p:set>
                                    <p:animEffect filter="image" prLst="opacity: 0.5">
                                      <p:cBhvr rctx="IE">
                                        <p:cTn id="454" dur="indefinite"/>
                                        <p:tgtEl>
                                          <p:spTgt spid="571478"/>
                                        </p:tgtEl>
                                      </p:cBhvr>
                                    </p:animEffect>
                                  </p:childTnLst>
                                </p:cTn>
                              </p:par>
                              <p:par>
                                <p:cTn id="455" presetID="9" presetClass="emph" presetSubtype="0" grpId="1" nodeType="withEffect">
                                  <p:stCondLst>
                                    <p:cond delay="0"/>
                                  </p:stCondLst>
                                  <p:childTnLst>
                                    <p:set>
                                      <p:cBhvr rctx="PPT">
                                        <p:cTn id="456" dur="indefinite"/>
                                        <p:tgtEl>
                                          <p:spTgt spid="571479"/>
                                        </p:tgtEl>
                                        <p:attrNameLst>
                                          <p:attrName>style.opacity</p:attrName>
                                        </p:attrNameLst>
                                      </p:cBhvr>
                                      <p:to>
                                        <p:strVal val="0.5"/>
                                      </p:to>
                                    </p:set>
                                    <p:animEffect filter="image" prLst="opacity: 0.5">
                                      <p:cBhvr rctx="IE">
                                        <p:cTn id="457" dur="indefinite"/>
                                        <p:tgtEl>
                                          <p:spTgt spid="571479"/>
                                        </p:tgtEl>
                                      </p:cBhvr>
                                    </p:animEffect>
                                  </p:childTnLst>
                                </p:cTn>
                              </p:par>
                            </p:childTnLst>
                          </p:cTn>
                        </p:par>
                      </p:childTnLst>
                    </p:cTn>
                  </p:par>
                  <p:par>
                    <p:cTn id="458" fill="hold">
                      <p:stCondLst>
                        <p:cond delay="indefinite"/>
                      </p:stCondLst>
                      <p:childTnLst>
                        <p:par>
                          <p:cTn id="459" fill="hold">
                            <p:stCondLst>
                              <p:cond delay="0"/>
                            </p:stCondLst>
                            <p:childTnLst>
                              <p:par>
                                <p:cTn id="460" presetID="9" presetClass="emph" presetSubtype="0" grpId="1" nodeType="clickEffect">
                                  <p:stCondLst>
                                    <p:cond delay="0"/>
                                  </p:stCondLst>
                                  <p:iterate type="lt">
                                    <p:tmAbs val="0"/>
                                  </p:iterate>
                                  <p:childTnLst>
                                    <p:set>
                                      <p:cBhvr rctx="PPT">
                                        <p:cTn id="461" dur="indefinite"/>
                                        <p:tgtEl>
                                          <p:spTgt spid="571480"/>
                                        </p:tgtEl>
                                        <p:attrNameLst>
                                          <p:attrName>style.opacity</p:attrName>
                                        </p:attrNameLst>
                                      </p:cBhvr>
                                      <p:to>
                                        <p:strVal val="0.5"/>
                                      </p:to>
                                    </p:set>
                                    <p:animEffect filter="image" prLst="opacity: 0.5">
                                      <p:cBhvr rctx="IE">
                                        <p:cTn id="462" dur="indefinite"/>
                                        <p:tgtEl>
                                          <p:spTgt spid="571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7" grpId="0"/>
      <p:bldP spid="571398" grpId="0"/>
      <p:bldP spid="571407" grpId="0" animBg="1"/>
      <p:bldP spid="571407" grpId="1" animBg="1"/>
      <p:bldP spid="571408" grpId="0"/>
      <p:bldP spid="571408" grpId="1"/>
      <p:bldP spid="571409" grpId="0"/>
      <p:bldP spid="571409" grpId="1"/>
      <p:bldP spid="571410" grpId="0" animBg="1"/>
      <p:bldP spid="571410" grpId="1" animBg="1"/>
      <p:bldP spid="571411" grpId="0" animBg="1"/>
      <p:bldP spid="571411" grpId="1" animBg="1"/>
      <p:bldP spid="571416" grpId="0"/>
      <p:bldP spid="571416" grpId="1"/>
      <p:bldP spid="571417" grpId="0"/>
      <p:bldP spid="571417" grpId="1"/>
      <p:bldP spid="571418" grpId="0"/>
      <p:bldP spid="571418" grpId="1"/>
      <p:bldP spid="571419" grpId="0"/>
      <p:bldP spid="571419" grpId="1"/>
      <p:bldP spid="571420" grpId="0"/>
      <p:bldP spid="571420" grpId="1"/>
      <p:bldP spid="571424" grpId="0"/>
      <p:bldP spid="571424" grpId="1"/>
      <p:bldP spid="571425" grpId="0" animBg="1"/>
      <p:bldP spid="571425" grpId="1" animBg="1"/>
      <p:bldP spid="571426" grpId="0" animBg="1"/>
      <p:bldP spid="571426" grpId="1" animBg="1"/>
      <p:bldP spid="571430" grpId="0" animBg="1"/>
      <p:bldP spid="571430" grpId="1" animBg="1"/>
      <p:bldP spid="571431" grpId="0" animBg="1"/>
      <p:bldP spid="571431" grpId="1" animBg="1"/>
      <p:bldP spid="571432" grpId="0" animBg="1"/>
      <p:bldP spid="571432" grpId="1" animBg="1"/>
      <p:bldP spid="571433" grpId="0"/>
      <p:bldP spid="571433" grpId="1"/>
      <p:bldP spid="571434" grpId="0"/>
      <p:bldP spid="571434" grpId="1"/>
      <p:bldP spid="571438" grpId="0" animBg="1"/>
      <p:bldP spid="571438" grpId="1" animBg="1"/>
      <p:bldP spid="571439" grpId="0" animBg="1"/>
      <p:bldP spid="571439" grpId="1" animBg="1"/>
      <p:bldP spid="571440" grpId="0"/>
      <p:bldP spid="571440" grpId="1"/>
      <p:bldP spid="571447" grpId="0" animBg="1"/>
      <p:bldP spid="571447" grpId="1" animBg="1"/>
      <p:bldP spid="571448" grpId="0"/>
      <p:bldP spid="571448" grpId="1"/>
      <p:bldP spid="571449" grpId="0"/>
      <p:bldP spid="571449" grpId="1"/>
      <p:bldP spid="571450" grpId="0" animBg="1"/>
      <p:bldP spid="571450" grpId="1" animBg="1"/>
      <p:bldP spid="571451" grpId="0" animBg="1"/>
      <p:bldP spid="571451" grpId="1" animBg="1"/>
      <p:bldP spid="571456" grpId="0"/>
      <p:bldP spid="571456" grpId="1"/>
      <p:bldP spid="571457" grpId="0"/>
      <p:bldP spid="571457" grpId="1"/>
      <p:bldP spid="571458" grpId="0"/>
      <p:bldP spid="571458" grpId="1"/>
      <p:bldP spid="571459" grpId="0"/>
      <p:bldP spid="571459" grpId="1"/>
      <p:bldP spid="571460" grpId="0"/>
      <p:bldP spid="571460" grpId="1"/>
      <p:bldP spid="571464" grpId="0"/>
      <p:bldP spid="571464" grpId="1"/>
      <p:bldP spid="571465" grpId="0" animBg="1"/>
      <p:bldP spid="571465" grpId="1" animBg="1"/>
      <p:bldP spid="571466" grpId="0" animBg="1"/>
      <p:bldP spid="571466" grpId="1" animBg="1"/>
      <p:bldP spid="571470" grpId="0" animBg="1"/>
      <p:bldP spid="571470" grpId="1" animBg="1"/>
      <p:bldP spid="571471" grpId="0" animBg="1"/>
      <p:bldP spid="571471" grpId="1" animBg="1"/>
      <p:bldP spid="571472" grpId="0" animBg="1"/>
      <p:bldP spid="571472" grpId="1" animBg="1"/>
      <p:bldP spid="571473" grpId="0"/>
      <p:bldP spid="571473" grpId="1"/>
      <p:bldP spid="571474" grpId="0"/>
      <p:bldP spid="571474" grpId="1"/>
      <p:bldP spid="571478" grpId="0" animBg="1"/>
      <p:bldP spid="571478" grpId="1" animBg="1"/>
      <p:bldP spid="571479" grpId="0" animBg="1"/>
      <p:bldP spid="571479" grpId="1" animBg="1"/>
      <p:bldP spid="571480" grpId="0"/>
      <p:bldP spid="571480" grpId="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solidFill>
          <a:schemeClr val="accent2"/>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mtClean="0">
                <a:solidFill>
                  <a:schemeClr val="bg1"/>
                </a:solidFill>
              </a:rPr>
              <a:t>Limiting Reactants – Method 1</a:t>
            </a:r>
          </a:p>
        </p:txBody>
      </p:sp>
      <p:sp>
        <p:nvSpPr>
          <p:cNvPr id="347139" name="Rectangle 3"/>
          <p:cNvSpPr>
            <a:spLocks noGrp="1" noChangeArrowheads="1"/>
          </p:cNvSpPr>
          <p:nvPr>
            <p:ph type="body" idx="1"/>
          </p:nvPr>
        </p:nvSpPr>
        <p:spPr>
          <a:xfrm>
            <a:off x="1219200" y="1524000"/>
            <a:ext cx="7772400" cy="4419600"/>
          </a:xfrm>
        </p:spPr>
        <p:txBody>
          <a:bodyPr/>
          <a:lstStyle/>
          <a:p>
            <a:pPr eaLnBrk="1" hangingPunct="1">
              <a:spcBef>
                <a:spcPct val="50000"/>
              </a:spcBef>
              <a:buFontTx/>
              <a:buNone/>
            </a:pPr>
            <a:r>
              <a:rPr lang="en-US" smtClean="0">
                <a:solidFill>
                  <a:srgbClr val="FFFF00"/>
                </a:solidFill>
              </a:rPr>
              <a:t>1. Write a balanced equation.</a:t>
            </a:r>
          </a:p>
          <a:p>
            <a:pPr eaLnBrk="1" hangingPunct="1">
              <a:lnSpc>
                <a:spcPct val="120000"/>
              </a:lnSpc>
              <a:spcBef>
                <a:spcPct val="50000"/>
              </a:spcBef>
              <a:buFontTx/>
              <a:buNone/>
            </a:pPr>
            <a:r>
              <a:rPr lang="en-US" smtClean="0">
                <a:solidFill>
                  <a:srgbClr val="FFFF00"/>
                </a:solidFill>
              </a:rPr>
              <a:t>2. For each reactant, calculate the 	amount of product formed.</a:t>
            </a:r>
          </a:p>
          <a:p>
            <a:pPr eaLnBrk="1" hangingPunct="1">
              <a:spcBef>
                <a:spcPct val="50000"/>
              </a:spcBef>
              <a:buFontTx/>
              <a:buNone/>
            </a:pPr>
            <a:r>
              <a:rPr lang="en-US" smtClean="0">
                <a:solidFill>
                  <a:srgbClr val="FFFF00"/>
                </a:solidFill>
              </a:rPr>
              <a:t>3. Smaller answer indicates:</a:t>
            </a:r>
          </a:p>
          <a:p>
            <a:pPr lvl="1" eaLnBrk="1" hangingPunct="1">
              <a:spcBef>
                <a:spcPct val="30000"/>
              </a:spcBef>
            </a:pPr>
            <a:r>
              <a:rPr lang="en-US" smtClean="0">
                <a:solidFill>
                  <a:srgbClr val="FFFF00"/>
                </a:solidFill>
              </a:rPr>
              <a:t>limiting reactant</a:t>
            </a:r>
          </a:p>
          <a:p>
            <a:pPr lvl="1" eaLnBrk="1" hangingPunct="1">
              <a:spcBef>
                <a:spcPct val="30000"/>
              </a:spcBef>
            </a:pPr>
            <a:r>
              <a:rPr lang="en-US" smtClean="0">
                <a:solidFill>
                  <a:srgbClr val="FFFF00"/>
                </a:solidFill>
              </a:rPr>
              <a:t>amount of product</a:t>
            </a:r>
          </a:p>
        </p:txBody>
      </p:sp>
      <p:sp>
        <p:nvSpPr>
          <p:cNvPr id="116740" name="Rectangle 4"/>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animEffect transition="in" filter="wipe(left)">
                                      <p:cBhvr>
                                        <p:cTn id="7" dur="500"/>
                                        <p:tgtEl>
                                          <p:spTgt spid="347139">
                                            <p:txEl>
                                              <p:pRg st="0" end="0"/>
                                            </p:txEl>
                                          </p:spTgt>
                                        </p:tgtEl>
                                      </p:cBhvr>
                                    </p:animEffect>
                                  </p:childTnLst>
                                  <p:subTnLst>
                                    <p:animClr clrSpc="rgb" dir="cw">
                                      <p:cBhvr override="childStyle">
                                        <p:cTn dur="1" fill="hold" display="0" masterRel="nextClick" afterEffect="1"/>
                                        <p:tgtEl>
                                          <p:spTgt spid="347139">
                                            <p:txEl>
                                              <p:pRg st="0" end="0"/>
                                            </p:txEl>
                                          </p:spTgt>
                                        </p:tgtEl>
                                        <p:attrNameLst>
                                          <p:attrName>ppt_c</p:attrName>
                                        </p:attrNameLst>
                                      </p:cBhvr>
                                      <p:to>
                                        <a:srgbClr val="F8F8F8"/>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7139">
                                            <p:txEl>
                                              <p:pRg st="1" end="1"/>
                                            </p:txEl>
                                          </p:spTgt>
                                        </p:tgtEl>
                                        <p:attrNameLst>
                                          <p:attrName>style.visibility</p:attrName>
                                        </p:attrNameLst>
                                      </p:cBhvr>
                                      <p:to>
                                        <p:strVal val="visible"/>
                                      </p:to>
                                    </p:set>
                                    <p:animEffect transition="in" filter="wipe(left)">
                                      <p:cBhvr>
                                        <p:cTn id="12" dur="500"/>
                                        <p:tgtEl>
                                          <p:spTgt spid="347139">
                                            <p:txEl>
                                              <p:pRg st="1" end="1"/>
                                            </p:txEl>
                                          </p:spTgt>
                                        </p:tgtEl>
                                      </p:cBhvr>
                                    </p:animEffect>
                                  </p:childTnLst>
                                  <p:subTnLst>
                                    <p:animClr clrSpc="rgb" dir="cw">
                                      <p:cBhvr override="childStyle">
                                        <p:cTn dur="1" fill="hold" display="0" masterRel="nextClick" afterEffect="1"/>
                                        <p:tgtEl>
                                          <p:spTgt spid="347139">
                                            <p:txEl>
                                              <p:pRg st="1" end="1"/>
                                            </p:txEl>
                                          </p:spTgt>
                                        </p:tgtEl>
                                        <p:attrNameLst>
                                          <p:attrName>ppt_c</p:attrName>
                                        </p:attrNameLst>
                                      </p:cBhvr>
                                      <p:to>
                                        <a:srgbClr val="F8F8F8"/>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7139">
                                            <p:txEl>
                                              <p:pRg st="2" end="2"/>
                                            </p:txEl>
                                          </p:spTgt>
                                        </p:tgtEl>
                                        <p:attrNameLst>
                                          <p:attrName>style.visibility</p:attrName>
                                        </p:attrNameLst>
                                      </p:cBhvr>
                                      <p:to>
                                        <p:strVal val="visible"/>
                                      </p:to>
                                    </p:set>
                                    <p:animEffect transition="in" filter="wipe(left)">
                                      <p:cBhvr>
                                        <p:cTn id="17" dur="500"/>
                                        <p:tgtEl>
                                          <p:spTgt spid="347139">
                                            <p:txEl>
                                              <p:pRg st="2" end="2"/>
                                            </p:txEl>
                                          </p:spTgt>
                                        </p:tgtEl>
                                      </p:cBhvr>
                                    </p:animEffect>
                                  </p:childTnLst>
                                  <p:subTnLst>
                                    <p:animClr clrSpc="rgb" dir="cw">
                                      <p:cBhvr override="childStyle">
                                        <p:cTn dur="1" fill="hold" display="0" masterRel="nextClick" afterEffect="1"/>
                                        <p:tgtEl>
                                          <p:spTgt spid="347139">
                                            <p:txEl>
                                              <p:pRg st="2" end="2"/>
                                            </p:txEl>
                                          </p:spTgt>
                                        </p:tgtEl>
                                        <p:attrNameLst>
                                          <p:attrName>ppt_c</p:attrName>
                                        </p:attrNameLst>
                                      </p:cBhvr>
                                      <p:to>
                                        <a:srgbClr val="F8F8F8"/>
                                      </p:to>
                                    </p:animClr>
                                  </p:subTnLst>
                                </p:cTn>
                              </p:par>
                              <p:par>
                                <p:cTn id="18" presetID="22" presetClass="entr" presetSubtype="8" fill="hold" grpId="0" nodeType="withEffect">
                                  <p:stCondLst>
                                    <p:cond delay="0"/>
                                  </p:stCondLst>
                                  <p:childTnLst>
                                    <p:set>
                                      <p:cBhvr>
                                        <p:cTn id="19" dur="1" fill="hold">
                                          <p:stCondLst>
                                            <p:cond delay="0"/>
                                          </p:stCondLst>
                                        </p:cTn>
                                        <p:tgtEl>
                                          <p:spTgt spid="347139">
                                            <p:txEl>
                                              <p:pRg st="3" end="3"/>
                                            </p:txEl>
                                          </p:spTgt>
                                        </p:tgtEl>
                                        <p:attrNameLst>
                                          <p:attrName>style.visibility</p:attrName>
                                        </p:attrNameLst>
                                      </p:cBhvr>
                                      <p:to>
                                        <p:strVal val="visible"/>
                                      </p:to>
                                    </p:set>
                                    <p:animEffect transition="in" filter="wipe(left)">
                                      <p:cBhvr>
                                        <p:cTn id="20" dur="500"/>
                                        <p:tgtEl>
                                          <p:spTgt spid="347139">
                                            <p:txEl>
                                              <p:pRg st="3" end="3"/>
                                            </p:txEl>
                                          </p:spTgt>
                                        </p:tgtEl>
                                      </p:cBhvr>
                                    </p:animEffect>
                                  </p:childTnLst>
                                  <p:subTnLst>
                                    <p:animClr clrSpc="rgb" dir="cw">
                                      <p:cBhvr override="childStyle">
                                        <p:cTn dur="1" fill="hold" display="0" masterRel="nextClick" afterEffect="1"/>
                                        <p:tgtEl>
                                          <p:spTgt spid="347139">
                                            <p:txEl>
                                              <p:pRg st="3" end="3"/>
                                            </p:txEl>
                                          </p:spTgt>
                                        </p:tgtEl>
                                        <p:attrNameLst>
                                          <p:attrName>ppt_c</p:attrName>
                                        </p:attrNameLst>
                                      </p:cBhvr>
                                      <p:to>
                                        <a:srgbClr val="F8F8F8"/>
                                      </p:to>
                                    </p:animClr>
                                  </p:subTnLst>
                                </p:cTn>
                              </p:par>
                              <p:par>
                                <p:cTn id="21" presetID="22" presetClass="entr" presetSubtype="8" fill="hold" grpId="0" nodeType="withEffect">
                                  <p:stCondLst>
                                    <p:cond delay="0"/>
                                  </p:stCondLst>
                                  <p:childTnLst>
                                    <p:set>
                                      <p:cBhvr>
                                        <p:cTn id="22" dur="1" fill="hold">
                                          <p:stCondLst>
                                            <p:cond delay="0"/>
                                          </p:stCondLst>
                                        </p:cTn>
                                        <p:tgtEl>
                                          <p:spTgt spid="347139">
                                            <p:txEl>
                                              <p:pRg st="4" end="4"/>
                                            </p:txEl>
                                          </p:spTgt>
                                        </p:tgtEl>
                                        <p:attrNameLst>
                                          <p:attrName>style.visibility</p:attrName>
                                        </p:attrNameLst>
                                      </p:cBhvr>
                                      <p:to>
                                        <p:strVal val="visible"/>
                                      </p:to>
                                    </p:set>
                                    <p:animEffect transition="in" filter="wipe(left)">
                                      <p:cBhvr>
                                        <p:cTn id="23" dur="500"/>
                                        <p:tgtEl>
                                          <p:spTgt spid="347139">
                                            <p:txEl>
                                              <p:pRg st="4" end="4"/>
                                            </p:txEl>
                                          </p:spTgt>
                                        </p:tgtEl>
                                      </p:cBhvr>
                                    </p:animEffect>
                                  </p:childTnLst>
                                  <p:subTnLst>
                                    <p:animClr clrSpc="rgb" dir="cw">
                                      <p:cBhvr override="childStyle">
                                        <p:cTn dur="1" fill="hold" display="0" masterRel="nextClick" afterEffect="1"/>
                                        <p:tgtEl>
                                          <p:spTgt spid="347139">
                                            <p:txEl>
                                              <p:pRg st="4" end="4"/>
                                            </p:txEl>
                                          </p:spTgt>
                                        </p:tgtEl>
                                        <p:attrNameLst>
                                          <p:attrName>ppt_c</p:attrName>
                                        </p:attrNameLst>
                                      </p:cBhvr>
                                      <p:to>
                                        <a:srgbClr val="F8F8F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8786" name="Rectangle 4"/>
          <p:cNvSpPr>
            <a:spLocks noGrp="1" noChangeArrowheads="1"/>
          </p:cNvSpPr>
          <p:nvPr>
            <p:ph type="title"/>
          </p:nvPr>
        </p:nvSpPr>
        <p:spPr/>
        <p:txBody>
          <a:bodyPr/>
          <a:lstStyle/>
          <a:p>
            <a:pPr eaLnBrk="1" hangingPunct="1"/>
            <a:r>
              <a:rPr lang="en-US" smtClean="0">
                <a:solidFill>
                  <a:schemeClr val="bg1"/>
                </a:solidFill>
              </a:rPr>
              <a:t>Limiting Reactants – Method 2</a:t>
            </a:r>
          </a:p>
        </p:txBody>
      </p:sp>
      <p:sp>
        <p:nvSpPr>
          <p:cNvPr id="439301" name="Rectangle 5"/>
          <p:cNvSpPr>
            <a:spLocks noGrp="1" noChangeArrowheads="1"/>
          </p:cNvSpPr>
          <p:nvPr>
            <p:ph type="body" idx="1"/>
          </p:nvPr>
        </p:nvSpPr>
        <p:spPr/>
        <p:txBody>
          <a:bodyPr/>
          <a:lstStyle/>
          <a:p>
            <a:pPr eaLnBrk="1" hangingPunct="1"/>
            <a:r>
              <a:rPr lang="en-US" smtClean="0">
                <a:solidFill>
                  <a:srgbClr val="FFFF00"/>
                </a:solidFill>
              </a:rPr>
              <a:t>Begin by writing a correctly </a:t>
            </a:r>
            <a:r>
              <a:rPr lang="en-US" i="1" smtClean="0">
                <a:solidFill>
                  <a:srgbClr val="FFFF00"/>
                </a:solidFill>
              </a:rPr>
              <a:t>balanced chemical equation</a:t>
            </a:r>
          </a:p>
          <a:p>
            <a:pPr eaLnBrk="1" hangingPunct="1"/>
            <a:r>
              <a:rPr lang="en-US" smtClean="0">
                <a:solidFill>
                  <a:srgbClr val="FFFF00"/>
                </a:solidFill>
              </a:rPr>
              <a:t>Write down all quantitative values under equation (include units)</a:t>
            </a:r>
          </a:p>
          <a:p>
            <a:pPr eaLnBrk="1" hangingPunct="1"/>
            <a:r>
              <a:rPr lang="en-US" smtClean="0">
                <a:solidFill>
                  <a:srgbClr val="FFFF00"/>
                </a:solidFill>
              </a:rPr>
              <a:t>Convert ALL reactants to units of </a:t>
            </a:r>
            <a:r>
              <a:rPr lang="en-US" i="1" smtClean="0">
                <a:solidFill>
                  <a:srgbClr val="FFFF00"/>
                </a:solidFill>
              </a:rPr>
              <a:t>moles</a:t>
            </a:r>
          </a:p>
          <a:p>
            <a:pPr eaLnBrk="1" hangingPunct="1"/>
            <a:r>
              <a:rPr lang="en-US" smtClean="0">
                <a:solidFill>
                  <a:srgbClr val="FFFF00"/>
                </a:solidFill>
              </a:rPr>
              <a:t>Divide by the coefficient in front of each reactant</a:t>
            </a:r>
          </a:p>
          <a:p>
            <a:pPr eaLnBrk="1" hangingPunct="1"/>
            <a:r>
              <a:rPr lang="en-US" smtClean="0">
                <a:solidFill>
                  <a:srgbClr val="FFFF00"/>
                </a:solidFill>
              </a:rPr>
              <a:t>The smallest value is the limiting reactant!</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39301">
                                            <p:txEl>
                                              <p:pRg st="0" end="0"/>
                                            </p:txEl>
                                          </p:spTgt>
                                        </p:tgtEl>
                                        <p:attrNameLst>
                                          <p:attrName>style.visibility</p:attrName>
                                        </p:attrNameLst>
                                      </p:cBhvr>
                                      <p:to>
                                        <p:strVal val="visible"/>
                                      </p:to>
                                    </p:set>
                                    <p:animEffect transition="in" filter="fade">
                                      <p:cBhvr>
                                        <p:cTn id="7" dur="1000"/>
                                        <p:tgtEl>
                                          <p:spTgt spid="439301">
                                            <p:txEl>
                                              <p:pRg st="0" end="0"/>
                                            </p:txEl>
                                          </p:spTgt>
                                        </p:tgtEl>
                                      </p:cBhvr>
                                    </p:animEffect>
                                    <p:anim calcmode="lin" valueType="num">
                                      <p:cBhvr>
                                        <p:cTn id="8" dur="1000" fill="hold"/>
                                        <p:tgtEl>
                                          <p:spTgt spid="43930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9301">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39301">
                                            <p:txEl>
                                              <p:pRg st="0" end="0"/>
                                            </p:txEl>
                                          </p:spTgt>
                                        </p:tgtEl>
                                        <p:attrNameLst>
                                          <p:attrName>ppt_c</p:attrName>
                                        </p:attrNameLst>
                                      </p:cBhvr>
                                      <p:to>
                                        <a:srgbClr val="E6DDD8"/>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39301">
                                            <p:txEl>
                                              <p:pRg st="1" end="1"/>
                                            </p:txEl>
                                          </p:spTgt>
                                        </p:tgtEl>
                                        <p:attrNameLst>
                                          <p:attrName>style.visibility</p:attrName>
                                        </p:attrNameLst>
                                      </p:cBhvr>
                                      <p:to>
                                        <p:strVal val="visible"/>
                                      </p:to>
                                    </p:set>
                                    <p:animEffect transition="in" filter="fade">
                                      <p:cBhvr>
                                        <p:cTn id="14" dur="1000"/>
                                        <p:tgtEl>
                                          <p:spTgt spid="439301">
                                            <p:txEl>
                                              <p:pRg st="1" end="1"/>
                                            </p:txEl>
                                          </p:spTgt>
                                        </p:tgtEl>
                                      </p:cBhvr>
                                    </p:animEffect>
                                    <p:anim calcmode="lin" valueType="num">
                                      <p:cBhvr>
                                        <p:cTn id="15" dur="1000" fill="hold"/>
                                        <p:tgtEl>
                                          <p:spTgt spid="43930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39301">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39301">
                                            <p:txEl>
                                              <p:pRg st="1" end="1"/>
                                            </p:txEl>
                                          </p:spTgt>
                                        </p:tgtEl>
                                        <p:attrNameLst>
                                          <p:attrName>ppt_c</p:attrName>
                                        </p:attrNameLst>
                                      </p:cBhvr>
                                      <p:to>
                                        <a:srgbClr val="E6DDD8"/>
                                      </p:to>
                                    </p:animClr>
                                  </p:subTnLst>
                                </p:cTn>
                              </p:par>
                              <p:par>
                                <p:cTn id="17" presetID="9" presetClass="emph" presetSubtype="0" nodeType="withEffect">
                                  <p:stCondLst>
                                    <p:cond delay="0"/>
                                  </p:stCondLst>
                                  <p:childTnLst>
                                    <p:set>
                                      <p:cBhvr rctx="PPT">
                                        <p:cTn id="18" dur="indefinite"/>
                                        <p:tgtEl>
                                          <p:spTgt spid="439301">
                                            <p:txEl>
                                              <p:pRg st="0" end="0"/>
                                            </p:txEl>
                                          </p:spTgt>
                                        </p:tgtEl>
                                        <p:attrNameLst>
                                          <p:attrName>style.opacity</p:attrName>
                                        </p:attrNameLst>
                                      </p:cBhvr>
                                      <p:to>
                                        <p:strVal val="0.5"/>
                                      </p:to>
                                    </p:set>
                                    <p:animEffect filter="image" prLst="opacity: 0.5">
                                      <p:cBhvr rctx="IE">
                                        <p:cTn id="19" dur="indefinite"/>
                                        <p:tgtEl>
                                          <p:spTgt spid="43930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439301">
                                            <p:txEl>
                                              <p:pRg st="2" end="2"/>
                                            </p:txEl>
                                          </p:spTgt>
                                        </p:tgtEl>
                                        <p:attrNameLst>
                                          <p:attrName>style.visibility</p:attrName>
                                        </p:attrNameLst>
                                      </p:cBhvr>
                                      <p:to>
                                        <p:strVal val="visible"/>
                                      </p:to>
                                    </p:set>
                                    <p:animEffect transition="in" filter="fade">
                                      <p:cBhvr>
                                        <p:cTn id="24" dur="1000"/>
                                        <p:tgtEl>
                                          <p:spTgt spid="439301">
                                            <p:txEl>
                                              <p:pRg st="2" end="2"/>
                                            </p:txEl>
                                          </p:spTgt>
                                        </p:tgtEl>
                                      </p:cBhvr>
                                    </p:animEffect>
                                    <p:anim calcmode="lin" valueType="num">
                                      <p:cBhvr>
                                        <p:cTn id="25" dur="1000" fill="hold"/>
                                        <p:tgtEl>
                                          <p:spTgt spid="439301">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39301">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39301">
                                            <p:txEl>
                                              <p:pRg st="2" end="2"/>
                                            </p:txEl>
                                          </p:spTgt>
                                        </p:tgtEl>
                                        <p:attrNameLst>
                                          <p:attrName>ppt_c</p:attrName>
                                        </p:attrNameLst>
                                      </p:cBhvr>
                                      <p:to>
                                        <a:srgbClr val="E6DDD8"/>
                                      </p:to>
                                    </p:animClr>
                                  </p:subTnLst>
                                </p:cTn>
                              </p:par>
                              <p:par>
                                <p:cTn id="27" presetID="9" presetClass="emph" presetSubtype="0" nodeType="withEffect">
                                  <p:stCondLst>
                                    <p:cond delay="0"/>
                                  </p:stCondLst>
                                  <p:childTnLst>
                                    <p:set>
                                      <p:cBhvr rctx="PPT">
                                        <p:cTn id="28" dur="indefinite"/>
                                        <p:tgtEl>
                                          <p:spTgt spid="439301">
                                            <p:txEl>
                                              <p:pRg st="1" end="1"/>
                                            </p:txEl>
                                          </p:spTgt>
                                        </p:tgtEl>
                                        <p:attrNameLst>
                                          <p:attrName>style.opacity</p:attrName>
                                        </p:attrNameLst>
                                      </p:cBhvr>
                                      <p:to>
                                        <p:strVal val="0.5"/>
                                      </p:to>
                                    </p:set>
                                    <p:animEffect filter="image" prLst="opacity: 0.5">
                                      <p:cBhvr rctx="IE">
                                        <p:cTn id="29" dur="indefinite"/>
                                        <p:tgtEl>
                                          <p:spTgt spid="43930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439301">
                                            <p:txEl>
                                              <p:pRg st="3" end="3"/>
                                            </p:txEl>
                                          </p:spTgt>
                                        </p:tgtEl>
                                        <p:attrNameLst>
                                          <p:attrName>style.visibility</p:attrName>
                                        </p:attrNameLst>
                                      </p:cBhvr>
                                      <p:to>
                                        <p:strVal val="visible"/>
                                      </p:to>
                                    </p:set>
                                    <p:animEffect transition="in" filter="fade">
                                      <p:cBhvr>
                                        <p:cTn id="34" dur="1000"/>
                                        <p:tgtEl>
                                          <p:spTgt spid="439301">
                                            <p:txEl>
                                              <p:pRg st="3" end="3"/>
                                            </p:txEl>
                                          </p:spTgt>
                                        </p:tgtEl>
                                      </p:cBhvr>
                                    </p:animEffect>
                                    <p:anim calcmode="lin" valueType="num">
                                      <p:cBhvr>
                                        <p:cTn id="35" dur="1000" fill="hold"/>
                                        <p:tgtEl>
                                          <p:spTgt spid="439301">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439301">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39301">
                                            <p:txEl>
                                              <p:pRg st="3" end="3"/>
                                            </p:txEl>
                                          </p:spTgt>
                                        </p:tgtEl>
                                        <p:attrNameLst>
                                          <p:attrName>ppt_c</p:attrName>
                                        </p:attrNameLst>
                                      </p:cBhvr>
                                      <p:to>
                                        <a:srgbClr val="E6DDD8"/>
                                      </p:to>
                                    </p:animClr>
                                  </p:subTnLst>
                                </p:cTn>
                              </p:par>
                              <p:par>
                                <p:cTn id="37" presetID="9" presetClass="emph" presetSubtype="0" nodeType="withEffect">
                                  <p:stCondLst>
                                    <p:cond delay="0"/>
                                  </p:stCondLst>
                                  <p:childTnLst>
                                    <p:set>
                                      <p:cBhvr rctx="PPT">
                                        <p:cTn id="38" dur="indefinite"/>
                                        <p:tgtEl>
                                          <p:spTgt spid="439301">
                                            <p:txEl>
                                              <p:pRg st="2" end="2"/>
                                            </p:txEl>
                                          </p:spTgt>
                                        </p:tgtEl>
                                        <p:attrNameLst>
                                          <p:attrName>style.opacity</p:attrName>
                                        </p:attrNameLst>
                                      </p:cBhvr>
                                      <p:to>
                                        <p:strVal val="0.5"/>
                                      </p:to>
                                    </p:set>
                                    <p:animEffect filter="image" prLst="opacity: 0.5">
                                      <p:cBhvr rctx="IE">
                                        <p:cTn id="39" dur="indefinite"/>
                                        <p:tgtEl>
                                          <p:spTgt spid="439301">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439301">
                                            <p:txEl>
                                              <p:pRg st="4" end="4"/>
                                            </p:txEl>
                                          </p:spTgt>
                                        </p:tgtEl>
                                        <p:attrNameLst>
                                          <p:attrName>style.visibility</p:attrName>
                                        </p:attrNameLst>
                                      </p:cBhvr>
                                      <p:to>
                                        <p:strVal val="visible"/>
                                      </p:to>
                                    </p:set>
                                    <p:animEffect transition="in" filter="fade">
                                      <p:cBhvr>
                                        <p:cTn id="44" dur="1000"/>
                                        <p:tgtEl>
                                          <p:spTgt spid="439301">
                                            <p:txEl>
                                              <p:pRg st="4" end="4"/>
                                            </p:txEl>
                                          </p:spTgt>
                                        </p:tgtEl>
                                      </p:cBhvr>
                                    </p:animEffect>
                                    <p:anim calcmode="lin" valueType="num">
                                      <p:cBhvr>
                                        <p:cTn id="45" dur="1000" fill="hold"/>
                                        <p:tgtEl>
                                          <p:spTgt spid="439301">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39301">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39301">
                                            <p:txEl>
                                              <p:pRg st="4" end="4"/>
                                            </p:txEl>
                                          </p:spTgt>
                                        </p:tgtEl>
                                        <p:attrNameLst>
                                          <p:attrName>ppt_c</p:attrName>
                                        </p:attrNameLst>
                                      </p:cBhvr>
                                      <p:to>
                                        <a:srgbClr val="FF9900"/>
                                      </p:to>
                                    </p:animClr>
                                  </p:subTnLst>
                                </p:cTn>
                              </p:par>
                              <p:par>
                                <p:cTn id="47" presetID="9" presetClass="emph" presetSubtype="0" nodeType="withEffect">
                                  <p:stCondLst>
                                    <p:cond delay="0"/>
                                  </p:stCondLst>
                                  <p:childTnLst>
                                    <p:set>
                                      <p:cBhvr rctx="PPT">
                                        <p:cTn id="48" dur="indefinite"/>
                                        <p:tgtEl>
                                          <p:spTgt spid="439301">
                                            <p:txEl>
                                              <p:pRg st="3" end="3"/>
                                            </p:txEl>
                                          </p:spTgt>
                                        </p:tgtEl>
                                        <p:attrNameLst>
                                          <p:attrName>style.opacity</p:attrName>
                                        </p:attrNameLst>
                                      </p:cBhvr>
                                      <p:to>
                                        <p:strVal val="0.5"/>
                                      </p:to>
                                    </p:set>
                                    <p:animEffect filter="image" prLst="opacity: 0.5">
                                      <p:cBhvr rctx="IE">
                                        <p:cTn id="49" dur="indefinite"/>
                                        <p:tgtEl>
                                          <p:spTgt spid="4393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99FF"/>
            </a:gs>
            <a:gs pos="100000">
              <a:srgbClr val="2F4776"/>
            </a:gs>
          </a:gsLst>
          <a:lin ang="5400000" scaled="1"/>
        </a:gradFill>
        <a:effectLst/>
      </p:bgPr>
    </p:bg>
    <p:spTree>
      <p:nvGrpSpPr>
        <p:cNvPr id="1" name=""/>
        <p:cNvGrpSpPr/>
        <p:nvPr/>
      </p:nvGrpSpPr>
      <p:grpSpPr>
        <a:xfrm>
          <a:off x="0" y="0"/>
          <a:ext cx="0" cy="0"/>
          <a:chOff x="0" y="0"/>
          <a:chExt cx="0" cy="0"/>
        </a:xfrm>
      </p:grpSpPr>
      <p:graphicFrame>
        <p:nvGraphicFramePr>
          <p:cNvPr id="4098" name="Object 3"/>
          <p:cNvGraphicFramePr>
            <a:graphicFrameLocks noChangeAspect="1"/>
          </p:cNvGraphicFramePr>
          <p:nvPr/>
        </p:nvGraphicFramePr>
        <p:xfrm>
          <a:off x="1236663" y="3270250"/>
          <a:ext cx="2625725" cy="2540000"/>
        </p:xfrm>
        <a:graphic>
          <a:graphicData uri="http://schemas.openxmlformats.org/presentationml/2006/ole">
            <p:oleObj spid="_x0000_s4098" name="Clip" r:id="rId4" imgW="3450600" imgH="3337560" progId="">
              <p:embed/>
            </p:oleObj>
          </a:graphicData>
        </a:graphic>
      </p:graphicFrame>
      <p:sp>
        <p:nvSpPr>
          <p:cNvPr id="4100" name="Rectangle 6"/>
          <p:cNvSpPr>
            <a:spLocks noGrp="1" noChangeArrowheads="1"/>
          </p:cNvSpPr>
          <p:nvPr>
            <p:ph type="ctrTitle"/>
          </p:nvPr>
        </p:nvSpPr>
        <p:spPr>
          <a:xfrm>
            <a:off x="541338" y="1611313"/>
            <a:ext cx="8213725" cy="1470025"/>
          </a:xfrm>
        </p:spPr>
        <p:txBody>
          <a:bodyPr/>
          <a:lstStyle/>
          <a:p>
            <a:pPr eaLnBrk="1" hangingPunct="1"/>
            <a:r>
              <a:rPr lang="en-US" i="1" smtClean="0"/>
              <a:t>Stoichiometry in the Real World</a:t>
            </a:r>
            <a:endParaRPr lang="en-US" smtClean="0"/>
          </a:p>
        </p:txBody>
      </p:sp>
      <p:pic>
        <p:nvPicPr>
          <p:cNvPr id="4101" name="Picture 8" descr="air bag"/>
          <p:cNvPicPr>
            <a:picLocks noChangeAspect="1" noChangeArrowheads="1"/>
          </p:cNvPicPr>
          <p:nvPr/>
        </p:nvPicPr>
        <p:blipFill>
          <a:blip r:embed="rId5"/>
          <a:srcRect/>
          <a:stretch>
            <a:fillRect/>
          </a:stretch>
        </p:blipFill>
        <p:spPr bwMode="auto">
          <a:xfrm>
            <a:off x="5133975" y="3354388"/>
            <a:ext cx="2841625" cy="2189162"/>
          </a:xfrm>
          <a:prstGeom prst="rect">
            <a:avLst/>
          </a:prstGeom>
          <a:noFill/>
          <a:ln w="9525">
            <a:noFill/>
            <a:miter lim="800000"/>
            <a:headEnd/>
            <a:tailEnd/>
          </a:ln>
        </p:spPr>
      </p:pic>
      <p:pic>
        <p:nvPicPr>
          <p:cNvPr id="4102" name="Picture 9" descr="lithium cannisters"/>
          <p:cNvPicPr>
            <a:picLocks noChangeAspect="1" noChangeArrowheads="1"/>
          </p:cNvPicPr>
          <p:nvPr/>
        </p:nvPicPr>
        <p:blipFill>
          <a:blip r:embed="rId6">
            <a:lum bright="12000" contrast="12000"/>
          </a:blip>
          <a:srcRect l="25000" r="25000"/>
          <a:stretch>
            <a:fillRect/>
          </a:stretch>
        </p:blipFill>
        <p:spPr bwMode="auto">
          <a:xfrm>
            <a:off x="7778750" y="182563"/>
            <a:ext cx="914400" cy="1371600"/>
          </a:xfrm>
          <a:prstGeom prst="rect">
            <a:avLst/>
          </a:prstGeom>
          <a:noFill/>
          <a:ln w="9525">
            <a:noFill/>
            <a:miter lim="800000"/>
            <a:headEnd/>
            <a:tailEnd/>
          </a:ln>
        </p:spPr>
      </p:pic>
      <p:pic>
        <p:nvPicPr>
          <p:cNvPr id="4103" name="Picture 10" descr="skylab"/>
          <p:cNvPicPr>
            <a:picLocks noChangeAspect="1" noChangeArrowheads="1"/>
          </p:cNvPicPr>
          <p:nvPr/>
        </p:nvPicPr>
        <p:blipFill>
          <a:blip r:embed="rId7">
            <a:lum contrast="24000"/>
          </a:blip>
          <a:srcRect/>
          <a:stretch>
            <a:fillRect/>
          </a:stretch>
        </p:blipFill>
        <p:spPr bwMode="auto">
          <a:xfrm>
            <a:off x="609600" y="228600"/>
            <a:ext cx="1981200" cy="1485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457200" y="274638"/>
            <a:ext cx="6132513" cy="1143000"/>
          </a:xfrm>
        </p:spPr>
        <p:txBody>
          <a:bodyPr/>
          <a:lstStyle/>
          <a:p>
            <a:pPr eaLnBrk="1" hangingPunct="1"/>
            <a:r>
              <a:rPr lang="en-US" smtClean="0"/>
              <a:t>Air Bag Design</a:t>
            </a:r>
          </a:p>
        </p:txBody>
      </p:sp>
      <p:sp>
        <p:nvSpPr>
          <p:cNvPr id="53253" name="Rectangle 5"/>
          <p:cNvSpPr>
            <a:spLocks noGrp="1" noChangeArrowheads="1"/>
          </p:cNvSpPr>
          <p:nvPr>
            <p:ph type="body" idx="1"/>
          </p:nvPr>
        </p:nvSpPr>
        <p:spPr>
          <a:xfrm>
            <a:off x="457200" y="2039938"/>
            <a:ext cx="8229600" cy="2095500"/>
          </a:xfrm>
        </p:spPr>
        <p:txBody>
          <a:bodyPr/>
          <a:lstStyle/>
          <a:p>
            <a:pPr eaLnBrk="1" hangingPunct="1"/>
            <a:r>
              <a:rPr lang="en-US" smtClean="0"/>
              <a:t>Exact quantity of nitrogen gas must be produced in an instant.</a:t>
            </a:r>
          </a:p>
          <a:p>
            <a:pPr eaLnBrk="1" hangingPunct="1"/>
            <a:r>
              <a:rPr lang="en-US" smtClean="0"/>
              <a:t>Use a </a:t>
            </a:r>
            <a:r>
              <a:rPr lang="en-US" i="1" smtClean="0">
                <a:solidFill>
                  <a:srgbClr val="FF0000"/>
                </a:solidFill>
              </a:rPr>
              <a:t>catalyst</a:t>
            </a:r>
            <a:r>
              <a:rPr lang="en-US" smtClean="0"/>
              <a:t> to speed up the reaction</a:t>
            </a:r>
          </a:p>
        </p:txBody>
      </p:sp>
      <p:pic>
        <p:nvPicPr>
          <p:cNvPr id="123907" name="Picture 3" descr="air bag"/>
          <p:cNvPicPr>
            <a:picLocks noChangeAspect="1" noChangeArrowheads="1"/>
          </p:cNvPicPr>
          <p:nvPr/>
        </p:nvPicPr>
        <p:blipFill>
          <a:blip r:embed="rId3"/>
          <a:srcRect/>
          <a:stretch>
            <a:fillRect/>
          </a:stretch>
        </p:blipFill>
        <p:spPr bwMode="auto">
          <a:xfrm>
            <a:off x="6391275" y="133350"/>
            <a:ext cx="2398713" cy="1847850"/>
          </a:xfrm>
          <a:prstGeom prst="rect">
            <a:avLst/>
          </a:prstGeom>
          <a:noFill/>
          <a:ln w="9525">
            <a:noFill/>
            <a:miter lim="800000"/>
            <a:headEnd/>
            <a:tailEnd/>
          </a:ln>
        </p:spPr>
      </p:pic>
      <p:sp>
        <p:nvSpPr>
          <p:cNvPr id="123908" name="Text Box 4"/>
          <p:cNvSpPr txBox="1">
            <a:spLocks noChangeArrowheads="1"/>
          </p:cNvSpPr>
          <p:nvPr/>
        </p:nvSpPr>
        <p:spPr bwMode="auto">
          <a:xfrm>
            <a:off x="1127125" y="2325688"/>
            <a:ext cx="184150" cy="457200"/>
          </a:xfrm>
          <a:prstGeom prst="rect">
            <a:avLst/>
          </a:prstGeom>
          <a:noFill/>
          <a:ln w="9525">
            <a:noFill/>
            <a:miter lim="800000"/>
            <a:headEnd/>
            <a:tailEnd/>
          </a:ln>
        </p:spPr>
        <p:txBody>
          <a:bodyPr wrap="none">
            <a:spAutoFit/>
          </a:bodyPr>
          <a:lstStyle/>
          <a:p>
            <a:endParaRPr lang="en-US" sz="2400"/>
          </a:p>
        </p:txBody>
      </p:sp>
      <p:sp>
        <p:nvSpPr>
          <p:cNvPr id="53254" name="Text Box 6"/>
          <p:cNvSpPr txBox="1">
            <a:spLocks noChangeArrowheads="1"/>
          </p:cNvSpPr>
          <p:nvPr/>
        </p:nvSpPr>
        <p:spPr bwMode="auto">
          <a:xfrm>
            <a:off x="760413" y="4519613"/>
            <a:ext cx="7580312" cy="1781175"/>
          </a:xfrm>
          <a:prstGeom prst="rect">
            <a:avLst/>
          </a:prstGeom>
          <a:noFill/>
          <a:ln w="9525">
            <a:noFill/>
            <a:miter lim="800000"/>
            <a:headEnd/>
            <a:tailEnd/>
          </a:ln>
        </p:spPr>
        <p:txBody>
          <a:bodyPr wrap="none">
            <a:spAutoFit/>
          </a:bodyPr>
          <a:lstStyle/>
          <a:p>
            <a:pPr algn="ctr">
              <a:lnSpc>
                <a:spcPct val="90000"/>
              </a:lnSpc>
              <a:spcBef>
                <a:spcPct val="20000"/>
              </a:spcBef>
            </a:pPr>
            <a:r>
              <a:rPr lang="en-US" sz="2800"/>
              <a:t>2 NaN</a:t>
            </a:r>
            <a:r>
              <a:rPr lang="en-US" sz="2800" baseline="-25000"/>
              <a:t>3</a:t>
            </a:r>
            <a:r>
              <a:rPr lang="en-US" sz="2800"/>
              <a:t>(s)  </a:t>
            </a:r>
            <a:r>
              <a:rPr lang="en-US" sz="2800">
                <a:sym typeface="Wingdings" pitchFamily="2" charset="2"/>
              </a:rPr>
              <a:t>  2 Na(s)  +  3 N</a:t>
            </a:r>
            <a:r>
              <a:rPr lang="en-US" sz="2800" baseline="-25000"/>
              <a:t>2</a:t>
            </a:r>
            <a:r>
              <a:rPr lang="en-US" sz="2800">
                <a:sym typeface="Wingdings" pitchFamily="2" charset="2"/>
              </a:rPr>
              <a:t>(g)</a:t>
            </a:r>
          </a:p>
          <a:p>
            <a:pPr algn="ctr">
              <a:lnSpc>
                <a:spcPct val="90000"/>
              </a:lnSpc>
              <a:spcBef>
                <a:spcPct val="20000"/>
              </a:spcBef>
            </a:pPr>
            <a:endParaRPr lang="en-US" sz="2800"/>
          </a:p>
          <a:p>
            <a:pPr algn="ctr">
              <a:lnSpc>
                <a:spcPct val="90000"/>
              </a:lnSpc>
              <a:spcBef>
                <a:spcPct val="20000"/>
              </a:spcBef>
            </a:pPr>
            <a:r>
              <a:rPr lang="en-US" sz="2800"/>
              <a:t>6 Na(s)  +  Fe</a:t>
            </a:r>
            <a:r>
              <a:rPr lang="en-US" sz="2800" baseline="-25000"/>
              <a:t>2</a:t>
            </a:r>
            <a:r>
              <a:rPr lang="en-US" sz="2800"/>
              <a:t>O</a:t>
            </a:r>
            <a:r>
              <a:rPr lang="en-US" sz="2800" baseline="-25000"/>
              <a:t>3</a:t>
            </a:r>
            <a:r>
              <a:rPr lang="en-US" sz="2800"/>
              <a:t>(s)  </a:t>
            </a:r>
            <a:r>
              <a:rPr lang="en-US" sz="2800">
                <a:sym typeface="Wingdings" pitchFamily="2" charset="2"/>
              </a:rPr>
              <a:t>  3 Na</a:t>
            </a:r>
            <a:r>
              <a:rPr lang="en-US" sz="2800" baseline="-25000"/>
              <a:t>2</a:t>
            </a:r>
            <a:r>
              <a:rPr lang="en-US" sz="2800">
                <a:sym typeface="Wingdings" pitchFamily="2" charset="2"/>
              </a:rPr>
              <a:t>O(s)  +  2 Fe (s) </a:t>
            </a:r>
            <a:endParaRPr lang="en-US" sz="2800"/>
          </a:p>
          <a:p>
            <a:pPr algn="ctr"/>
            <a:endParaRPr lang="en-US" sz="2400"/>
          </a:p>
        </p:txBody>
      </p:sp>
      <p:sp>
        <p:nvSpPr>
          <p:cNvPr id="123910" name="AutoShape 7">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3253">
                                            <p:txEl>
                                              <p:pRg st="0" end="0"/>
                                            </p:txEl>
                                          </p:spTgt>
                                        </p:tgtEl>
                                        <p:attrNameLst>
                                          <p:attrName>style.visibility</p:attrName>
                                        </p:attrNameLst>
                                      </p:cBhvr>
                                      <p:to>
                                        <p:strVal val="visible"/>
                                      </p:to>
                                    </p:set>
                                    <p:anim calcmode="lin" valueType="num">
                                      <p:cBhvr>
                                        <p:cTn id="7" dur="500" fill="hold"/>
                                        <p:tgtEl>
                                          <p:spTgt spid="5325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325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325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32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3253">
                                            <p:txEl>
                                              <p:pRg st="1" end="1"/>
                                            </p:txEl>
                                          </p:spTgt>
                                        </p:tgtEl>
                                        <p:attrNameLst>
                                          <p:attrName>style.visibility</p:attrName>
                                        </p:attrNameLst>
                                      </p:cBhvr>
                                      <p:to>
                                        <p:strVal val="visible"/>
                                      </p:to>
                                    </p:set>
                                    <p:animEffect transition="in" filter="wipe(left)">
                                      <p:cBhvr>
                                        <p:cTn id="15" dur="500"/>
                                        <p:tgtEl>
                                          <p:spTgt spid="5325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nodeType="clickEffect">
                                  <p:stCondLst>
                                    <p:cond delay="0"/>
                                  </p:stCondLst>
                                  <p:iterate type="lt">
                                    <p:tmPct val="10000"/>
                                  </p:iterate>
                                  <p:childTnLst>
                                    <p:set>
                                      <p:cBhvr>
                                        <p:cTn id="19" dur="1" fill="hold">
                                          <p:stCondLst>
                                            <p:cond delay="0"/>
                                          </p:stCondLst>
                                        </p:cTn>
                                        <p:tgtEl>
                                          <p:spTgt spid="53254">
                                            <p:txEl>
                                              <p:pRg st="0" end="0"/>
                                            </p:txEl>
                                          </p:spTgt>
                                        </p:tgtEl>
                                        <p:attrNameLst>
                                          <p:attrName>style.visibility</p:attrName>
                                        </p:attrNameLst>
                                      </p:cBhvr>
                                      <p:to>
                                        <p:strVal val="visible"/>
                                      </p:to>
                                    </p:set>
                                    <p:animEffect transition="in" filter="fade">
                                      <p:cBhvr>
                                        <p:cTn id="20" dur="1000"/>
                                        <p:tgtEl>
                                          <p:spTgt spid="53254">
                                            <p:txEl>
                                              <p:pRg st="0" end="0"/>
                                            </p:txEl>
                                          </p:spTgt>
                                        </p:tgtEl>
                                      </p:cBhvr>
                                    </p:animEffect>
                                    <p:anim calcmode="lin" valueType="num">
                                      <p:cBhvr>
                                        <p:cTn id="21" dur="1000" fill="hold"/>
                                        <p:tgtEl>
                                          <p:spTgt spid="53254">
                                            <p:txEl>
                                              <p:pRg st="0" end="0"/>
                                            </p:txEl>
                                          </p:spTgt>
                                        </p:tgtEl>
                                        <p:attrNameLst>
                                          <p:attrName>ppt_x</p:attrName>
                                        </p:attrNameLst>
                                      </p:cBhvr>
                                      <p:tavLst>
                                        <p:tav tm="0">
                                          <p:val>
                                            <p:strVal val="#ppt_x-.1"/>
                                          </p:val>
                                        </p:tav>
                                        <p:tav tm="100000">
                                          <p:val>
                                            <p:strVal val="#ppt_x"/>
                                          </p:val>
                                        </p:tav>
                                      </p:tavLst>
                                    </p:anim>
                                    <p:anim calcmode="lin" valueType="num">
                                      <p:cBhvr>
                                        <p:cTn id="22" dur="1000" fill="hold"/>
                                        <p:tgtEl>
                                          <p:spTgt spid="532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nodeType="clickEffect">
                                  <p:stCondLst>
                                    <p:cond delay="0"/>
                                  </p:stCondLst>
                                  <p:iterate type="lt">
                                    <p:tmPct val="10000"/>
                                  </p:iterate>
                                  <p:childTnLst>
                                    <p:set>
                                      <p:cBhvr>
                                        <p:cTn id="26" dur="1" fill="hold">
                                          <p:stCondLst>
                                            <p:cond delay="0"/>
                                          </p:stCondLst>
                                        </p:cTn>
                                        <p:tgtEl>
                                          <p:spTgt spid="53254">
                                            <p:txEl>
                                              <p:pRg st="2" end="2"/>
                                            </p:txEl>
                                          </p:spTgt>
                                        </p:tgtEl>
                                        <p:attrNameLst>
                                          <p:attrName>style.visibility</p:attrName>
                                        </p:attrNameLst>
                                      </p:cBhvr>
                                      <p:to>
                                        <p:strVal val="visible"/>
                                      </p:to>
                                    </p:set>
                                    <p:animEffect transition="in" filter="fade">
                                      <p:cBhvr>
                                        <p:cTn id="27" dur="1000"/>
                                        <p:tgtEl>
                                          <p:spTgt spid="53254">
                                            <p:txEl>
                                              <p:pRg st="2" end="2"/>
                                            </p:txEl>
                                          </p:spTgt>
                                        </p:tgtEl>
                                      </p:cBhvr>
                                    </p:animEffect>
                                    <p:anim calcmode="lin" valueType="num">
                                      <p:cBhvr>
                                        <p:cTn id="28" dur="1000" fill="hold"/>
                                        <p:tgtEl>
                                          <p:spTgt spid="53254">
                                            <p:txEl>
                                              <p:pRg st="2" end="2"/>
                                            </p:txEl>
                                          </p:spTgt>
                                        </p:tgtEl>
                                        <p:attrNameLst>
                                          <p:attrName>ppt_x</p:attrName>
                                        </p:attrNameLst>
                                      </p:cBhvr>
                                      <p:tavLst>
                                        <p:tav tm="0">
                                          <p:val>
                                            <p:strVal val="#ppt_x-.1"/>
                                          </p:val>
                                        </p:tav>
                                        <p:tav tm="100000">
                                          <p:val>
                                            <p:strVal val="#ppt_x"/>
                                          </p:val>
                                        </p:tav>
                                      </p:tavLst>
                                    </p:anim>
                                    <p:anim calcmode="lin" valueType="num">
                                      <p:cBhvr>
                                        <p:cTn id="29" dur="1000" fill="hold"/>
                                        <p:tgtEl>
                                          <p:spTgt spid="5325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228600" y="1524000"/>
            <a:ext cx="3200400" cy="609600"/>
          </a:xfrm>
        </p:spPr>
        <p:txBody>
          <a:bodyPr/>
          <a:lstStyle/>
          <a:p>
            <a:pPr eaLnBrk="1" hangingPunct="1"/>
            <a:r>
              <a:rPr lang="en-US" sz="2000" smtClean="0"/>
              <a:t>Airbag Design</a:t>
            </a:r>
            <a:r>
              <a:rPr lang="en-US" sz="2400" smtClean="0"/>
              <a:t> </a:t>
            </a:r>
          </a:p>
        </p:txBody>
      </p:sp>
      <p:sp>
        <p:nvSpPr>
          <p:cNvPr id="125954" name="Rectangle 4"/>
          <p:cNvSpPr>
            <a:spLocks noChangeArrowheads="1"/>
          </p:cNvSpPr>
          <p:nvPr/>
        </p:nvSpPr>
        <p:spPr bwMode="auto">
          <a:xfrm>
            <a:off x="1981200" y="457200"/>
            <a:ext cx="7162800" cy="1074738"/>
          </a:xfrm>
          <a:prstGeom prst="rect">
            <a:avLst/>
          </a:prstGeom>
          <a:noFill/>
          <a:ln w="9525">
            <a:noFill/>
            <a:miter lim="800000"/>
            <a:headEnd/>
            <a:tailEnd/>
          </a:ln>
        </p:spPr>
        <p:txBody>
          <a:bodyPr>
            <a:spAutoFit/>
          </a:bodyPr>
          <a:lstStyle/>
          <a:p>
            <a:pPr algn="ctr">
              <a:lnSpc>
                <a:spcPct val="90000"/>
              </a:lnSpc>
              <a:spcBef>
                <a:spcPct val="50000"/>
              </a:spcBef>
            </a:pPr>
            <a:r>
              <a:rPr lang="en-US" sz="2800"/>
              <a:t>2 NaN</a:t>
            </a:r>
            <a:r>
              <a:rPr lang="en-US" sz="2800" baseline="-25000"/>
              <a:t>3</a:t>
            </a:r>
            <a:r>
              <a:rPr lang="en-US" sz="2800"/>
              <a:t>(s)  </a:t>
            </a:r>
            <a:r>
              <a:rPr lang="en-US" sz="2800">
                <a:sym typeface="Wingdings" pitchFamily="2" charset="2"/>
              </a:rPr>
              <a:t>  2 Na(s)  +  3 N</a:t>
            </a:r>
            <a:r>
              <a:rPr lang="en-US" sz="2800" baseline="-25000"/>
              <a:t>2</a:t>
            </a:r>
            <a:r>
              <a:rPr lang="en-US" sz="2800">
                <a:sym typeface="Wingdings" pitchFamily="2" charset="2"/>
              </a:rPr>
              <a:t>(g)</a:t>
            </a:r>
            <a:endParaRPr lang="en-US" sz="2800"/>
          </a:p>
          <a:p>
            <a:pPr>
              <a:lnSpc>
                <a:spcPct val="90000"/>
              </a:lnSpc>
              <a:spcBef>
                <a:spcPct val="50000"/>
              </a:spcBef>
            </a:pPr>
            <a:r>
              <a:rPr lang="en-US" sz="2800"/>
              <a:t>6 Na(s)  +  Fe</a:t>
            </a:r>
            <a:r>
              <a:rPr lang="en-US" sz="2800" baseline="-25000"/>
              <a:t>2</a:t>
            </a:r>
            <a:r>
              <a:rPr lang="en-US" sz="2800"/>
              <a:t>O</a:t>
            </a:r>
            <a:r>
              <a:rPr lang="en-US" sz="2800" baseline="-25000"/>
              <a:t>3</a:t>
            </a:r>
            <a:r>
              <a:rPr lang="en-US" sz="2800"/>
              <a:t>(s)  </a:t>
            </a:r>
            <a:r>
              <a:rPr lang="en-US" sz="2800">
                <a:sym typeface="Wingdings" pitchFamily="2" charset="2"/>
              </a:rPr>
              <a:t> 3 Na</a:t>
            </a:r>
            <a:r>
              <a:rPr lang="en-US" sz="2800" baseline="-25000"/>
              <a:t>2</a:t>
            </a:r>
            <a:r>
              <a:rPr lang="en-US" sz="2800">
                <a:sym typeface="Wingdings" pitchFamily="2" charset="2"/>
              </a:rPr>
              <a:t>O(s) + 2 Fe(s) </a:t>
            </a:r>
          </a:p>
        </p:txBody>
      </p:sp>
      <p:sp>
        <p:nvSpPr>
          <p:cNvPr id="60421" name="Text Box 5"/>
          <p:cNvSpPr txBox="1">
            <a:spLocks noChangeArrowheads="1"/>
          </p:cNvSpPr>
          <p:nvPr/>
        </p:nvSpPr>
        <p:spPr bwMode="auto">
          <a:xfrm>
            <a:off x="609600" y="2133600"/>
            <a:ext cx="7829550" cy="1676400"/>
          </a:xfrm>
          <a:prstGeom prst="rect">
            <a:avLst/>
          </a:prstGeom>
          <a:noFill/>
          <a:ln w="9525">
            <a:noFill/>
            <a:miter lim="800000"/>
            <a:headEnd/>
            <a:tailEnd/>
          </a:ln>
        </p:spPr>
        <p:txBody>
          <a:bodyPr wrap="none">
            <a:spAutoFit/>
          </a:bodyPr>
          <a:lstStyle/>
          <a:p>
            <a:r>
              <a:rPr lang="en-US" sz="2000" i="1"/>
              <a:t>Assume that 65.1 L of N</a:t>
            </a:r>
            <a:r>
              <a:rPr lang="en-US" sz="2000" i="1" baseline="-25000"/>
              <a:t>2</a:t>
            </a:r>
            <a:r>
              <a:rPr lang="en-US" sz="2000" i="1"/>
              <a:t> gas are needed to inflate an air bag to the </a:t>
            </a:r>
          </a:p>
          <a:p>
            <a:r>
              <a:rPr lang="en-US" sz="2000" i="1"/>
              <a:t>proper size.  How many grams of NaN</a:t>
            </a:r>
            <a:r>
              <a:rPr lang="en-US" sz="2000" i="1" baseline="-25000"/>
              <a:t>3</a:t>
            </a:r>
            <a:r>
              <a:rPr lang="en-US" sz="2000" i="1"/>
              <a:t> must be included in the gas </a:t>
            </a:r>
          </a:p>
          <a:p>
            <a:r>
              <a:rPr lang="en-US" sz="2000" i="1"/>
              <a:t>generant to generate this amount of N</a:t>
            </a:r>
            <a:r>
              <a:rPr lang="en-US" sz="2000" i="1" baseline="-25000"/>
              <a:t>2</a:t>
            </a:r>
            <a:r>
              <a:rPr lang="en-US" sz="2000" i="1"/>
              <a:t>?  </a:t>
            </a:r>
          </a:p>
          <a:p>
            <a:r>
              <a:rPr lang="en-US" sz="2000" i="1"/>
              <a:t>(Hint:  The density of N</a:t>
            </a:r>
            <a:r>
              <a:rPr lang="en-US" sz="2000" i="1" baseline="-25000"/>
              <a:t>2</a:t>
            </a:r>
            <a:r>
              <a:rPr lang="en-US" sz="2000" i="1"/>
              <a:t> gas at this temperature is about 0.916 g/L).</a:t>
            </a:r>
          </a:p>
          <a:p>
            <a:endParaRPr lang="en-US" sz="2400">
              <a:latin typeface="Arial Narrow" pitchFamily="34" charset="0"/>
            </a:endParaRPr>
          </a:p>
        </p:txBody>
      </p:sp>
      <p:sp>
        <p:nvSpPr>
          <p:cNvPr id="60422" name="Text Box 6"/>
          <p:cNvSpPr txBox="1">
            <a:spLocks noChangeArrowheads="1"/>
          </p:cNvSpPr>
          <p:nvPr/>
        </p:nvSpPr>
        <p:spPr bwMode="auto">
          <a:xfrm>
            <a:off x="84138" y="4953000"/>
            <a:ext cx="8974137" cy="396875"/>
          </a:xfrm>
          <a:prstGeom prst="rect">
            <a:avLst/>
          </a:prstGeom>
          <a:noFill/>
          <a:ln w="9525">
            <a:noFill/>
            <a:miter lim="800000"/>
            <a:headEnd/>
            <a:tailEnd/>
          </a:ln>
        </p:spPr>
        <p:txBody>
          <a:bodyPr wrap="none">
            <a:spAutoFit/>
          </a:bodyPr>
          <a:lstStyle/>
          <a:p>
            <a:r>
              <a:rPr lang="en-US" sz="2000" i="1"/>
              <a:t>How much Fe</a:t>
            </a:r>
            <a:r>
              <a:rPr lang="en-US" sz="2000" b="1" i="1" baseline="-25000"/>
              <a:t>2</a:t>
            </a:r>
            <a:r>
              <a:rPr lang="en-US" sz="2000" i="1"/>
              <a:t>O</a:t>
            </a:r>
            <a:r>
              <a:rPr lang="en-US" sz="2000" b="1" i="1" baseline="-25000"/>
              <a:t>3</a:t>
            </a:r>
            <a:r>
              <a:rPr lang="en-US" sz="2000" i="1"/>
              <a:t> must be added to the gas generant for this amount of NaN</a:t>
            </a:r>
            <a:r>
              <a:rPr lang="en-US" sz="2000" b="1" i="1" baseline="-25000"/>
              <a:t>3</a:t>
            </a:r>
            <a:r>
              <a:rPr lang="en-US" sz="2000" i="1"/>
              <a:t>?</a:t>
            </a:r>
          </a:p>
        </p:txBody>
      </p:sp>
      <p:pic>
        <p:nvPicPr>
          <p:cNvPr id="125957" name="Picture 7" descr="air bag"/>
          <p:cNvPicPr>
            <a:picLocks noChangeAspect="1" noChangeArrowheads="1"/>
          </p:cNvPicPr>
          <p:nvPr/>
        </p:nvPicPr>
        <p:blipFill>
          <a:blip r:embed="rId5"/>
          <a:srcRect/>
          <a:stretch>
            <a:fillRect/>
          </a:stretch>
        </p:blipFill>
        <p:spPr bwMode="auto">
          <a:xfrm>
            <a:off x="152400" y="228600"/>
            <a:ext cx="2017713" cy="1554163"/>
          </a:xfrm>
          <a:prstGeom prst="rect">
            <a:avLst/>
          </a:prstGeom>
          <a:noFill/>
          <a:ln w="9525">
            <a:noFill/>
            <a:miter lim="800000"/>
            <a:headEnd/>
            <a:tailEnd/>
          </a:ln>
        </p:spPr>
      </p:pic>
      <p:sp>
        <p:nvSpPr>
          <p:cNvPr id="60424" name="Text Box 8"/>
          <p:cNvSpPr txBox="1">
            <a:spLocks noChangeArrowheads="1"/>
          </p:cNvSpPr>
          <p:nvPr/>
        </p:nvSpPr>
        <p:spPr bwMode="auto">
          <a:xfrm>
            <a:off x="136525" y="3641725"/>
            <a:ext cx="1920875" cy="701675"/>
          </a:xfrm>
          <a:prstGeom prst="rect">
            <a:avLst/>
          </a:prstGeom>
          <a:noFill/>
          <a:ln w="9525">
            <a:noFill/>
            <a:miter lim="800000"/>
            <a:headEnd/>
            <a:tailEnd/>
          </a:ln>
        </p:spPr>
        <p:txBody>
          <a:bodyPr>
            <a:spAutoFit/>
          </a:bodyPr>
          <a:lstStyle/>
          <a:p>
            <a:r>
              <a:rPr lang="en-US" sz="2000"/>
              <a:t>     65.1 L N</a:t>
            </a:r>
            <a:r>
              <a:rPr lang="en-US" sz="2000" baseline="-25000"/>
              <a:t>2</a:t>
            </a:r>
            <a:endParaRPr lang="en-US" sz="2000"/>
          </a:p>
          <a:p>
            <a:r>
              <a:rPr lang="en-US" sz="2000"/>
              <a:t>x 0.916 g/L N</a:t>
            </a:r>
            <a:r>
              <a:rPr lang="en-US" sz="2000" baseline="-25000"/>
              <a:t>2</a:t>
            </a:r>
            <a:endParaRPr lang="en-US" sz="2000"/>
          </a:p>
        </p:txBody>
      </p:sp>
      <p:sp>
        <p:nvSpPr>
          <p:cNvPr id="60425" name="Line 9"/>
          <p:cNvSpPr>
            <a:spLocks noChangeShapeType="1"/>
          </p:cNvSpPr>
          <p:nvPr/>
        </p:nvSpPr>
        <p:spPr bwMode="auto">
          <a:xfrm flipV="1">
            <a:off x="168275" y="4332288"/>
            <a:ext cx="1676400" cy="0"/>
          </a:xfrm>
          <a:prstGeom prst="line">
            <a:avLst/>
          </a:prstGeom>
          <a:noFill/>
          <a:ln w="9525">
            <a:solidFill>
              <a:schemeClr val="tx1"/>
            </a:solidFill>
            <a:round/>
            <a:headEnd/>
            <a:tailEnd/>
          </a:ln>
        </p:spPr>
        <p:txBody>
          <a:bodyPr/>
          <a:lstStyle/>
          <a:p>
            <a:endParaRPr lang="en-US"/>
          </a:p>
        </p:txBody>
      </p:sp>
      <p:sp>
        <p:nvSpPr>
          <p:cNvPr id="60426" name="Text Box 10"/>
          <p:cNvSpPr txBox="1">
            <a:spLocks noChangeArrowheads="1"/>
          </p:cNvSpPr>
          <p:nvPr/>
        </p:nvSpPr>
        <p:spPr bwMode="auto">
          <a:xfrm>
            <a:off x="473075" y="4332288"/>
            <a:ext cx="1235075" cy="396875"/>
          </a:xfrm>
          <a:prstGeom prst="rect">
            <a:avLst/>
          </a:prstGeom>
          <a:noFill/>
          <a:ln w="9525">
            <a:noFill/>
            <a:miter lim="800000"/>
            <a:headEnd/>
            <a:tailEnd/>
          </a:ln>
        </p:spPr>
        <p:txBody>
          <a:bodyPr wrap="none">
            <a:spAutoFit/>
          </a:bodyPr>
          <a:lstStyle/>
          <a:p>
            <a:r>
              <a:rPr lang="en-US" sz="2000"/>
              <a:t>59.6 g N</a:t>
            </a:r>
            <a:r>
              <a:rPr lang="en-US" sz="2000" baseline="-25000"/>
              <a:t>2</a:t>
            </a:r>
          </a:p>
        </p:txBody>
      </p:sp>
      <p:sp>
        <p:nvSpPr>
          <p:cNvPr id="60430" name="Text Box 14"/>
          <p:cNvSpPr txBox="1">
            <a:spLocks noChangeArrowheads="1"/>
          </p:cNvSpPr>
          <p:nvPr/>
        </p:nvSpPr>
        <p:spPr bwMode="auto">
          <a:xfrm>
            <a:off x="6248400" y="4495800"/>
            <a:ext cx="2171700" cy="396875"/>
          </a:xfrm>
          <a:prstGeom prst="rect">
            <a:avLst/>
          </a:prstGeom>
          <a:noFill/>
          <a:ln w="9525">
            <a:noFill/>
            <a:miter lim="800000"/>
            <a:headEnd/>
            <a:tailEnd/>
          </a:ln>
        </p:spPr>
        <p:txBody>
          <a:bodyPr wrap="none">
            <a:spAutoFit/>
          </a:bodyPr>
          <a:lstStyle/>
          <a:p>
            <a:r>
              <a:rPr lang="en-US" sz="2000" b="1"/>
              <a:t>X  =  92.2 g NaN</a:t>
            </a:r>
            <a:r>
              <a:rPr lang="en-US" sz="2000" b="1" baseline="-25000"/>
              <a:t>3</a:t>
            </a:r>
          </a:p>
        </p:txBody>
      </p:sp>
      <p:sp>
        <p:nvSpPr>
          <p:cNvPr id="60434" name="Text Box 18"/>
          <p:cNvSpPr txBox="1">
            <a:spLocks noChangeArrowheads="1"/>
          </p:cNvSpPr>
          <p:nvPr/>
        </p:nvSpPr>
        <p:spPr bwMode="auto">
          <a:xfrm>
            <a:off x="6248400" y="6338888"/>
            <a:ext cx="2047875" cy="366712"/>
          </a:xfrm>
          <a:prstGeom prst="rect">
            <a:avLst/>
          </a:prstGeom>
          <a:noFill/>
          <a:ln w="9525">
            <a:noFill/>
            <a:miter lim="800000"/>
            <a:headEnd/>
            <a:tailEnd/>
          </a:ln>
        </p:spPr>
        <p:txBody>
          <a:bodyPr wrap="none">
            <a:spAutoFit/>
          </a:bodyPr>
          <a:lstStyle/>
          <a:p>
            <a:r>
              <a:rPr lang="en-US" sz="1800" b="1"/>
              <a:t>X  =  37.7 g Fe</a:t>
            </a:r>
            <a:r>
              <a:rPr lang="en-US" sz="1800" b="1" baseline="-25000"/>
              <a:t>2</a:t>
            </a:r>
            <a:r>
              <a:rPr lang="en-US" sz="1800" b="1"/>
              <a:t>O</a:t>
            </a:r>
            <a:r>
              <a:rPr lang="en-US" sz="1800" b="1" baseline="-25000"/>
              <a:t>3</a:t>
            </a:r>
          </a:p>
        </p:txBody>
      </p:sp>
      <p:sp>
        <p:nvSpPr>
          <p:cNvPr id="125963" name="AutoShape 19">
            <a:hlinkClick r:id="rId6"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60436" name="Text Box 20"/>
          <p:cNvSpPr txBox="1">
            <a:spLocks noChangeArrowheads="1"/>
          </p:cNvSpPr>
          <p:nvPr/>
        </p:nvSpPr>
        <p:spPr bwMode="auto">
          <a:xfrm>
            <a:off x="2241550" y="3746500"/>
            <a:ext cx="2436813" cy="366713"/>
          </a:xfrm>
          <a:prstGeom prst="rect">
            <a:avLst/>
          </a:prstGeom>
          <a:noFill/>
          <a:ln w="9525">
            <a:noFill/>
            <a:miter lim="800000"/>
            <a:headEnd/>
            <a:tailEnd/>
          </a:ln>
        </p:spPr>
        <p:txBody>
          <a:bodyPr wrap="none">
            <a:spAutoFit/>
          </a:bodyPr>
          <a:lstStyle/>
          <a:p>
            <a:r>
              <a:rPr lang="en-US" sz="1800"/>
              <a:t>x g NaN</a:t>
            </a:r>
            <a:r>
              <a:rPr lang="en-US" sz="2000" baseline="-25000"/>
              <a:t>3</a:t>
            </a:r>
            <a:r>
              <a:rPr lang="en-US" sz="1800"/>
              <a:t>  =  59.6 g N</a:t>
            </a:r>
            <a:r>
              <a:rPr lang="en-US" sz="1800" baseline="-25000"/>
              <a:t>2</a:t>
            </a:r>
          </a:p>
        </p:txBody>
      </p:sp>
      <p:sp>
        <p:nvSpPr>
          <p:cNvPr id="60437" name="Text Box 21"/>
          <p:cNvSpPr txBox="1">
            <a:spLocks noChangeArrowheads="1"/>
          </p:cNvSpPr>
          <p:nvPr/>
        </p:nvSpPr>
        <p:spPr bwMode="auto">
          <a:xfrm>
            <a:off x="4632325" y="3594100"/>
            <a:ext cx="1055688" cy="366713"/>
          </a:xfrm>
          <a:prstGeom prst="rect">
            <a:avLst/>
          </a:prstGeom>
          <a:noFill/>
          <a:ln w="9525">
            <a:noFill/>
            <a:miter lim="800000"/>
            <a:headEnd/>
            <a:tailEnd/>
          </a:ln>
        </p:spPr>
        <p:txBody>
          <a:bodyPr wrap="none">
            <a:spAutoFit/>
          </a:bodyPr>
          <a:lstStyle/>
          <a:p>
            <a:r>
              <a:rPr lang="en-US" sz="1800"/>
              <a:t>1 mol N</a:t>
            </a:r>
            <a:r>
              <a:rPr lang="en-US" sz="1800" baseline="-25000"/>
              <a:t>2</a:t>
            </a:r>
          </a:p>
        </p:txBody>
      </p:sp>
      <p:sp>
        <p:nvSpPr>
          <p:cNvPr id="60438" name="Text Box 22"/>
          <p:cNvSpPr txBox="1">
            <a:spLocks noChangeArrowheads="1"/>
          </p:cNvSpPr>
          <p:nvPr/>
        </p:nvSpPr>
        <p:spPr bwMode="auto">
          <a:xfrm>
            <a:off x="4699000" y="3927475"/>
            <a:ext cx="941388" cy="366713"/>
          </a:xfrm>
          <a:prstGeom prst="rect">
            <a:avLst/>
          </a:prstGeom>
          <a:noFill/>
          <a:ln w="9525">
            <a:noFill/>
            <a:miter lim="800000"/>
            <a:headEnd/>
            <a:tailEnd/>
          </a:ln>
        </p:spPr>
        <p:txBody>
          <a:bodyPr wrap="none">
            <a:spAutoFit/>
          </a:bodyPr>
          <a:lstStyle/>
          <a:p>
            <a:r>
              <a:rPr lang="en-US" sz="1800"/>
              <a:t>28 g N</a:t>
            </a:r>
            <a:r>
              <a:rPr lang="en-US" sz="1800" baseline="-25000"/>
              <a:t>2</a:t>
            </a:r>
            <a:endParaRPr lang="en-US" sz="1800"/>
          </a:p>
        </p:txBody>
      </p:sp>
      <p:sp>
        <p:nvSpPr>
          <p:cNvPr id="60439" name="Text Box 23"/>
          <p:cNvSpPr txBox="1">
            <a:spLocks noChangeArrowheads="1"/>
          </p:cNvSpPr>
          <p:nvPr/>
        </p:nvSpPr>
        <p:spPr bwMode="auto">
          <a:xfrm>
            <a:off x="5856288" y="3927475"/>
            <a:ext cx="1055687" cy="366713"/>
          </a:xfrm>
          <a:prstGeom prst="rect">
            <a:avLst/>
          </a:prstGeom>
          <a:noFill/>
          <a:ln w="9525">
            <a:noFill/>
            <a:miter lim="800000"/>
            <a:headEnd/>
            <a:tailEnd/>
          </a:ln>
        </p:spPr>
        <p:txBody>
          <a:bodyPr wrap="none">
            <a:spAutoFit/>
          </a:bodyPr>
          <a:lstStyle/>
          <a:p>
            <a:r>
              <a:rPr lang="en-US" sz="1800"/>
              <a:t>3 mol N</a:t>
            </a:r>
            <a:r>
              <a:rPr lang="en-US" sz="1800" baseline="-25000"/>
              <a:t>2</a:t>
            </a:r>
          </a:p>
        </p:txBody>
      </p:sp>
      <p:sp>
        <p:nvSpPr>
          <p:cNvPr id="60440" name="Text Box 24"/>
          <p:cNvSpPr txBox="1">
            <a:spLocks noChangeArrowheads="1"/>
          </p:cNvSpPr>
          <p:nvPr/>
        </p:nvSpPr>
        <p:spPr bwMode="auto">
          <a:xfrm>
            <a:off x="5694363" y="3594100"/>
            <a:ext cx="1347787" cy="366713"/>
          </a:xfrm>
          <a:prstGeom prst="rect">
            <a:avLst/>
          </a:prstGeom>
          <a:noFill/>
          <a:ln w="9525">
            <a:noFill/>
            <a:miter lim="800000"/>
            <a:headEnd/>
            <a:tailEnd/>
          </a:ln>
        </p:spPr>
        <p:txBody>
          <a:bodyPr wrap="none">
            <a:spAutoFit/>
          </a:bodyPr>
          <a:lstStyle/>
          <a:p>
            <a:r>
              <a:rPr lang="en-US" sz="1800"/>
              <a:t>2 mol NaN</a:t>
            </a:r>
            <a:r>
              <a:rPr lang="en-US" sz="1800" baseline="-25000"/>
              <a:t>3</a:t>
            </a:r>
          </a:p>
        </p:txBody>
      </p:sp>
      <p:sp>
        <p:nvSpPr>
          <p:cNvPr id="60441" name="Text Box 25"/>
          <p:cNvSpPr txBox="1">
            <a:spLocks noChangeArrowheads="1"/>
          </p:cNvSpPr>
          <p:nvPr/>
        </p:nvSpPr>
        <p:spPr bwMode="auto">
          <a:xfrm>
            <a:off x="7113588" y="3598863"/>
            <a:ext cx="1233487" cy="366712"/>
          </a:xfrm>
          <a:prstGeom prst="rect">
            <a:avLst/>
          </a:prstGeom>
          <a:noFill/>
          <a:ln w="9525">
            <a:noFill/>
            <a:miter lim="800000"/>
            <a:headEnd/>
            <a:tailEnd/>
          </a:ln>
        </p:spPr>
        <p:txBody>
          <a:bodyPr wrap="none">
            <a:spAutoFit/>
          </a:bodyPr>
          <a:lstStyle/>
          <a:p>
            <a:r>
              <a:rPr lang="en-US" sz="1800"/>
              <a:t>65 g NaN</a:t>
            </a:r>
            <a:r>
              <a:rPr lang="en-US" sz="1800" baseline="-25000"/>
              <a:t>3</a:t>
            </a:r>
          </a:p>
        </p:txBody>
      </p:sp>
      <p:sp>
        <p:nvSpPr>
          <p:cNvPr id="60442" name="Text Box 26"/>
          <p:cNvSpPr txBox="1">
            <a:spLocks noChangeArrowheads="1"/>
          </p:cNvSpPr>
          <p:nvPr/>
        </p:nvSpPr>
        <p:spPr bwMode="auto">
          <a:xfrm>
            <a:off x="7032625" y="3927475"/>
            <a:ext cx="1347788" cy="366713"/>
          </a:xfrm>
          <a:prstGeom prst="rect">
            <a:avLst/>
          </a:prstGeom>
          <a:noFill/>
          <a:ln w="9525">
            <a:noFill/>
            <a:miter lim="800000"/>
            <a:headEnd/>
            <a:tailEnd/>
          </a:ln>
        </p:spPr>
        <p:txBody>
          <a:bodyPr wrap="none">
            <a:spAutoFit/>
          </a:bodyPr>
          <a:lstStyle/>
          <a:p>
            <a:r>
              <a:rPr lang="en-US" sz="1800"/>
              <a:t>1 mol NaN</a:t>
            </a:r>
            <a:r>
              <a:rPr lang="en-US" sz="1800" baseline="-25000"/>
              <a:t>3</a:t>
            </a:r>
          </a:p>
        </p:txBody>
      </p:sp>
      <p:grpSp>
        <p:nvGrpSpPr>
          <p:cNvPr id="2" name="Group 29"/>
          <p:cNvGrpSpPr>
            <a:grpSpLocks/>
          </p:cNvGrpSpPr>
          <p:nvPr/>
        </p:nvGrpSpPr>
        <p:grpSpPr bwMode="auto">
          <a:xfrm>
            <a:off x="4657725" y="3595688"/>
            <a:ext cx="1028700" cy="676275"/>
            <a:chOff x="1872" y="2730"/>
            <a:chExt cx="816" cy="438"/>
          </a:xfrm>
        </p:grpSpPr>
        <p:sp>
          <p:nvSpPr>
            <p:cNvPr id="126013" name="AutoShape 30"/>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6014" name="Line 31"/>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32"/>
          <p:cNvGrpSpPr>
            <a:grpSpLocks/>
          </p:cNvGrpSpPr>
          <p:nvPr/>
        </p:nvGrpSpPr>
        <p:grpSpPr bwMode="auto">
          <a:xfrm>
            <a:off x="5724525" y="3595688"/>
            <a:ext cx="1276350" cy="676275"/>
            <a:chOff x="1872" y="2730"/>
            <a:chExt cx="816" cy="438"/>
          </a:xfrm>
        </p:grpSpPr>
        <p:sp>
          <p:nvSpPr>
            <p:cNvPr id="126011" name="AutoShape 33"/>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6012" name="Line 34"/>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35"/>
          <p:cNvGrpSpPr>
            <a:grpSpLocks/>
          </p:cNvGrpSpPr>
          <p:nvPr/>
        </p:nvGrpSpPr>
        <p:grpSpPr bwMode="auto">
          <a:xfrm>
            <a:off x="7038975" y="3595688"/>
            <a:ext cx="1381125" cy="676275"/>
            <a:chOff x="1872" y="2730"/>
            <a:chExt cx="816" cy="438"/>
          </a:xfrm>
        </p:grpSpPr>
        <p:sp>
          <p:nvSpPr>
            <p:cNvPr id="126009" name="AutoShape 36"/>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6010" name="Line 37"/>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60457" name="Line 41"/>
          <p:cNvSpPr>
            <a:spLocks noChangeShapeType="1"/>
          </p:cNvSpPr>
          <p:nvPr/>
        </p:nvSpPr>
        <p:spPr bwMode="auto">
          <a:xfrm flipV="1">
            <a:off x="4105275" y="3938588"/>
            <a:ext cx="457200" cy="85725"/>
          </a:xfrm>
          <a:prstGeom prst="line">
            <a:avLst/>
          </a:prstGeom>
          <a:noFill/>
          <a:ln w="9525">
            <a:solidFill>
              <a:srgbClr val="FF0000"/>
            </a:solidFill>
            <a:round/>
            <a:headEnd/>
            <a:tailEnd/>
          </a:ln>
        </p:spPr>
        <p:txBody>
          <a:bodyPr/>
          <a:lstStyle/>
          <a:p>
            <a:endParaRPr lang="en-US"/>
          </a:p>
        </p:txBody>
      </p:sp>
      <p:sp>
        <p:nvSpPr>
          <p:cNvPr id="60458" name="Line 42"/>
          <p:cNvSpPr>
            <a:spLocks noChangeShapeType="1"/>
          </p:cNvSpPr>
          <p:nvPr/>
        </p:nvSpPr>
        <p:spPr bwMode="auto">
          <a:xfrm flipV="1">
            <a:off x="5067300" y="4100513"/>
            <a:ext cx="485775" cy="95250"/>
          </a:xfrm>
          <a:prstGeom prst="line">
            <a:avLst/>
          </a:prstGeom>
          <a:noFill/>
          <a:ln w="9525">
            <a:solidFill>
              <a:srgbClr val="FF0000"/>
            </a:solidFill>
            <a:round/>
            <a:headEnd/>
            <a:tailEnd/>
          </a:ln>
        </p:spPr>
        <p:txBody>
          <a:bodyPr/>
          <a:lstStyle/>
          <a:p>
            <a:endParaRPr lang="en-US"/>
          </a:p>
        </p:txBody>
      </p:sp>
      <p:sp>
        <p:nvSpPr>
          <p:cNvPr id="60459" name="Line 43"/>
          <p:cNvSpPr>
            <a:spLocks noChangeShapeType="1"/>
          </p:cNvSpPr>
          <p:nvPr/>
        </p:nvSpPr>
        <p:spPr bwMode="auto">
          <a:xfrm flipV="1">
            <a:off x="4953000" y="3748088"/>
            <a:ext cx="657225" cy="123825"/>
          </a:xfrm>
          <a:prstGeom prst="line">
            <a:avLst/>
          </a:prstGeom>
          <a:noFill/>
          <a:ln w="9525">
            <a:solidFill>
              <a:srgbClr val="FF0000"/>
            </a:solidFill>
            <a:round/>
            <a:headEnd/>
            <a:tailEnd/>
          </a:ln>
        </p:spPr>
        <p:txBody>
          <a:bodyPr/>
          <a:lstStyle/>
          <a:p>
            <a:endParaRPr lang="en-US"/>
          </a:p>
        </p:txBody>
      </p:sp>
      <p:sp>
        <p:nvSpPr>
          <p:cNvPr id="60460" name="Line 44"/>
          <p:cNvSpPr>
            <a:spLocks noChangeShapeType="1"/>
          </p:cNvSpPr>
          <p:nvPr/>
        </p:nvSpPr>
        <p:spPr bwMode="auto">
          <a:xfrm flipV="1">
            <a:off x="6143625" y="4062413"/>
            <a:ext cx="657225" cy="123825"/>
          </a:xfrm>
          <a:prstGeom prst="line">
            <a:avLst/>
          </a:prstGeom>
          <a:noFill/>
          <a:ln w="9525">
            <a:solidFill>
              <a:srgbClr val="FF0000"/>
            </a:solidFill>
            <a:round/>
            <a:headEnd/>
            <a:tailEnd/>
          </a:ln>
        </p:spPr>
        <p:txBody>
          <a:bodyPr/>
          <a:lstStyle/>
          <a:p>
            <a:endParaRPr lang="en-US"/>
          </a:p>
        </p:txBody>
      </p:sp>
      <p:sp>
        <p:nvSpPr>
          <p:cNvPr id="60461" name="Line 45"/>
          <p:cNvSpPr>
            <a:spLocks noChangeShapeType="1"/>
          </p:cNvSpPr>
          <p:nvPr/>
        </p:nvSpPr>
        <p:spPr bwMode="auto">
          <a:xfrm flipV="1">
            <a:off x="5995988" y="3729038"/>
            <a:ext cx="885825" cy="123825"/>
          </a:xfrm>
          <a:prstGeom prst="line">
            <a:avLst/>
          </a:prstGeom>
          <a:noFill/>
          <a:ln w="9525">
            <a:solidFill>
              <a:srgbClr val="FF0000"/>
            </a:solidFill>
            <a:round/>
            <a:headEnd/>
            <a:tailEnd/>
          </a:ln>
        </p:spPr>
        <p:txBody>
          <a:bodyPr/>
          <a:lstStyle/>
          <a:p>
            <a:endParaRPr lang="en-US"/>
          </a:p>
        </p:txBody>
      </p:sp>
      <p:sp>
        <p:nvSpPr>
          <p:cNvPr id="60462" name="Line 46"/>
          <p:cNvSpPr>
            <a:spLocks noChangeShapeType="1"/>
          </p:cNvSpPr>
          <p:nvPr/>
        </p:nvSpPr>
        <p:spPr bwMode="auto">
          <a:xfrm flipV="1">
            <a:off x="7329488" y="4062413"/>
            <a:ext cx="890587" cy="114300"/>
          </a:xfrm>
          <a:prstGeom prst="line">
            <a:avLst/>
          </a:prstGeom>
          <a:noFill/>
          <a:ln w="9525">
            <a:solidFill>
              <a:srgbClr val="FF0000"/>
            </a:solidFill>
            <a:round/>
            <a:headEnd/>
            <a:tailEnd/>
          </a:ln>
        </p:spPr>
        <p:txBody>
          <a:bodyPr/>
          <a:lstStyle/>
          <a:p>
            <a:endParaRPr lang="en-US"/>
          </a:p>
        </p:txBody>
      </p:sp>
      <p:sp>
        <p:nvSpPr>
          <p:cNvPr id="60465" name="Text Box 49"/>
          <p:cNvSpPr txBox="1">
            <a:spLocks noChangeArrowheads="1"/>
          </p:cNvSpPr>
          <p:nvPr/>
        </p:nvSpPr>
        <p:spPr bwMode="auto">
          <a:xfrm>
            <a:off x="322263" y="5592763"/>
            <a:ext cx="2800350" cy="366712"/>
          </a:xfrm>
          <a:prstGeom prst="rect">
            <a:avLst/>
          </a:prstGeom>
          <a:noFill/>
          <a:ln w="9525">
            <a:noFill/>
            <a:miter lim="800000"/>
            <a:headEnd/>
            <a:tailEnd/>
          </a:ln>
        </p:spPr>
        <p:txBody>
          <a:bodyPr wrap="none">
            <a:spAutoFit/>
          </a:bodyPr>
          <a:lstStyle/>
          <a:p>
            <a:r>
              <a:rPr lang="en-US" sz="1800"/>
              <a:t>x g Fe</a:t>
            </a:r>
            <a:r>
              <a:rPr lang="en-US" sz="1800" baseline="-25000"/>
              <a:t>2</a:t>
            </a:r>
            <a:r>
              <a:rPr lang="en-US" sz="1800"/>
              <a:t>O</a:t>
            </a:r>
            <a:r>
              <a:rPr lang="en-US" sz="2000" baseline="-25000"/>
              <a:t>3</a:t>
            </a:r>
            <a:r>
              <a:rPr lang="en-US" sz="1800"/>
              <a:t>  =  92.2 g NaN</a:t>
            </a:r>
            <a:r>
              <a:rPr lang="en-US" sz="1800" baseline="-25000"/>
              <a:t>3</a:t>
            </a:r>
          </a:p>
        </p:txBody>
      </p:sp>
      <p:sp>
        <p:nvSpPr>
          <p:cNvPr id="60466" name="Text Box 50"/>
          <p:cNvSpPr txBox="1">
            <a:spLocks noChangeArrowheads="1"/>
          </p:cNvSpPr>
          <p:nvPr/>
        </p:nvSpPr>
        <p:spPr bwMode="auto">
          <a:xfrm>
            <a:off x="3084513" y="5440363"/>
            <a:ext cx="1347787" cy="366712"/>
          </a:xfrm>
          <a:prstGeom prst="rect">
            <a:avLst/>
          </a:prstGeom>
          <a:noFill/>
          <a:ln w="9525">
            <a:noFill/>
            <a:miter lim="800000"/>
            <a:headEnd/>
            <a:tailEnd/>
          </a:ln>
        </p:spPr>
        <p:txBody>
          <a:bodyPr wrap="none">
            <a:spAutoFit/>
          </a:bodyPr>
          <a:lstStyle/>
          <a:p>
            <a:r>
              <a:rPr lang="en-US" sz="1800"/>
              <a:t>1 mol NaN</a:t>
            </a:r>
            <a:r>
              <a:rPr lang="en-US" sz="1800" baseline="-25000"/>
              <a:t>3</a:t>
            </a:r>
          </a:p>
        </p:txBody>
      </p:sp>
      <p:sp>
        <p:nvSpPr>
          <p:cNvPr id="60467" name="Text Box 51"/>
          <p:cNvSpPr txBox="1">
            <a:spLocks noChangeArrowheads="1"/>
          </p:cNvSpPr>
          <p:nvPr/>
        </p:nvSpPr>
        <p:spPr bwMode="auto">
          <a:xfrm>
            <a:off x="3151188" y="5773738"/>
            <a:ext cx="1233487" cy="366712"/>
          </a:xfrm>
          <a:prstGeom prst="rect">
            <a:avLst/>
          </a:prstGeom>
          <a:noFill/>
          <a:ln w="9525">
            <a:noFill/>
            <a:miter lim="800000"/>
            <a:headEnd/>
            <a:tailEnd/>
          </a:ln>
        </p:spPr>
        <p:txBody>
          <a:bodyPr wrap="none">
            <a:spAutoFit/>
          </a:bodyPr>
          <a:lstStyle/>
          <a:p>
            <a:r>
              <a:rPr lang="en-US" sz="1800"/>
              <a:t>65 g NaN</a:t>
            </a:r>
            <a:r>
              <a:rPr lang="en-US" sz="1800" baseline="-25000"/>
              <a:t>3</a:t>
            </a:r>
            <a:endParaRPr lang="en-US" sz="1800"/>
          </a:p>
        </p:txBody>
      </p:sp>
      <p:sp>
        <p:nvSpPr>
          <p:cNvPr id="60468" name="Text Box 52"/>
          <p:cNvSpPr txBox="1">
            <a:spLocks noChangeArrowheads="1"/>
          </p:cNvSpPr>
          <p:nvPr/>
        </p:nvSpPr>
        <p:spPr bwMode="auto">
          <a:xfrm>
            <a:off x="4389438" y="5773738"/>
            <a:ext cx="1347787" cy="366712"/>
          </a:xfrm>
          <a:prstGeom prst="rect">
            <a:avLst/>
          </a:prstGeom>
          <a:noFill/>
          <a:ln w="9525">
            <a:noFill/>
            <a:miter lim="800000"/>
            <a:headEnd/>
            <a:tailEnd/>
          </a:ln>
        </p:spPr>
        <p:txBody>
          <a:bodyPr wrap="none">
            <a:spAutoFit/>
          </a:bodyPr>
          <a:lstStyle/>
          <a:p>
            <a:r>
              <a:rPr lang="en-US" sz="1800"/>
              <a:t>2 mol NaN</a:t>
            </a:r>
            <a:r>
              <a:rPr lang="en-US" sz="1800" baseline="-25000"/>
              <a:t>3</a:t>
            </a:r>
          </a:p>
        </p:txBody>
      </p:sp>
      <p:sp>
        <p:nvSpPr>
          <p:cNvPr id="60469" name="Text Box 53"/>
          <p:cNvSpPr txBox="1">
            <a:spLocks noChangeArrowheads="1"/>
          </p:cNvSpPr>
          <p:nvPr/>
        </p:nvSpPr>
        <p:spPr bwMode="auto">
          <a:xfrm>
            <a:off x="4551363" y="5440363"/>
            <a:ext cx="1098550" cy="366712"/>
          </a:xfrm>
          <a:prstGeom prst="rect">
            <a:avLst/>
          </a:prstGeom>
          <a:noFill/>
          <a:ln w="9525">
            <a:noFill/>
            <a:miter lim="800000"/>
            <a:headEnd/>
            <a:tailEnd/>
          </a:ln>
        </p:spPr>
        <p:txBody>
          <a:bodyPr wrap="none">
            <a:spAutoFit/>
          </a:bodyPr>
          <a:lstStyle/>
          <a:p>
            <a:r>
              <a:rPr lang="en-US" sz="1800"/>
              <a:t>2 mol Na</a:t>
            </a:r>
            <a:endParaRPr lang="en-US" sz="1800" baseline="-25000"/>
          </a:p>
        </p:txBody>
      </p:sp>
      <p:sp>
        <p:nvSpPr>
          <p:cNvPr id="60470" name="Text Box 54"/>
          <p:cNvSpPr txBox="1">
            <a:spLocks noChangeArrowheads="1"/>
          </p:cNvSpPr>
          <p:nvPr/>
        </p:nvSpPr>
        <p:spPr bwMode="auto">
          <a:xfrm>
            <a:off x="5770563" y="5440363"/>
            <a:ext cx="1419225" cy="366712"/>
          </a:xfrm>
          <a:prstGeom prst="rect">
            <a:avLst/>
          </a:prstGeom>
          <a:noFill/>
          <a:ln w="9525">
            <a:noFill/>
            <a:miter lim="800000"/>
            <a:headEnd/>
            <a:tailEnd/>
          </a:ln>
        </p:spPr>
        <p:txBody>
          <a:bodyPr wrap="none">
            <a:spAutoFit/>
          </a:bodyPr>
          <a:lstStyle/>
          <a:p>
            <a:r>
              <a:rPr lang="en-US" sz="1800"/>
              <a:t>1 mol Fe</a:t>
            </a:r>
            <a:r>
              <a:rPr lang="en-US" sz="1800" baseline="-25000"/>
              <a:t>2</a:t>
            </a:r>
            <a:r>
              <a:rPr lang="en-US" sz="1800"/>
              <a:t>O</a:t>
            </a:r>
            <a:r>
              <a:rPr lang="en-US" sz="1800" baseline="-25000"/>
              <a:t>3</a:t>
            </a:r>
          </a:p>
        </p:txBody>
      </p:sp>
      <p:sp>
        <p:nvSpPr>
          <p:cNvPr id="60471" name="Text Box 55"/>
          <p:cNvSpPr txBox="1">
            <a:spLocks noChangeArrowheads="1"/>
          </p:cNvSpPr>
          <p:nvPr/>
        </p:nvSpPr>
        <p:spPr bwMode="auto">
          <a:xfrm>
            <a:off x="5899150" y="5773738"/>
            <a:ext cx="1098550" cy="366712"/>
          </a:xfrm>
          <a:prstGeom prst="rect">
            <a:avLst/>
          </a:prstGeom>
          <a:noFill/>
          <a:ln w="9525">
            <a:noFill/>
            <a:miter lim="800000"/>
            <a:headEnd/>
            <a:tailEnd/>
          </a:ln>
        </p:spPr>
        <p:txBody>
          <a:bodyPr wrap="none">
            <a:spAutoFit/>
          </a:bodyPr>
          <a:lstStyle/>
          <a:p>
            <a:r>
              <a:rPr lang="en-US" sz="1800"/>
              <a:t>6 mol Na</a:t>
            </a:r>
            <a:endParaRPr lang="en-US" sz="1800" baseline="-25000"/>
          </a:p>
        </p:txBody>
      </p:sp>
      <p:grpSp>
        <p:nvGrpSpPr>
          <p:cNvPr id="5" name="Group 56"/>
          <p:cNvGrpSpPr>
            <a:grpSpLocks/>
          </p:cNvGrpSpPr>
          <p:nvPr/>
        </p:nvGrpSpPr>
        <p:grpSpPr bwMode="auto">
          <a:xfrm>
            <a:off x="3109913" y="5441950"/>
            <a:ext cx="1276350" cy="676275"/>
            <a:chOff x="1872" y="2730"/>
            <a:chExt cx="816" cy="438"/>
          </a:xfrm>
        </p:grpSpPr>
        <p:sp>
          <p:nvSpPr>
            <p:cNvPr id="126007" name="AutoShape 57"/>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6008" name="Line 58"/>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6" name="Group 59"/>
          <p:cNvGrpSpPr>
            <a:grpSpLocks/>
          </p:cNvGrpSpPr>
          <p:nvPr/>
        </p:nvGrpSpPr>
        <p:grpSpPr bwMode="auto">
          <a:xfrm>
            <a:off x="4429125" y="5441950"/>
            <a:ext cx="1338263" cy="676275"/>
            <a:chOff x="1872" y="2730"/>
            <a:chExt cx="816" cy="438"/>
          </a:xfrm>
        </p:grpSpPr>
        <p:sp>
          <p:nvSpPr>
            <p:cNvPr id="126005" name="AutoShape 60"/>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6006" name="Line 61"/>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7" name="Group 62"/>
          <p:cNvGrpSpPr>
            <a:grpSpLocks/>
          </p:cNvGrpSpPr>
          <p:nvPr/>
        </p:nvGrpSpPr>
        <p:grpSpPr bwMode="auto">
          <a:xfrm>
            <a:off x="5805488" y="5441950"/>
            <a:ext cx="1381125" cy="676275"/>
            <a:chOff x="1872" y="2730"/>
            <a:chExt cx="816" cy="438"/>
          </a:xfrm>
        </p:grpSpPr>
        <p:sp>
          <p:nvSpPr>
            <p:cNvPr id="126003" name="AutoShape 63"/>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6004" name="Line 64"/>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60481" name="Line 65"/>
          <p:cNvSpPr>
            <a:spLocks noChangeShapeType="1"/>
          </p:cNvSpPr>
          <p:nvPr/>
        </p:nvSpPr>
        <p:spPr bwMode="auto">
          <a:xfrm flipV="1">
            <a:off x="2557463" y="5784850"/>
            <a:ext cx="457200" cy="85725"/>
          </a:xfrm>
          <a:prstGeom prst="line">
            <a:avLst/>
          </a:prstGeom>
          <a:noFill/>
          <a:ln w="9525">
            <a:solidFill>
              <a:srgbClr val="FF0000"/>
            </a:solidFill>
            <a:round/>
            <a:headEnd/>
            <a:tailEnd/>
          </a:ln>
        </p:spPr>
        <p:txBody>
          <a:bodyPr/>
          <a:lstStyle/>
          <a:p>
            <a:endParaRPr lang="en-US"/>
          </a:p>
        </p:txBody>
      </p:sp>
      <p:sp>
        <p:nvSpPr>
          <p:cNvPr id="60482" name="Line 66"/>
          <p:cNvSpPr>
            <a:spLocks noChangeShapeType="1"/>
          </p:cNvSpPr>
          <p:nvPr/>
        </p:nvSpPr>
        <p:spPr bwMode="auto">
          <a:xfrm flipV="1">
            <a:off x="3519488" y="5946775"/>
            <a:ext cx="485775" cy="95250"/>
          </a:xfrm>
          <a:prstGeom prst="line">
            <a:avLst/>
          </a:prstGeom>
          <a:noFill/>
          <a:ln w="9525">
            <a:solidFill>
              <a:srgbClr val="FF0000"/>
            </a:solidFill>
            <a:round/>
            <a:headEnd/>
            <a:tailEnd/>
          </a:ln>
        </p:spPr>
        <p:txBody>
          <a:bodyPr/>
          <a:lstStyle/>
          <a:p>
            <a:endParaRPr lang="en-US"/>
          </a:p>
        </p:txBody>
      </p:sp>
      <p:sp>
        <p:nvSpPr>
          <p:cNvPr id="60483" name="Line 67"/>
          <p:cNvSpPr>
            <a:spLocks noChangeShapeType="1"/>
          </p:cNvSpPr>
          <p:nvPr/>
        </p:nvSpPr>
        <p:spPr bwMode="auto">
          <a:xfrm flipV="1">
            <a:off x="3405188" y="5594350"/>
            <a:ext cx="657225" cy="123825"/>
          </a:xfrm>
          <a:prstGeom prst="line">
            <a:avLst/>
          </a:prstGeom>
          <a:noFill/>
          <a:ln w="9525">
            <a:solidFill>
              <a:srgbClr val="FF0000"/>
            </a:solidFill>
            <a:round/>
            <a:headEnd/>
            <a:tailEnd/>
          </a:ln>
        </p:spPr>
        <p:txBody>
          <a:bodyPr/>
          <a:lstStyle/>
          <a:p>
            <a:endParaRPr lang="en-US"/>
          </a:p>
        </p:txBody>
      </p:sp>
      <p:sp>
        <p:nvSpPr>
          <p:cNvPr id="60484" name="Line 68"/>
          <p:cNvSpPr>
            <a:spLocks noChangeShapeType="1"/>
          </p:cNvSpPr>
          <p:nvPr/>
        </p:nvSpPr>
        <p:spPr bwMode="auto">
          <a:xfrm flipV="1">
            <a:off x="4848225" y="5908675"/>
            <a:ext cx="657225" cy="123825"/>
          </a:xfrm>
          <a:prstGeom prst="line">
            <a:avLst/>
          </a:prstGeom>
          <a:noFill/>
          <a:ln w="9525">
            <a:solidFill>
              <a:srgbClr val="FF0000"/>
            </a:solidFill>
            <a:round/>
            <a:headEnd/>
            <a:tailEnd/>
          </a:ln>
        </p:spPr>
        <p:txBody>
          <a:bodyPr/>
          <a:lstStyle/>
          <a:p>
            <a:endParaRPr lang="en-US"/>
          </a:p>
        </p:txBody>
      </p:sp>
      <p:sp>
        <p:nvSpPr>
          <p:cNvPr id="60485" name="Line 69"/>
          <p:cNvSpPr>
            <a:spLocks noChangeShapeType="1"/>
          </p:cNvSpPr>
          <p:nvPr/>
        </p:nvSpPr>
        <p:spPr bwMode="auto">
          <a:xfrm flipV="1">
            <a:off x="4700588" y="5575300"/>
            <a:ext cx="885825" cy="123825"/>
          </a:xfrm>
          <a:prstGeom prst="line">
            <a:avLst/>
          </a:prstGeom>
          <a:noFill/>
          <a:ln w="9525">
            <a:solidFill>
              <a:srgbClr val="FF0000"/>
            </a:solidFill>
            <a:round/>
            <a:headEnd/>
            <a:tailEnd/>
          </a:ln>
        </p:spPr>
        <p:txBody>
          <a:bodyPr/>
          <a:lstStyle/>
          <a:p>
            <a:endParaRPr lang="en-US"/>
          </a:p>
        </p:txBody>
      </p:sp>
      <p:sp>
        <p:nvSpPr>
          <p:cNvPr id="60486" name="Line 70"/>
          <p:cNvSpPr>
            <a:spLocks noChangeShapeType="1"/>
          </p:cNvSpPr>
          <p:nvPr/>
        </p:nvSpPr>
        <p:spPr bwMode="auto">
          <a:xfrm flipV="1">
            <a:off x="6096000" y="5908675"/>
            <a:ext cx="890588" cy="114300"/>
          </a:xfrm>
          <a:prstGeom prst="line">
            <a:avLst/>
          </a:prstGeom>
          <a:noFill/>
          <a:ln w="9525">
            <a:solidFill>
              <a:srgbClr val="FF0000"/>
            </a:solidFill>
            <a:round/>
            <a:headEnd/>
            <a:tailEnd/>
          </a:ln>
        </p:spPr>
        <p:txBody>
          <a:bodyPr/>
          <a:lstStyle/>
          <a:p>
            <a:endParaRPr lang="en-US"/>
          </a:p>
        </p:txBody>
      </p:sp>
      <p:sp>
        <p:nvSpPr>
          <p:cNvPr id="60487" name="Text Box 71"/>
          <p:cNvSpPr txBox="1">
            <a:spLocks noChangeArrowheads="1"/>
          </p:cNvSpPr>
          <p:nvPr/>
        </p:nvSpPr>
        <p:spPr bwMode="auto">
          <a:xfrm>
            <a:off x="7165975" y="5467350"/>
            <a:ext cx="1622425" cy="366713"/>
          </a:xfrm>
          <a:prstGeom prst="rect">
            <a:avLst/>
          </a:prstGeom>
          <a:noFill/>
          <a:ln w="9525">
            <a:noFill/>
            <a:miter lim="800000"/>
            <a:headEnd/>
            <a:tailEnd/>
          </a:ln>
        </p:spPr>
        <p:txBody>
          <a:bodyPr wrap="none">
            <a:spAutoFit/>
          </a:bodyPr>
          <a:lstStyle/>
          <a:p>
            <a:r>
              <a:rPr lang="en-US" sz="1800"/>
              <a:t>159.6 g Fe</a:t>
            </a:r>
            <a:r>
              <a:rPr lang="en-US" sz="1800" baseline="-25000"/>
              <a:t>2</a:t>
            </a:r>
            <a:r>
              <a:rPr lang="en-US" sz="1800"/>
              <a:t>O</a:t>
            </a:r>
            <a:r>
              <a:rPr lang="en-US" sz="1800" baseline="-25000"/>
              <a:t>3</a:t>
            </a:r>
          </a:p>
        </p:txBody>
      </p:sp>
      <p:sp>
        <p:nvSpPr>
          <p:cNvPr id="60488" name="Text Box 72"/>
          <p:cNvSpPr txBox="1">
            <a:spLocks noChangeArrowheads="1"/>
          </p:cNvSpPr>
          <p:nvPr/>
        </p:nvSpPr>
        <p:spPr bwMode="auto">
          <a:xfrm>
            <a:off x="7275513" y="5795963"/>
            <a:ext cx="1419225" cy="366712"/>
          </a:xfrm>
          <a:prstGeom prst="rect">
            <a:avLst/>
          </a:prstGeom>
          <a:noFill/>
          <a:ln w="9525">
            <a:noFill/>
            <a:miter lim="800000"/>
            <a:headEnd/>
            <a:tailEnd/>
          </a:ln>
        </p:spPr>
        <p:txBody>
          <a:bodyPr wrap="none">
            <a:spAutoFit/>
          </a:bodyPr>
          <a:lstStyle/>
          <a:p>
            <a:r>
              <a:rPr lang="en-US" sz="1800"/>
              <a:t>1 mol Fe</a:t>
            </a:r>
            <a:r>
              <a:rPr lang="en-US" sz="1800" baseline="-25000"/>
              <a:t>2</a:t>
            </a:r>
            <a:r>
              <a:rPr lang="en-US" sz="1800"/>
              <a:t>O</a:t>
            </a:r>
            <a:r>
              <a:rPr lang="en-US" sz="1800" baseline="-25000"/>
              <a:t>3</a:t>
            </a:r>
          </a:p>
        </p:txBody>
      </p:sp>
      <p:grpSp>
        <p:nvGrpSpPr>
          <p:cNvPr id="8" name="Group 73"/>
          <p:cNvGrpSpPr>
            <a:grpSpLocks/>
          </p:cNvGrpSpPr>
          <p:nvPr/>
        </p:nvGrpSpPr>
        <p:grpSpPr bwMode="auto">
          <a:xfrm>
            <a:off x="7224713" y="5464175"/>
            <a:ext cx="1538287" cy="676275"/>
            <a:chOff x="1872" y="2730"/>
            <a:chExt cx="816" cy="438"/>
          </a:xfrm>
        </p:grpSpPr>
        <p:sp>
          <p:nvSpPr>
            <p:cNvPr id="126001" name="AutoShape 74"/>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6002" name="Line 75"/>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60492" name="Line 76"/>
          <p:cNvSpPr>
            <a:spLocks noChangeShapeType="1"/>
          </p:cNvSpPr>
          <p:nvPr/>
        </p:nvSpPr>
        <p:spPr bwMode="auto">
          <a:xfrm flipV="1">
            <a:off x="6053138" y="5583238"/>
            <a:ext cx="1033462" cy="123825"/>
          </a:xfrm>
          <a:prstGeom prst="line">
            <a:avLst/>
          </a:prstGeom>
          <a:noFill/>
          <a:ln w="9525">
            <a:solidFill>
              <a:srgbClr val="FF0000"/>
            </a:solidFill>
            <a:round/>
            <a:headEnd/>
            <a:tailEnd/>
          </a:ln>
        </p:spPr>
        <p:txBody>
          <a:bodyPr/>
          <a:lstStyle/>
          <a:p>
            <a:endParaRPr lang="en-US"/>
          </a:p>
        </p:txBody>
      </p:sp>
      <p:sp>
        <p:nvSpPr>
          <p:cNvPr id="60493" name="Line 77"/>
          <p:cNvSpPr>
            <a:spLocks noChangeShapeType="1"/>
          </p:cNvSpPr>
          <p:nvPr/>
        </p:nvSpPr>
        <p:spPr bwMode="auto">
          <a:xfrm flipV="1">
            <a:off x="7553325" y="5930900"/>
            <a:ext cx="1033463" cy="123825"/>
          </a:xfrm>
          <a:prstGeom prst="line">
            <a:avLst/>
          </a:prstGeom>
          <a:noFill/>
          <a:ln w="9525">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21">
                                            <p:txEl>
                                              <p:pRg st="0" end="0"/>
                                            </p:txEl>
                                          </p:spTgt>
                                        </p:tgtEl>
                                        <p:attrNameLst>
                                          <p:attrName>style.visibility</p:attrName>
                                        </p:attrNameLst>
                                      </p:cBhvr>
                                      <p:to>
                                        <p:strVal val="visible"/>
                                      </p:to>
                                    </p:set>
                                    <p:animEffect transition="in" filter="wipe(left)">
                                      <p:cBhvr>
                                        <p:cTn id="7" dur="500"/>
                                        <p:tgtEl>
                                          <p:spTgt spid="604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421">
                                            <p:txEl>
                                              <p:pRg st="1" end="1"/>
                                            </p:txEl>
                                          </p:spTgt>
                                        </p:tgtEl>
                                        <p:attrNameLst>
                                          <p:attrName>style.visibility</p:attrName>
                                        </p:attrNameLst>
                                      </p:cBhvr>
                                      <p:to>
                                        <p:strVal val="visible"/>
                                      </p:to>
                                    </p:set>
                                    <p:animEffect transition="in" filter="wipe(left)">
                                      <p:cBhvr>
                                        <p:cTn id="12" dur="500"/>
                                        <p:tgtEl>
                                          <p:spTgt spid="604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421">
                                            <p:txEl>
                                              <p:pRg st="2" end="2"/>
                                            </p:txEl>
                                          </p:spTgt>
                                        </p:tgtEl>
                                        <p:attrNameLst>
                                          <p:attrName>style.visibility</p:attrName>
                                        </p:attrNameLst>
                                      </p:cBhvr>
                                      <p:to>
                                        <p:strVal val="visible"/>
                                      </p:to>
                                    </p:set>
                                    <p:animEffect transition="in" filter="wipe(left)">
                                      <p:cBhvr>
                                        <p:cTn id="17" dur="500"/>
                                        <p:tgtEl>
                                          <p:spTgt spid="604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421">
                                            <p:txEl>
                                              <p:pRg st="3" end="3"/>
                                            </p:txEl>
                                          </p:spTgt>
                                        </p:tgtEl>
                                        <p:attrNameLst>
                                          <p:attrName>style.visibility</p:attrName>
                                        </p:attrNameLst>
                                      </p:cBhvr>
                                      <p:to>
                                        <p:strVal val="visible"/>
                                      </p:to>
                                    </p:set>
                                    <p:animEffect transition="in" filter="wipe(left)">
                                      <p:cBhvr>
                                        <p:cTn id="22" dur="500"/>
                                        <p:tgtEl>
                                          <p:spTgt spid="604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042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042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04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042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60436"/>
                                        </p:tgtEl>
                                        <p:attrNameLst>
                                          <p:attrName>style.visibility</p:attrName>
                                        </p:attrNameLst>
                                      </p:cBhvr>
                                      <p:to>
                                        <p:strVal val="visible"/>
                                      </p:to>
                                    </p:set>
                                    <p:animEffect transition="in" filter="fade">
                                      <p:cBhvr>
                                        <p:cTn id="43" dur="1000"/>
                                        <p:tgtEl>
                                          <p:spTgt spid="60436"/>
                                        </p:tgtEl>
                                      </p:cBhvr>
                                    </p:animEffect>
                                    <p:anim calcmode="lin" valueType="num">
                                      <p:cBhvr>
                                        <p:cTn id="44" dur="1000" fill="hold"/>
                                        <p:tgtEl>
                                          <p:spTgt spid="60436"/>
                                        </p:tgtEl>
                                        <p:attrNameLst>
                                          <p:attrName>ppt_x</p:attrName>
                                        </p:attrNameLst>
                                      </p:cBhvr>
                                      <p:tavLst>
                                        <p:tav tm="0">
                                          <p:val>
                                            <p:strVal val="#ppt_x-.1"/>
                                          </p:val>
                                        </p:tav>
                                        <p:tav tm="100000">
                                          <p:val>
                                            <p:strVal val="#ppt_x"/>
                                          </p:val>
                                        </p:tav>
                                      </p:tavLst>
                                    </p:anim>
                                    <p:anim calcmode="lin" valueType="num">
                                      <p:cBhvr>
                                        <p:cTn id="45" dur="1000" fill="hold"/>
                                        <p:tgtEl>
                                          <p:spTgt spid="6043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9" presetClass="emph" presetSubtype="0" grpId="1" nodeType="clickEffect">
                                  <p:stCondLst>
                                    <p:cond delay="0"/>
                                  </p:stCondLst>
                                  <p:childTnLst>
                                    <p:set>
                                      <p:cBhvr rctx="PPT">
                                        <p:cTn id="49" dur="indefinite"/>
                                        <p:tgtEl>
                                          <p:spTgt spid="60424">
                                            <p:txEl>
                                              <p:pRg st="0" end="0"/>
                                            </p:txEl>
                                          </p:spTgt>
                                        </p:tgtEl>
                                        <p:attrNameLst>
                                          <p:attrName>style.opacity</p:attrName>
                                        </p:attrNameLst>
                                      </p:cBhvr>
                                      <p:to>
                                        <p:strVal val="0.5"/>
                                      </p:to>
                                    </p:set>
                                    <p:animEffect filter="image" prLst="opacity: 0.5">
                                      <p:cBhvr rctx="IE">
                                        <p:cTn id="50" dur="indefinite"/>
                                        <p:tgtEl>
                                          <p:spTgt spid="60424">
                                            <p:txEl>
                                              <p:pRg st="0" end="0"/>
                                            </p:txEl>
                                          </p:spTgt>
                                        </p:tgtEl>
                                      </p:cBhvr>
                                    </p:animEffect>
                                  </p:childTnLst>
                                </p:cTn>
                              </p:par>
                              <p:par>
                                <p:cTn id="51" presetID="9" presetClass="emph" presetSubtype="0" grpId="1" nodeType="withEffect">
                                  <p:stCondLst>
                                    <p:cond delay="0"/>
                                  </p:stCondLst>
                                  <p:childTnLst>
                                    <p:set>
                                      <p:cBhvr rctx="PPT">
                                        <p:cTn id="52" dur="indefinite"/>
                                        <p:tgtEl>
                                          <p:spTgt spid="60424">
                                            <p:txEl>
                                              <p:pRg st="1" end="1"/>
                                            </p:txEl>
                                          </p:spTgt>
                                        </p:tgtEl>
                                        <p:attrNameLst>
                                          <p:attrName>style.opacity</p:attrName>
                                        </p:attrNameLst>
                                      </p:cBhvr>
                                      <p:to>
                                        <p:strVal val="0.5"/>
                                      </p:to>
                                    </p:set>
                                    <p:animEffect filter="image" prLst="opacity: 0.5">
                                      <p:cBhvr rctx="IE">
                                        <p:cTn id="53" dur="indefinite"/>
                                        <p:tgtEl>
                                          <p:spTgt spid="60424">
                                            <p:txEl>
                                              <p:pRg st="1" end="1"/>
                                            </p:txEl>
                                          </p:spTgt>
                                        </p:tgtEl>
                                      </p:cBhvr>
                                    </p:animEffect>
                                  </p:childTnLst>
                                </p:cTn>
                              </p:par>
                              <p:par>
                                <p:cTn id="54" presetID="9" presetClass="emph" presetSubtype="0" grpId="1" nodeType="withEffect">
                                  <p:stCondLst>
                                    <p:cond delay="0"/>
                                  </p:stCondLst>
                                  <p:childTnLst>
                                    <p:set>
                                      <p:cBhvr rctx="PPT">
                                        <p:cTn id="55" dur="indefinite"/>
                                        <p:tgtEl>
                                          <p:spTgt spid="60425"/>
                                        </p:tgtEl>
                                        <p:attrNameLst>
                                          <p:attrName>style.opacity</p:attrName>
                                        </p:attrNameLst>
                                      </p:cBhvr>
                                      <p:to>
                                        <p:strVal val="0.5"/>
                                      </p:to>
                                    </p:set>
                                    <p:animEffect filter="image" prLst="opacity: 0.5">
                                      <p:cBhvr rctx="IE">
                                        <p:cTn id="56" dur="indefinite"/>
                                        <p:tgtEl>
                                          <p:spTgt spid="60425"/>
                                        </p:tgtEl>
                                      </p:cBhvr>
                                    </p:animEffect>
                                  </p:childTnLst>
                                </p:cTn>
                              </p:par>
                              <p:par>
                                <p:cTn id="57" presetID="9" presetClass="emph" presetSubtype="0" grpId="1" nodeType="withEffect">
                                  <p:stCondLst>
                                    <p:cond delay="0"/>
                                  </p:stCondLst>
                                  <p:childTnLst>
                                    <p:set>
                                      <p:cBhvr rctx="PPT">
                                        <p:cTn id="58" dur="indefinite"/>
                                        <p:tgtEl>
                                          <p:spTgt spid="60426">
                                            <p:txEl>
                                              <p:pRg st="0" end="0"/>
                                            </p:txEl>
                                          </p:spTgt>
                                        </p:tgtEl>
                                        <p:attrNameLst>
                                          <p:attrName>style.opacity</p:attrName>
                                        </p:attrNameLst>
                                      </p:cBhvr>
                                      <p:to>
                                        <p:strVal val="0.5"/>
                                      </p:to>
                                    </p:set>
                                    <p:animEffect filter="image" prLst="opacity: 0.5">
                                      <p:cBhvr rctx="IE">
                                        <p:cTn id="59" dur="indefinite"/>
                                        <p:tgtEl>
                                          <p:spTgt spid="60426">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20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60438"/>
                                        </p:tgtEl>
                                        <p:attrNameLst>
                                          <p:attrName>style.visibility</p:attrName>
                                        </p:attrNameLst>
                                      </p:cBhvr>
                                      <p:to>
                                        <p:strVal val="visible"/>
                                      </p:to>
                                    </p:set>
                                    <p:animEffect transition="in" filter="dissolve">
                                      <p:cBhvr>
                                        <p:cTn id="69" dur="500"/>
                                        <p:tgtEl>
                                          <p:spTgt spid="60438"/>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60437"/>
                                        </p:tgtEl>
                                        <p:attrNameLst>
                                          <p:attrName>style.visibility</p:attrName>
                                        </p:attrNameLst>
                                      </p:cBhvr>
                                      <p:to>
                                        <p:strVal val="visible"/>
                                      </p:to>
                                    </p:set>
                                    <p:animEffect transition="in" filter="dissolve">
                                      <p:cBhvr>
                                        <p:cTn id="74" dur="500"/>
                                        <p:tgtEl>
                                          <p:spTgt spid="604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60457"/>
                                        </p:tgtEl>
                                        <p:attrNameLst>
                                          <p:attrName>style.visibility</p:attrName>
                                        </p:attrNameLst>
                                      </p:cBhvr>
                                      <p:to>
                                        <p:strVal val="visible"/>
                                      </p:to>
                                    </p:set>
                                    <p:animEffect transition="in" filter="wipe(down)">
                                      <p:cBhvr>
                                        <p:cTn id="79" dur="500"/>
                                        <p:tgtEl>
                                          <p:spTgt spid="60457"/>
                                        </p:tgtEl>
                                      </p:cBhvr>
                                    </p:animEffect>
                                  </p:childTnLst>
                                </p:cTn>
                              </p:par>
                            </p:childTnLst>
                          </p:cTn>
                        </p:par>
                        <p:par>
                          <p:cTn id="80" fill="hold">
                            <p:stCondLst>
                              <p:cond delay="500"/>
                            </p:stCondLst>
                            <p:childTnLst>
                              <p:par>
                                <p:cTn id="81" presetID="22" presetClass="entr" presetSubtype="4" fill="hold" grpId="0" nodeType="afterEffect">
                                  <p:stCondLst>
                                    <p:cond delay="0"/>
                                  </p:stCondLst>
                                  <p:childTnLst>
                                    <p:set>
                                      <p:cBhvr>
                                        <p:cTn id="82" dur="1" fill="hold">
                                          <p:stCondLst>
                                            <p:cond delay="0"/>
                                          </p:stCondLst>
                                        </p:cTn>
                                        <p:tgtEl>
                                          <p:spTgt spid="60458"/>
                                        </p:tgtEl>
                                        <p:attrNameLst>
                                          <p:attrName>style.visibility</p:attrName>
                                        </p:attrNameLst>
                                      </p:cBhvr>
                                      <p:to>
                                        <p:strVal val="visible"/>
                                      </p:to>
                                    </p:set>
                                    <p:animEffect transition="in" filter="wipe(down)">
                                      <p:cBhvr>
                                        <p:cTn id="83" dur="500"/>
                                        <p:tgtEl>
                                          <p:spTgt spid="6045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2000"/>
                                        <p:tgtEl>
                                          <p:spTgt spid="3"/>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60439"/>
                                        </p:tgtEl>
                                        <p:attrNameLst>
                                          <p:attrName>style.visibility</p:attrName>
                                        </p:attrNameLst>
                                      </p:cBhvr>
                                      <p:to>
                                        <p:strVal val="visible"/>
                                      </p:to>
                                    </p:set>
                                    <p:animEffect transition="in" filter="dissolve">
                                      <p:cBhvr>
                                        <p:cTn id="93" dur="500"/>
                                        <p:tgtEl>
                                          <p:spTgt spid="60439"/>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60440"/>
                                        </p:tgtEl>
                                        <p:attrNameLst>
                                          <p:attrName>style.visibility</p:attrName>
                                        </p:attrNameLst>
                                      </p:cBhvr>
                                      <p:to>
                                        <p:strVal val="visible"/>
                                      </p:to>
                                    </p:set>
                                    <p:animEffect transition="in" filter="dissolve">
                                      <p:cBhvr>
                                        <p:cTn id="98" dur="500"/>
                                        <p:tgtEl>
                                          <p:spTgt spid="60440"/>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60459"/>
                                        </p:tgtEl>
                                        <p:attrNameLst>
                                          <p:attrName>style.visibility</p:attrName>
                                        </p:attrNameLst>
                                      </p:cBhvr>
                                      <p:to>
                                        <p:strVal val="visible"/>
                                      </p:to>
                                    </p:set>
                                    <p:animEffect transition="in" filter="wipe(down)">
                                      <p:cBhvr>
                                        <p:cTn id="103" dur="500"/>
                                        <p:tgtEl>
                                          <p:spTgt spid="60459"/>
                                        </p:tgtEl>
                                      </p:cBhvr>
                                    </p:animEffect>
                                  </p:childTnLst>
                                </p:cTn>
                              </p:par>
                            </p:childTnLst>
                          </p:cTn>
                        </p:par>
                        <p:par>
                          <p:cTn id="104" fill="hold">
                            <p:stCondLst>
                              <p:cond delay="500"/>
                            </p:stCondLst>
                            <p:childTnLst>
                              <p:par>
                                <p:cTn id="105" presetID="22" presetClass="entr" presetSubtype="4" fill="hold" grpId="0" nodeType="afterEffect">
                                  <p:stCondLst>
                                    <p:cond delay="0"/>
                                  </p:stCondLst>
                                  <p:childTnLst>
                                    <p:set>
                                      <p:cBhvr>
                                        <p:cTn id="106" dur="1" fill="hold">
                                          <p:stCondLst>
                                            <p:cond delay="0"/>
                                          </p:stCondLst>
                                        </p:cTn>
                                        <p:tgtEl>
                                          <p:spTgt spid="60460"/>
                                        </p:tgtEl>
                                        <p:attrNameLst>
                                          <p:attrName>style.visibility</p:attrName>
                                        </p:attrNameLst>
                                      </p:cBhvr>
                                      <p:to>
                                        <p:strVal val="visible"/>
                                      </p:to>
                                    </p:set>
                                    <p:animEffect transition="in" filter="wipe(down)">
                                      <p:cBhvr>
                                        <p:cTn id="107" dur="500"/>
                                        <p:tgtEl>
                                          <p:spTgt spid="6046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fade">
                                      <p:cBhvr>
                                        <p:cTn id="112" dur="2000"/>
                                        <p:tgtEl>
                                          <p:spTgt spid="4"/>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60442"/>
                                        </p:tgtEl>
                                        <p:attrNameLst>
                                          <p:attrName>style.visibility</p:attrName>
                                        </p:attrNameLst>
                                      </p:cBhvr>
                                      <p:to>
                                        <p:strVal val="visible"/>
                                      </p:to>
                                    </p:set>
                                    <p:animEffect transition="in" filter="dissolve">
                                      <p:cBhvr>
                                        <p:cTn id="117" dur="500"/>
                                        <p:tgtEl>
                                          <p:spTgt spid="60442"/>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60441"/>
                                        </p:tgtEl>
                                        <p:attrNameLst>
                                          <p:attrName>style.visibility</p:attrName>
                                        </p:attrNameLst>
                                      </p:cBhvr>
                                      <p:to>
                                        <p:strVal val="visible"/>
                                      </p:to>
                                    </p:set>
                                    <p:animEffect transition="in" filter="dissolve">
                                      <p:cBhvr>
                                        <p:cTn id="122" dur="500"/>
                                        <p:tgtEl>
                                          <p:spTgt spid="60441"/>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60461"/>
                                        </p:tgtEl>
                                        <p:attrNameLst>
                                          <p:attrName>style.visibility</p:attrName>
                                        </p:attrNameLst>
                                      </p:cBhvr>
                                      <p:to>
                                        <p:strVal val="visible"/>
                                      </p:to>
                                    </p:set>
                                    <p:animEffect transition="in" filter="wipe(down)">
                                      <p:cBhvr>
                                        <p:cTn id="127" dur="500"/>
                                        <p:tgtEl>
                                          <p:spTgt spid="60461"/>
                                        </p:tgtEl>
                                      </p:cBhvr>
                                    </p:animEffect>
                                  </p:childTnLst>
                                </p:cTn>
                              </p:par>
                            </p:childTnLst>
                          </p:cTn>
                        </p:par>
                        <p:par>
                          <p:cTn id="128" fill="hold">
                            <p:stCondLst>
                              <p:cond delay="500"/>
                            </p:stCondLst>
                            <p:childTnLst>
                              <p:par>
                                <p:cTn id="129" presetID="22" presetClass="entr" presetSubtype="4" fill="hold" grpId="0" nodeType="afterEffect">
                                  <p:stCondLst>
                                    <p:cond delay="0"/>
                                  </p:stCondLst>
                                  <p:childTnLst>
                                    <p:set>
                                      <p:cBhvr>
                                        <p:cTn id="130" dur="1" fill="hold">
                                          <p:stCondLst>
                                            <p:cond delay="0"/>
                                          </p:stCondLst>
                                        </p:cTn>
                                        <p:tgtEl>
                                          <p:spTgt spid="60462"/>
                                        </p:tgtEl>
                                        <p:attrNameLst>
                                          <p:attrName>style.visibility</p:attrName>
                                        </p:attrNameLst>
                                      </p:cBhvr>
                                      <p:to>
                                        <p:strVal val="visible"/>
                                      </p:to>
                                    </p:set>
                                    <p:animEffect transition="in" filter="wipe(down)">
                                      <p:cBhvr>
                                        <p:cTn id="131" dur="500"/>
                                        <p:tgtEl>
                                          <p:spTgt spid="60462"/>
                                        </p:tgtEl>
                                      </p:cBhvr>
                                    </p:animEffect>
                                  </p:childTnLst>
                                </p:cTn>
                              </p:par>
                            </p:childTnLst>
                          </p:cTn>
                        </p:par>
                      </p:childTnLst>
                    </p:cTn>
                  </p:par>
                  <p:par>
                    <p:cTn id="132" fill="hold">
                      <p:stCondLst>
                        <p:cond delay="indefinite"/>
                      </p:stCondLst>
                      <p:childTnLst>
                        <p:par>
                          <p:cTn id="133" fill="hold">
                            <p:stCondLst>
                              <p:cond delay="0"/>
                            </p:stCondLst>
                            <p:childTnLst>
                              <p:par>
                                <p:cTn id="134" presetID="4" presetClass="entr" presetSubtype="32" fill="hold" grpId="0" nodeType="clickEffect">
                                  <p:stCondLst>
                                    <p:cond delay="0"/>
                                  </p:stCondLst>
                                  <p:childTnLst>
                                    <p:set>
                                      <p:cBhvr>
                                        <p:cTn id="135" dur="1" fill="hold">
                                          <p:stCondLst>
                                            <p:cond delay="0"/>
                                          </p:stCondLst>
                                        </p:cTn>
                                        <p:tgtEl>
                                          <p:spTgt spid="60430">
                                            <p:txEl>
                                              <p:pRg st="0" end="0"/>
                                            </p:txEl>
                                          </p:spTgt>
                                        </p:tgtEl>
                                        <p:attrNameLst>
                                          <p:attrName>style.visibility</p:attrName>
                                        </p:attrNameLst>
                                      </p:cBhvr>
                                      <p:to>
                                        <p:strVal val="visible"/>
                                      </p:to>
                                    </p:set>
                                    <p:animEffect transition="in" filter="box(out)">
                                      <p:cBhvr>
                                        <p:cTn id="136" dur="500"/>
                                        <p:tgtEl>
                                          <p:spTgt spid="60430">
                                            <p:txEl>
                                              <p:pRg st="0" end="0"/>
                                            </p:txEl>
                                          </p:spTgt>
                                        </p:tgtEl>
                                      </p:cBhvr>
                                    </p:animEffect>
                                  </p:childTnLst>
                                  <p:subTnLst>
                                    <p:audio>
                                      <p:cMediaNode>
                                        <p:cTn display="0" masterRel="sameClick">
                                          <p:stCondLst>
                                            <p:cond evt="begin" delay="0">
                                              <p:tn val="134"/>
                                            </p:cond>
                                          </p:stCondLst>
                                          <p:endCondLst>
                                            <p:cond evt="onStopAudio" delay="0">
                                              <p:tgtEl>
                                                <p:sldTgt/>
                                              </p:tgtEl>
                                            </p:cond>
                                          </p:endCondLst>
                                        </p:cTn>
                                        <p:tgtEl>
                                          <p:sndTgt r:embed="rId3" name="camera.wav"/>
                                        </p:tgtEl>
                                      </p:cMediaNode>
                                    </p:audio>
                                  </p:subTnLst>
                                </p:cTn>
                              </p:par>
                            </p:childTnLst>
                          </p:cTn>
                        </p:par>
                      </p:childTnLst>
                    </p:cTn>
                  </p:par>
                  <p:par>
                    <p:cTn id="137" fill="hold">
                      <p:stCondLst>
                        <p:cond delay="indefinite"/>
                      </p:stCondLst>
                      <p:childTnLst>
                        <p:par>
                          <p:cTn id="138" fill="hold">
                            <p:stCondLst>
                              <p:cond delay="0"/>
                            </p:stCondLst>
                            <p:childTnLst>
                              <p:par>
                                <p:cTn id="139" presetID="9" presetClass="emph" presetSubtype="0" grpId="1" nodeType="clickEffect">
                                  <p:stCondLst>
                                    <p:cond delay="0"/>
                                  </p:stCondLst>
                                  <p:iterate type="lt">
                                    <p:tmAbs val="0"/>
                                  </p:iterate>
                                  <p:childTnLst>
                                    <p:set>
                                      <p:cBhvr rctx="PPT">
                                        <p:cTn id="140" dur="indefinite"/>
                                        <p:tgtEl>
                                          <p:spTgt spid="60436"/>
                                        </p:tgtEl>
                                        <p:attrNameLst>
                                          <p:attrName>style.opacity</p:attrName>
                                        </p:attrNameLst>
                                      </p:cBhvr>
                                      <p:to>
                                        <p:strVal val="0.5"/>
                                      </p:to>
                                    </p:set>
                                    <p:animEffect filter="image" prLst="opacity: 0.5">
                                      <p:cBhvr rctx="IE">
                                        <p:cTn id="141" dur="indefinite"/>
                                        <p:tgtEl>
                                          <p:spTgt spid="60436"/>
                                        </p:tgtEl>
                                      </p:cBhvr>
                                    </p:animEffect>
                                  </p:childTnLst>
                                </p:cTn>
                              </p:par>
                              <p:par>
                                <p:cTn id="142" presetID="9" presetClass="emph" presetSubtype="0" grpId="1" nodeType="withEffect">
                                  <p:stCondLst>
                                    <p:cond delay="0"/>
                                  </p:stCondLst>
                                  <p:childTnLst>
                                    <p:set>
                                      <p:cBhvr rctx="PPT">
                                        <p:cTn id="143" dur="indefinite"/>
                                        <p:tgtEl>
                                          <p:spTgt spid="60437"/>
                                        </p:tgtEl>
                                        <p:attrNameLst>
                                          <p:attrName>style.opacity</p:attrName>
                                        </p:attrNameLst>
                                      </p:cBhvr>
                                      <p:to>
                                        <p:strVal val="0.5"/>
                                      </p:to>
                                    </p:set>
                                    <p:animEffect filter="image" prLst="opacity: 0.5">
                                      <p:cBhvr rctx="IE">
                                        <p:cTn id="144" dur="indefinite"/>
                                        <p:tgtEl>
                                          <p:spTgt spid="60437"/>
                                        </p:tgtEl>
                                      </p:cBhvr>
                                    </p:animEffect>
                                  </p:childTnLst>
                                </p:cTn>
                              </p:par>
                              <p:par>
                                <p:cTn id="145" presetID="9" presetClass="emph" presetSubtype="0" grpId="1" nodeType="withEffect">
                                  <p:stCondLst>
                                    <p:cond delay="0"/>
                                  </p:stCondLst>
                                  <p:childTnLst>
                                    <p:set>
                                      <p:cBhvr rctx="PPT">
                                        <p:cTn id="146" dur="indefinite"/>
                                        <p:tgtEl>
                                          <p:spTgt spid="60438"/>
                                        </p:tgtEl>
                                        <p:attrNameLst>
                                          <p:attrName>style.opacity</p:attrName>
                                        </p:attrNameLst>
                                      </p:cBhvr>
                                      <p:to>
                                        <p:strVal val="0.5"/>
                                      </p:to>
                                    </p:set>
                                    <p:animEffect filter="image" prLst="opacity: 0.5">
                                      <p:cBhvr rctx="IE">
                                        <p:cTn id="147" dur="indefinite"/>
                                        <p:tgtEl>
                                          <p:spTgt spid="60438"/>
                                        </p:tgtEl>
                                      </p:cBhvr>
                                    </p:animEffect>
                                  </p:childTnLst>
                                </p:cTn>
                              </p:par>
                              <p:par>
                                <p:cTn id="148" presetID="9" presetClass="emph" presetSubtype="0" grpId="1" nodeType="withEffect">
                                  <p:stCondLst>
                                    <p:cond delay="0"/>
                                  </p:stCondLst>
                                  <p:childTnLst>
                                    <p:set>
                                      <p:cBhvr rctx="PPT">
                                        <p:cTn id="149" dur="indefinite"/>
                                        <p:tgtEl>
                                          <p:spTgt spid="60439"/>
                                        </p:tgtEl>
                                        <p:attrNameLst>
                                          <p:attrName>style.opacity</p:attrName>
                                        </p:attrNameLst>
                                      </p:cBhvr>
                                      <p:to>
                                        <p:strVal val="0.5"/>
                                      </p:to>
                                    </p:set>
                                    <p:animEffect filter="image" prLst="opacity: 0.5">
                                      <p:cBhvr rctx="IE">
                                        <p:cTn id="150" dur="indefinite"/>
                                        <p:tgtEl>
                                          <p:spTgt spid="60439"/>
                                        </p:tgtEl>
                                      </p:cBhvr>
                                    </p:animEffect>
                                  </p:childTnLst>
                                </p:cTn>
                              </p:par>
                              <p:par>
                                <p:cTn id="151" presetID="9" presetClass="emph" presetSubtype="0" grpId="1" nodeType="withEffect">
                                  <p:stCondLst>
                                    <p:cond delay="0"/>
                                  </p:stCondLst>
                                  <p:childTnLst>
                                    <p:set>
                                      <p:cBhvr rctx="PPT">
                                        <p:cTn id="152" dur="indefinite"/>
                                        <p:tgtEl>
                                          <p:spTgt spid="60440"/>
                                        </p:tgtEl>
                                        <p:attrNameLst>
                                          <p:attrName>style.opacity</p:attrName>
                                        </p:attrNameLst>
                                      </p:cBhvr>
                                      <p:to>
                                        <p:strVal val="0.5"/>
                                      </p:to>
                                    </p:set>
                                    <p:animEffect filter="image" prLst="opacity: 0.5">
                                      <p:cBhvr rctx="IE">
                                        <p:cTn id="153" dur="indefinite"/>
                                        <p:tgtEl>
                                          <p:spTgt spid="60440"/>
                                        </p:tgtEl>
                                      </p:cBhvr>
                                    </p:animEffect>
                                  </p:childTnLst>
                                </p:cTn>
                              </p:par>
                              <p:par>
                                <p:cTn id="154" presetID="9" presetClass="emph" presetSubtype="0" grpId="1" nodeType="withEffect">
                                  <p:stCondLst>
                                    <p:cond delay="0"/>
                                  </p:stCondLst>
                                  <p:childTnLst>
                                    <p:set>
                                      <p:cBhvr rctx="PPT">
                                        <p:cTn id="155" dur="indefinite"/>
                                        <p:tgtEl>
                                          <p:spTgt spid="60441"/>
                                        </p:tgtEl>
                                        <p:attrNameLst>
                                          <p:attrName>style.opacity</p:attrName>
                                        </p:attrNameLst>
                                      </p:cBhvr>
                                      <p:to>
                                        <p:strVal val="0.5"/>
                                      </p:to>
                                    </p:set>
                                    <p:animEffect filter="image" prLst="opacity: 0.5">
                                      <p:cBhvr rctx="IE">
                                        <p:cTn id="156" dur="indefinite"/>
                                        <p:tgtEl>
                                          <p:spTgt spid="60441"/>
                                        </p:tgtEl>
                                      </p:cBhvr>
                                    </p:animEffect>
                                  </p:childTnLst>
                                </p:cTn>
                              </p:par>
                              <p:par>
                                <p:cTn id="157" presetID="9" presetClass="emph" presetSubtype="0" grpId="1" nodeType="withEffect">
                                  <p:stCondLst>
                                    <p:cond delay="0"/>
                                  </p:stCondLst>
                                  <p:childTnLst>
                                    <p:set>
                                      <p:cBhvr rctx="PPT">
                                        <p:cTn id="158" dur="indefinite"/>
                                        <p:tgtEl>
                                          <p:spTgt spid="60442"/>
                                        </p:tgtEl>
                                        <p:attrNameLst>
                                          <p:attrName>style.opacity</p:attrName>
                                        </p:attrNameLst>
                                      </p:cBhvr>
                                      <p:to>
                                        <p:strVal val="0.5"/>
                                      </p:to>
                                    </p:set>
                                    <p:animEffect filter="image" prLst="opacity: 0.5">
                                      <p:cBhvr rctx="IE">
                                        <p:cTn id="159" dur="indefinite"/>
                                        <p:tgtEl>
                                          <p:spTgt spid="60442"/>
                                        </p:tgtEl>
                                      </p:cBhvr>
                                    </p:animEffect>
                                  </p:childTnLst>
                                </p:cTn>
                              </p:par>
                              <p:par>
                                <p:cTn id="160" presetID="9" presetClass="emph" presetSubtype="0" nodeType="withEffect">
                                  <p:stCondLst>
                                    <p:cond delay="0"/>
                                  </p:stCondLst>
                                  <p:childTnLst>
                                    <p:set>
                                      <p:cBhvr rctx="PPT">
                                        <p:cTn id="161" dur="indefinite"/>
                                        <p:tgtEl>
                                          <p:spTgt spid="2"/>
                                        </p:tgtEl>
                                        <p:attrNameLst>
                                          <p:attrName>style.opacity</p:attrName>
                                        </p:attrNameLst>
                                      </p:cBhvr>
                                      <p:to>
                                        <p:strVal val="0.5"/>
                                      </p:to>
                                    </p:set>
                                    <p:animEffect filter="image" prLst="opacity: 0.5">
                                      <p:cBhvr rctx="IE">
                                        <p:cTn id="162" dur="indefinite"/>
                                        <p:tgtEl>
                                          <p:spTgt spid="2"/>
                                        </p:tgtEl>
                                      </p:cBhvr>
                                    </p:animEffect>
                                  </p:childTnLst>
                                </p:cTn>
                              </p:par>
                              <p:par>
                                <p:cTn id="163" presetID="9" presetClass="emph" presetSubtype="0" nodeType="withEffect">
                                  <p:stCondLst>
                                    <p:cond delay="0"/>
                                  </p:stCondLst>
                                  <p:childTnLst>
                                    <p:set>
                                      <p:cBhvr rctx="PPT">
                                        <p:cTn id="164" dur="indefinite"/>
                                        <p:tgtEl>
                                          <p:spTgt spid="3"/>
                                        </p:tgtEl>
                                        <p:attrNameLst>
                                          <p:attrName>style.opacity</p:attrName>
                                        </p:attrNameLst>
                                      </p:cBhvr>
                                      <p:to>
                                        <p:strVal val="0.5"/>
                                      </p:to>
                                    </p:set>
                                    <p:animEffect filter="image" prLst="opacity: 0.5">
                                      <p:cBhvr rctx="IE">
                                        <p:cTn id="165" dur="indefinite"/>
                                        <p:tgtEl>
                                          <p:spTgt spid="3"/>
                                        </p:tgtEl>
                                      </p:cBhvr>
                                    </p:animEffect>
                                  </p:childTnLst>
                                </p:cTn>
                              </p:par>
                              <p:par>
                                <p:cTn id="166" presetID="9" presetClass="emph" presetSubtype="0" nodeType="withEffect">
                                  <p:stCondLst>
                                    <p:cond delay="0"/>
                                  </p:stCondLst>
                                  <p:childTnLst>
                                    <p:set>
                                      <p:cBhvr rctx="PPT">
                                        <p:cTn id="167" dur="indefinite"/>
                                        <p:tgtEl>
                                          <p:spTgt spid="4"/>
                                        </p:tgtEl>
                                        <p:attrNameLst>
                                          <p:attrName>style.opacity</p:attrName>
                                        </p:attrNameLst>
                                      </p:cBhvr>
                                      <p:to>
                                        <p:strVal val="0.5"/>
                                      </p:to>
                                    </p:set>
                                    <p:animEffect filter="image" prLst="opacity: 0.5">
                                      <p:cBhvr rctx="IE">
                                        <p:cTn id="168" dur="indefinite"/>
                                        <p:tgtEl>
                                          <p:spTgt spid="4"/>
                                        </p:tgtEl>
                                      </p:cBhvr>
                                    </p:animEffect>
                                  </p:childTnLst>
                                </p:cTn>
                              </p:par>
                              <p:par>
                                <p:cTn id="169" presetID="9" presetClass="emph" presetSubtype="0" grpId="1" nodeType="withEffect">
                                  <p:stCondLst>
                                    <p:cond delay="0"/>
                                  </p:stCondLst>
                                  <p:childTnLst>
                                    <p:set>
                                      <p:cBhvr rctx="PPT">
                                        <p:cTn id="170" dur="indefinite"/>
                                        <p:tgtEl>
                                          <p:spTgt spid="60457"/>
                                        </p:tgtEl>
                                        <p:attrNameLst>
                                          <p:attrName>style.opacity</p:attrName>
                                        </p:attrNameLst>
                                      </p:cBhvr>
                                      <p:to>
                                        <p:strVal val="0.5"/>
                                      </p:to>
                                    </p:set>
                                    <p:animEffect filter="image" prLst="opacity: 0.5">
                                      <p:cBhvr rctx="IE">
                                        <p:cTn id="171" dur="indefinite"/>
                                        <p:tgtEl>
                                          <p:spTgt spid="60457"/>
                                        </p:tgtEl>
                                      </p:cBhvr>
                                    </p:animEffect>
                                  </p:childTnLst>
                                </p:cTn>
                              </p:par>
                              <p:par>
                                <p:cTn id="172" presetID="9" presetClass="emph" presetSubtype="0" grpId="1" nodeType="withEffect">
                                  <p:stCondLst>
                                    <p:cond delay="0"/>
                                  </p:stCondLst>
                                  <p:childTnLst>
                                    <p:set>
                                      <p:cBhvr rctx="PPT">
                                        <p:cTn id="173" dur="indefinite"/>
                                        <p:tgtEl>
                                          <p:spTgt spid="60458"/>
                                        </p:tgtEl>
                                        <p:attrNameLst>
                                          <p:attrName>style.opacity</p:attrName>
                                        </p:attrNameLst>
                                      </p:cBhvr>
                                      <p:to>
                                        <p:strVal val="0.5"/>
                                      </p:to>
                                    </p:set>
                                    <p:animEffect filter="image" prLst="opacity: 0.5">
                                      <p:cBhvr rctx="IE">
                                        <p:cTn id="174" dur="indefinite"/>
                                        <p:tgtEl>
                                          <p:spTgt spid="60458"/>
                                        </p:tgtEl>
                                      </p:cBhvr>
                                    </p:animEffect>
                                  </p:childTnLst>
                                </p:cTn>
                              </p:par>
                              <p:par>
                                <p:cTn id="175" presetID="9" presetClass="emph" presetSubtype="0" grpId="1" nodeType="withEffect">
                                  <p:stCondLst>
                                    <p:cond delay="0"/>
                                  </p:stCondLst>
                                  <p:childTnLst>
                                    <p:set>
                                      <p:cBhvr rctx="PPT">
                                        <p:cTn id="176" dur="indefinite"/>
                                        <p:tgtEl>
                                          <p:spTgt spid="60459"/>
                                        </p:tgtEl>
                                        <p:attrNameLst>
                                          <p:attrName>style.opacity</p:attrName>
                                        </p:attrNameLst>
                                      </p:cBhvr>
                                      <p:to>
                                        <p:strVal val="0.5"/>
                                      </p:to>
                                    </p:set>
                                    <p:animEffect filter="image" prLst="opacity: 0.5">
                                      <p:cBhvr rctx="IE">
                                        <p:cTn id="177" dur="indefinite"/>
                                        <p:tgtEl>
                                          <p:spTgt spid="60459"/>
                                        </p:tgtEl>
                                      </p:cBhvr>
                                    </p:animEffect>
                                  </p:childTnLst>
                                </p:cTn>
                              </p:par>
                              <p:par>
                                <p:cTn id="178" presetID="9" presetClass="emph" presetSubtype="0" grpId="1" nodeType="withEffect">
                                  <p:stCondLst>
                                    <p:cond delay="0"/>
                                  </p:stCondLst>
                                  <p:childTnLst>
                                    <p:set>
                                      <p:cBhvr rctx="PPT">
                                        <p:cTn id="179" dur="indefinite"/>
                                        <p:tgtEl>
                                          <p:spTgt spid="60460"/>
                                        </p:tgtEl>
                                        <p:attrNameLst>
                                          <p:attrName>style.opacity</p:attrName>
                                        </p:attrNameLst>
                                      </p:cBhvr>
                                      <p:to>
                                        <p:strVal val="0.5"/>
                                      </p:to>
                                    </p:set>
                                    <p:animEffect filter="image" prLst="opacity: 0.5">
                                      <p:cBhvr rctx="IE">
                                        <p:cTn id="180" dur="indefinite"/>
                                        <p:tgtEl>
                                          <p:spTgt spid="60460"/>
                                        </p:tgtEl>
                                      </p:cBhvr>
                                    </p:animEffect>
                                  </p:childTnLst>
                                </p:cTn>
                              </p:par>
                              <p:par>
                                <p:cTn id="181" presetID="9" presetClass="emph" presetSubtype="0" grpId="1" nodeType="withEffect">
                                  <p:stCondLst>
                                    <p:cond delay="0"/>
                                  </p:stCondLst>
                                  <p:childTnLst>
                                    <p:set>
                                      <p:cBhvr rctx="PPT">
                                        <p:cTn id="182" dur="indefinite"/>
                                        <p:tgtEl>
                                          <p:spTgt spid="60461"/>
                                        </p:tgtEl>
                                        <p:attrNameLst>
                                          <p:attrName>style.opacity</p:attrName>
                                        </p:attrNameLst>
                                      </p:cBhvr>
                                      <p:to>
                                        <p:strVal val="0.5"/>
                                      </p:to>
                                    </p:set>
                                    <p:animEffect filter="image" prLst="opacity: 0.5">
                                      <p:cBhvr rctx="IE">
                                        <p:cTn id="183" dur="indefinite"/>
                                        <p:tgtEl>
                                          <p:spTgt spid="60461"/>
                                        </p:tgtEl>
                                      </p:cBhvr>
                                    </p:animEffect>
                                  </p:childTnLst>
                                </p:cTn>
                              </p:par>
                              <p:par>
                                <p:cTn id="184" presetID="9" presetClass="emph" presetSubtype="0" grpId="1" nodeType="withEffect">
                                  <p:stCondLst>
                                    <p:cond delay="0"/>
                                  </p:stCondLst>
                                  <p:childTnLst>
                                    <p:set>
                                      <p:cBhvr rctx="PPT">
                                        <p:cTn id="185" dur="indefinite"/>
                                        <p:tgtEl>
                                          <p:spTgt spid="60462"/>
                                        </p:tgtEl>
                                        <p:attrNameLst>
                                          <p:attrName>style.opacity</p:attrName>
                                        </p:attrNameLst>
                                      </p:cBhvr>
                                      <p:to>
                                        <p:strVal val="0.5"/>
                                      </p:to>
                                    </p:set>
                                    <p:animEffect filter="image" prLst="opacity: 0.5">
                                      <p:cBhvr rctx="IE">
                                        <p:cTn id="186" dur="indefinite"/>
                                        <p:tgtEl>
                                          <p:spTgt spid="60462"/>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1" fill="hold" grpId="0" nodeType="clickEffect">
                                  <p:stCondLst>
                                    <p:cond delay="0"/>
                                  </p:stCondLst>
                                  <p:iterate type="wd">
                                    <p:tmPct val="10000"/>
                                  </p:iterate>
                                  <p:childTnLst>
                                    <p:set>
                                      <p:cBhvr>
                                        <p:cTn id="190" dur="1" fill="hold">
                                          <p:stCondLst>
                                            <p:cond delay="0"/>
                                          </p:stCondLst>
                                        </p:cTn>
                                        <p:tgtEl>
                                          <p:spTgt spid="60422">
                                            <p:txEl>
                                              <p:pRg st="0" end="0"/>
                                            </p:txEl>
                                          </p:spTgt>
                                        </p:tgtEl>
                                        <p:attrNameLst>
                                          <p:attrName>style.visibility</p:attrName>
                                        </p:attrNameLst>
                                      </p:cBhvr>
                                      <p:to>
                                        <p:strVal val="visible"/>
                                      </p:to>
                                    </p:set>
                                    <p:animEffect transition="in" filter="wipe(up)">
                                      <p:cBhvr>
                                        <p:cTn id="191" dur="75"/>
                                        <p:tgtEl>
                                          <p:spTgt spid="60422">
                                            <p:txEl>
                                              <p:pRg st="0" end="0"/>
                                            </p:txEl>
                                          </p:spTgt>
                                        </p:tgtEl>
                                      </p:cBhvr>
                                    </p:animEffect>
                                  </p:childTnLst>
                                </p:cTn>
                              </p:par>
                            </p:childTnLst>
                          </p:cTn>
                        </p:par>
                      </p:childTnLst>
                    </p:cTn>
                  </p:par>
                  <p:par>
                    <p:cTn id="192" fill="hold">
                      <p:stCondLst>
                        <p:cond delay="indefinite"/>
                      </p:stCondLst>
                      <p:childTnLst>
                        <p:par>
                          <p:cTn id="193" fill="hold">
                            <p:stCondLst>
                              <p:cond delay="0"/>
                            </p:stCondLst>
                            <p:childTnLst>
                              <p:par>
                                <p:cTn id="194" presetID="40" presetClass="entr" presetSubtype="0" fill="hold" grpId="0" nodeType="clickEffect">
                                  <p:stCondLst>
                                    <p:cond delay="0"/>
                                  </p:stCondLst>
                                  <p:iterate type="lt">
                                    <p:tmPct val="10000"/>
                                  </p:iterate>
                                  <p:childTnLst>
                                    <p:set>
                                      <p:cBhvr>
                                        <p:cTn id="195" dur="1" fill="hold">
                                          <p:stCondLst>
                                            <p:cond delay="0"/>
                                          </p:stCondLst>
                                        </p:cTn>
                                        <p:tgtEl>
                                          <p:spTgt spid="60465"/>
                                        </p:tgtEl>
                                        <p:attrNameLst>
                                          <p:attrName>style.visibility</p:attrName>
                                        </p:attrNameLst>
                                      </p:cBhvr>
                                      <p:to>
                                        <p:strVal val="visible"/>
                                      </p:to>
                                    </p:set>
                                    <p:animEffect transition="in" filter="fade">
                                      <p:cBhvr>
                                        <p:cTn id="196" dur="1000"/>
                                        <p:tgtEl>
                                          <p:spTgt spid="60465"/>
                                        </p:tgtEl>
                                      </p:cBhvr>
                                    </p:animEffect>
                                    <p:anim calcmode="lin" valueType="num">
                                      <p:cBhvr>
                                        <p:cTn id="197" dur="1000" fill="hold"/>
                                        <p:tgtEl>
                                          <p:spTgt spid="60465"/>
                                        </p:tgtEl>
                                        <p:attrNameLst>
                                          <p:attrName>ppt_x</p:attrName>
                                        </p:attrNameLst>
                                      </p:cBhvr>
                                      <p:tavLst>
                                        <p:tav tm="0">
                                          <p:val>
                                            <p:strVal val="#ppt_x-.1"/>
                                          </p:val>
                                        </p:tav>
                                        <p:tav tm="100000">
                                          <p:val>
                                            <p:strVal val="#ppt_x"/>
                                          </p:val>
                                        </p:tav>
                                      </p:tavLst>
                                    </p:anim>
                                    <p:anim calcmode="lin" valueType="num">
                                      <p:cBhvr>
                                        <p:cTn id="198" dur="1000" fill="hold"/>
                                        <p:tgtEl>
                                          <p:spTgt spid="60465"/>
                                        </p:tgtEl>
                                        <p:attrNameLst>
                                          <p:attrName>ppt_y</p:attrName>
                                        </p:attrNameLst>
                                      </p:cBhvr>
                                      <p:tavLst>
                                        <p:tav tm="0">
                                          <p:val>
                                            <p:strVal val="#ppt_y"/>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2000"/>
                                        <p:tgtEl>
                                          <p:spTgt spid="5"/>
                                        </p:tgtEl>
                                      </p:cBhvr>
                                    </p:animEffect>
                                  </p:childTnLst>
                                </p:cTn>
                              </p:par>
                            </p:childTnLst>
                          </p:cTn>
                        </p:par>
                      </p:childTnLst>
                    </p:cTn>
                  </p:par>
                  <p:par>
                    <p:cTn id="204" fill="hold">
                      <p:stCondLst>
                        <p:cond delay="indefinite"/>
                      </p:stCondLst>
                      <p:childTnLst>
                        <p:par>
                          <p:cTn id="205" fill="hold">
                            <p:stCondLst>
                              <p:cond delay="0"/>
                            </p:stCondLst>
                            <p:childTnLst>
                              <p:par>
                                <p:cTn id="206" presetID="9" presetClass="entr" presetSubtype="0" fill="hold" grpId="0" nodeType="clickEffect">
                                  <p:stCondLst>
                                    <p:cond delay="0"/>
                                  </p:stCondLst>
                                  <p:childTnLst>
                                    <p:set>
                                      <p:cBhvr>
                                        <p:cTn id="207" dur="1" fill="hold">
                                          <p:stCondLst>
                                            <p:cond delay="0"/>
                                          </p:stCondLst>
                                        </p:cTn>
                                        <p:tgtEl>
                                          <p:spTgt spid="60467"/>
                                        </p:tgtEl>
                                        <p:attrNameLst>
                                          <p:attrName>style.visibility</p:attrName>
                                        </p:attrNameLst>
                                      </p:cBhvr>
                                      <p:to>
                                        <p:strVal val="visible"/>
                                      </p:to>
                                    </p:set>
                                    <p:animEffect transition="in" filter="dissolve">
                                      <p:cBhvr>
                                        <p:cTn id="208" dur="500"/>
                                        <p:tgtEl>
                                          <p:spTgt spid="60467"/>
                                        </p:tgtEl>
                                      </p:cBhvr>
                                    </p:animEffect>
                                  </p:childTnLst>
                                </p:cTn>
                              </p:par>
                            </p:childTnLst>
                          </p:cTn>
                        </p:par>
                      </p:childTnLst>
                    </p:cTn>
                  </p:par>
                  <p:par>
                    <p:cTn id="209" fill="hold">
                      <p:stCondLst>
                        <p:cond delay="indefinite"/>
                      </p:stCondLst>
                      <p:childTnLst>
                        <p:par>
                          <p:cTn id="210" fill="hold">
                            <p:stCondLst>
                              <p:cond delay="0"/>
                            </p:stCondLst>
                            <p:childTnLst>
                              <p:par>
                                <p:cTn id="211" presetID="9" presetClass="entr" presetSubtype="0" fill="hold" grpId="0" nodeType="clickEffect">
                                  <p:stCondLst>
                                    <p:cond delay="0"/>
                                  </p:stCondLst>
                                  <p:childTnLst>
                                    <p:set>
                                      <p:cBhvr>
                                        <p:cTn id="212" dur="1" fill="hold">
                                          <p:stCondLst>
                                            <p:cond delay="0"/>
                                          </p:stCondLst>
                                        </p:cTn>
                                        <p:tgtEl>
                                          <p:spTgt spid="60466"/>
                                        </p:tgtEl>
                                        <p:attrNameLst>
                                          <p:attrName>style.visibility</p:attrName>
                                        </p:attrNameLst>
                                      </p:cBhvr>
                                      <p:to>
                                        <p:strVal val="visible"/>
                                      </p:to>
                                    </p:set>
                                    <p:animEffect transition="in" filter="dissolve">
                                      <p:cBhvr>
                                        <p:cTn id="213" dur="500"/>
                                        <p:tgtEl>
                                          <p:spTgt spid="60466"/>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4" fill="hold" grpId="0" nodeType="clickEffect">
                                  <p:stCondLst>
                                    <p:cond delay="0"/>
                                  </p:stCondLst>
                                  <p:childTnLst>
                                    <p:set>
                                      <p:cBhvr>
                                        <p:cTn id="217" dur="1" fill="hold">
                                          <p:stCondLst>
                                            <p:cond delay="0"/>
                                          </p:stCondLst>
                                        </p:cTn>
                                        <p:tgtEl>
                                          <p:spTgt spid="60481"/>
                                        </p:tgtEl>
                                        <p:attrNameLst>
                                          <p:attrName>style.visibility</p:attrName>
                                        </p:attrNameLst>
                                      </p:cBhvr>
                                      <p:to>
                                        <p:strVal val="visible"/>
                                      </p:to>
                                    </p:set>
                                    <p:animEffect transition="in" filter="wipe(down)">
                                      <p:cBhvr>
                                        <p:cTn id="218" dur="500"/>
                                        <p:tgtEl>
                                          <p:spTgt spid="60481"/>
                                        </p:tgtEl>
                                      </p:cBhvr>
                                    </p:animEffect>
                                  </p:childTnLst>
                                </p:cTn>
                              </p:par>
                            </p:childTnLst>
                          </p:cTn>
                        </p:par>
                        <p:par>
                          <p:cTn id="219" fill="hold">
                            <p:stCondLst>
                              <p:cond delay="500"/>
                            </p:stCondLst>
                            <p:childTnLst>
                              <p:par>
                                <p:cTn id="220" presetID="22" presetClass="entr" presetSubtype="4" fill="hold" grpId="0" nodeType="afterEffect">
                                  <p:stCondLst>
                                    <p:cond delay="0"/>
                                  </p:stCondLst>
                                  <p:childTnLst>
                                    <p:set>
                                      <p:cBhvr>
                                        <p:cTn id="221" dur="1" fill="hold">
                                          <p:stCondLst>
                                            <p:cond delay="0"/>
                                          </p:stCondLst>
                                        </p:cTn>
                                        <p:tgtEl>
                                          <p:spTgt spid="60482"/>
                                        </p:tgtEl>
                                        <p:attrNameLst>
                                          <p:attrName>style.visibility</p:attrName>
                                        </p:attrNameLst>
                                      </p:cBhvr>
                                      <p:to>
                                        <p:strVal val="visible"/>
                                      </p:to>
                                    </p:set>
                                    <p:animEffect transition="in" filter="wipe(down)">
                                      <p:cBhvr>
                                        <p:cTn id="222" dur="500"/>
                                        <p:tgtEl>
                                          <p:spTgt spid="60482"/>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nodeType="clickEffect">
                                  <p:stCondLst>
                                    <p:cond delay="0"/>
                                  </p:stCondLst>
                                  <p:childTnLst>
                                    <p:set>
                                      <p:cBhvr>
                                        <p:cTn id="226" dur="1" fill="hold">
                                          <p:stCondLst>
                                            <p:cond delay="0"/>
                                          </p:stCondLst>
                                        </p:cTn>
                                        <p:tgtEl>
                                          <p:spTgt spid="6"/>
                                        </p:tgtEl>
                                        <p:attrNameLst>
                                          <p:attrName>style.visibility</p:attrName>
                                        </p:attrNameLst>
                                      </p:cBhvr>
                                      <p:to>
                                        <p:strVal val="visible"/>
                                      </p:to>
                                    </p:set>
                                    <p:animEffect transition="in" filter="fade">
                                      <p:cBhvr>
                                        <p:cTn id="227" dur="2000"/>
                                        <p:tgtEl>
                                          <p:spTgt spid="6"/>
                                        </p:tgtEl>
                                      </p:cBhvr>
                                    </p:animEffect>
                                  </p:childTnLst>
                                </p:cTn>
                              </p:par>
                            </p:childTnLst>
                          </p:cTn>
                        </p:par>
                      </p:childTnLst>
                    </p:cTn>
                  </p:par>
                  <p:par>
                    <p:cTn id="228" fill="hold">
                      <p:stCondLst>
                        <p:cond delay="indefinite"/>
                      </p:stCondLst>
                      <p:childTnLst>
                        <p:par>
                          <p:cTn id="229" fill="hold">
                            <p:stCondLst>
                              <p:cond delay="0"/>
                            </p:stCondLst>
                            <p:childTnLst>
                              <p:par>
                                <p:cTn id="230" presetID="9" presetClass="entr" presetSubtype="0" fill="hold" grpId="0" nodeType="clickEffect">
                                  <p:stCondLst>
                                    <p:cond delay="0"/>
                                  </p:stCondLst>
                                  <p:childTnLst>
                                    <p:set>
                                      <p:cBhvr>
                                        <p:cTn id="231" dur="1" fill="hold">
                                          <p:stCondLst>
                                            <p:cond delay="0"/>
                                          </p:stCondLst>
                                        </p:cTn>
                                        <p:tgtEl>
                                          <p:spTgt spid="60468"/>
                                        </p:tgtEl>
                                        <p:attrNameLst>
                                          <p:attrName>style.visibility</p:attrName>
                                        </p:attrNameLst>
                                      </p:cBhvr>
                                      <p:to>
                                        <p:strVal val="visible"/>
                                      </p:to>
                                    </p:set>
                                    <p:animEffect transition="in" filter="dissolve">
                                      <p:cBhvr>
                                        <p:cTn id="232" dur="500"/>
                                        <p:tgtEl>
                                          <p:spTgt spid="60468"/>
                                        </p:tgtEl>
                                      </p:cBhvr>
                                    </p:animEffect>
                                  </p:childTnLst>
                                </p:cTn>
                              </p:par>
                            </p:childTnLst>
                          </p:cTn>
                        </p:par>
                      </p:childTnLst>
                    </p:cTn>
                  </p:par>
                  <p:par>
                    <p:cTn id="233" fill="hold">
                      <p:stCondLst>
                        <p:cond delay="indefinite"/>
                      </p:stCondLst>
                      <p:childTnLst>
                        <p:par>
                          <p:cTn id="234" fill="hold">
                            <p:stCondLst>
                              <p:cond delay="0"/>
                            </p:stCondLst>
                            <p:childTnLst>
                              <p:par>
                                <p:cTn id="235" presetID="9" presetClass="entr" presetSubtype="0" fill="hold" grpId="0" nodeType="clickEffect">
                                  <p:stCondLst>
                                    <p:cond delay="0"/>
                                  </p:stCondLst>
                                  <p:childTnLst>
                                    <p:set>
                                      <p:cBhvr>
                                        <p:cTn id="236" dur="1" fill="hold">
                                          <p:stCondLst>
                                            <p:cond delay="0"/>
                                          </p:stCondLst>
                                        </p:cTn>
                                        <p:tgtEl>
                                          <p:spTgt spid="60469"/>
                                        </p:tgtEl>
                                        <p:attrNameLst>
                                          <p:attrName>style.visibility</p:attrName>
                                        </p:attrNameLst>
                                      </p:cBhvr>
                                      <p:to>
                                        <p:strVal val="visible"/>
                                      </p:to>
                                    </p:set>
                                    <p:animEffect transition="in" filter="dissolve">
                                      <p:cBhvr>
                                        <p:cTn id="237" dur="500"/>
                                        <p:tgtEl>
                                          <p:spTgt spid="60469"/>
                                        </p:tgtEl>
                                      </p:cBhvr>
                                    </p:animEffect>
                                  </p:childTnLst>
                                </p:cTn>
                              </p:par>
                            </p:childTnLst>
                          </p:cTn>
                        </p:par>
                      </p:childTnLst>
                    </p:cTn>
                  </p:par>
                  <p:par>
                    <p:cTn id="238" fill="hold">
                      <p:stCondLst>
                        <p:cond delay="indefinite"/>
                      </p:stCondLst>
                      <p:childTnLst>
                        <p:par>
                          <p:cTn id="239" fill="hold">
                            <p:stCondLst>
                              <p:cond delay="0"/>
                            </p:stCondLst>
                            <p:childTnLst>
                              <p:par>
                                <p:cTn id="240" presetID="22" presetClass="entr" presetSubtype="4" fill="hold" grpId="0" nodeType="clickEffect">
                                  <p:stCondLst>
                                    <p:cond delay="0"/>
                                  </p:stCondLst>
                                  <p:childTnLst>
                                    <p:set>
                                      <p:cBhvr>
                                        <p:cTn id="241" dur="1" fill="hold">
                                          <p:stCondLst>
                                            <p:cond delay="0"/>
                                          </p:stCondLst>
                                        </p:cTn>
                                        <p:tgtEl>
                                          <p:spTgt spid="60483"/>
                                        </p:tgtEl>
                                        <p:attrNameLst>
                                          <p:attrName>style.visibility</p:attrName>
                                        </p:attrNameLst>
                                      </p:cBhvr>
                                      <p:to>
                                        <p:strVal val="visible"/>
                                      </p:to>
                                    </p:set>
                                    <p:animEffect transition="in" filter="wipe(down)">
                                      <p:cBhvr>
                                        <p:cTn id="242" dur="500"/>
                                        <p:tgtEl>
                                          <p:spTgt spid="60483"/>
                                        </p:tgtEl>
                                      </p:cBhvr>
                                    </p:animEffect>
                                  </p:childTnLst>
                                </p:cTn>
                              </p:par>
                            </p:childTnLst>
                          </p:cTn>
                        </p:par>
                        <p:par>
                          <p:cTn id="243" fill="hold">
                            <p:stCondLst>
                              <p:cond delay="500"/>
                            </p:stCondLst>
                            <p:childTnLst>
                              <p:par>
                                <p:cTn id="244" presetID="22" presetClass="entr" presetSubtype="4" fill="hold" grpId="0" nodeType="afterEffect">
                                  <p:stCondLst>
                                    <p:cond delay="0"/>
                                  </p:stCondLst>
                                  <p:childTnLst>
                                    <p:set>
                                      <p:cBhvr>
                                        <p:cTn id="245" dur="1" fill="hold">
                                          <p:stCondLst>
                                            <p:cond delay="0"/>
                                          </p:stCondLst>
                                        </p:cTn>
                                        <p:tgtEl>
                                          <p:spTgt spid="60484"/>
                                        </p:tgtEl>
                                        <p:attrNameLst>
                                          <p:attrName>style.visibility</p:attrName>
                                        </p:attrNameLst>
                                      </p:cBhvr>
                                      <p:to>
                                        <p:strVal val="visible"/>
                                      </p:to>
                                    </p:set>
                                    <p:animEffect transition="in" filter="wipe(down)">
                                      <p:cBhvr>
                                        <p:cTn id="246" dur="500"/>
                                        <p:tgtEl>
                                          <p:spTgt spid="60484"/>
                                        </p:tgtEl>
                                      </p:cBhvr>
                                    </p:animEffect>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nodeType="clickEffect">
                                  <p:stCondLst>
                                    <p:cond delay="0"/>
                                  </p:stCondLst>
                                  <p:childTnLst>
                                    <p:set>
                                      <p:cBhvr>
                                        <p:cTn id="250" dur="1" fill="hold">
                                          <p:stCondLst>
                                            <p:cond delay="0"/>
                                          </p:stCondLst>
                                        </p:cTn>
                                        <p:tgtEl>
                                          <p:spTgt spid="7"/>
                                        </p:tgtEl>
                                        <p:attrNameLst>
                                          <p:attrName>style.visibility</p:attrName>
                                        </p:attrNameLst>
                                      </p:cBhvr>
                                      <p:to>
                                        <p:strVal val="visible"/>
                                      </p:to>
                                    </p:set>
                                    <p:animEffect transition="in" filter="fade">
                                      <p:cBhvr>
                                        <p:cTn id="251" dur="2000"/>
                                        <p:tgtEl>
                                          <p:spTgt spid="7"/>
                                        </p:tgtEl>
                                      </p:cBhvr>
                                    </p:animEffect>
                                  </p:childTnLst>
                                </p:cTn>
                              </p:par>
                            </p:childTnLst>
                          </p:cTn>
                        </p:par>
                      </p:childTnLst>
                    </p:cTn>
                  </p:par>
                  <p:par>
                    <p:cTn id="252" fill="hold">
                      <p:stCondLst>
                        <p:cond delay="indefinite"/>
                      </p:stCondLst>
                      <p:childTnLst>
                        <p:par>
                          <p:cTn id="253" fill="hold">
                            <p:stCondLst>
                              <p:cond delay="0"/>
                            </p:stCondLst>
                            <p:childTnLst>
                              <p:par>
                                <p:cTn id="254" presetID="9" presetClass="entr" presetSubtype="0" fill="hold" grpId="0" nodeType="clickEffect">
                                  <p:stCondLst>
                                    <p:cond delay="0"/>
                                  </p:stCondLst>
                                  <p:childTnLst>
                                    <p:set>
                                      <p:cBhvr>
                                        <p:cTn id="255" dur="1" fill="hold">
                                          <p:stCondLst>
                                            <p:cond delay="0"/>
                                          </p:stCondLst>
                                        </p:cTn>
                                        <p:tgtEl>
                                          <p:spTgt spid="60471"/>
                                        </p:tgtEl>
                                        <p:attrNameLst>
                                          <p:attrName>style.visibility</p:attrName>
                                        </p:attrNameLst>
                                      </p:cBhvr>
                                      <p:to>
                                        <p:strVal val="visible"/>
                                      </p:to>
                                    </p:set>
                                    <p:animEffect transition="in" filter="dissolve">
                                      <p:cBhvr>
                                        <p:cTn id="256" dur="500"/>
                                        <p:tgtEl>
                                          <p:spTgt spid="60471"/>
                                        </p:tgtEl>
                                      </p:cBhvr>
                                    </p:animEffect>
                                  </p:childTnLst>
                                </p:cTn>
                              </p:par>
                            </p:childTnLst>
                          </p:cTn>
                        </p:par>
                      </p:childTnLst>
                    </p:cTn>
                  </p:par>
                  <p:par>
                    <p:cTn id="257" fill="hold">
                      <p:stCondLst>
                        <p:cond delay="indefinite"/>
                      </p:stCondLst>
                      <p:childTnLst>
                        <p:par>
                          <p:cTn id="258" fill="hold">
                            <p:stCondLst>
                              <p:cond delay="0"/>
                            </p:stCondLst>
                            <p:childTnLst>
                              <p:par>
                                <p:cTn id="259" presetID="9" presetClass="entr" presetSubtype="0" fill="hold" grpId="0" nodeType="clickEffect">
                                  <p:stCondLst>
                                    <p:cond delay="0"/>
                                  </p:stCondLst>
                                  <p:childTnLst>
                                    <p:set>
                                      <p:cBhvr>
                                        <p:cTn id="260" dur="1" fill="hold">
                                          <p:stCondLst>
                                            <p:cond delay="0"/>
                                          </p:stCondLst>
                                        </p:cTn>
                                        <p:tgtEl>
                                          <p:spTgt spid="60470"/>
                                        </p:tgtEl>
                                        <p:attrNameLst>
                                          <p:attrName>style.visibility</p:attrName>
                                        </p:attrNameLst>
                                      </p:cBhvr>
                                      <p:to>
                                        <p:strVal val="visible"/>
                                      </p:to>
                                    </p:set>
                                    <p:animEffect transition="in" filter="dissolve">
                                      <p:cBhvr>
                                        <p:cTn id="261" dur="500"/>
                                        <p:tgtEl>
                                          <p:spTgt spid="60470"/>
                                        </p:tgtEl>
                                      </p:cBhvr>
                                    </p:animEffect>
                                  </p:childTnLst>
                                </p:cTn>
                              </p:par>
                            </p:childTnLst>
                          </p:cTn>
                        </p:par>
                      </p:childTnLst>
                    </p:cTn>
                  </p:par>
                  <p:par>
                    <p:cTn id="262" fill="hold">
                      <p:stCondLst>
                        <p:cond delay="indefinite"/>
                      </p:stCondLst>
                      <p:childTnLst>
                        <p:par>
                          <p:cTn id="263" fill="hold">
                            <p:stCondLst>
                              <p:cond delay="0"/>
                            </p:stCondLst>
                            <p:childTnLst>
                              <p:par>
                                <p:cTn id="264" presetID="22" presetClass="entr" presetSubtype="4" fill="hold" grpId="0" nodeType="clickEffect">
                                  <p:stCondLst>
                                    <p:cond delay="0"/>
                                  </p:stCondLst>
                                  <p:childTnLst>
                                    <p:set>
                                      <p:cBhvr>
                                        <p:cTn id="265" dur="1" fill="hold">
                                          <p:stCondLst>
                                            <p:cond delay="0"/>
                                          </p:stCondLst>
                                        </p:cTn>
                                        <p:tgtEl>
                                          <p:spTgt spid="60485"/>
                                        </p:tgtEl>
                                        <p:attrNameLst>
                                          <p:attrName>style.visibility</p:attrName>
                                        </p:attrNameLst>
                                      </p:cBhvr>
                                      <p:to>
                                        <p:strVal val="visible"/>
                                      </p:to>
                                    </p:set>
                                    <p:animEffect transition="in" filter="wipe(down)">
                                      <p:cBhvr>
                                        <p:cTn id="266" dur="500"/>
                                        <p:tgtEl>
                                          <p:spTgt spid="60485"/>
                                        </p:tgtEl>
                                      </p:cBhvr>
                                    </p:animEffect>
                                  </p:childTnLst>
                                </p:cTn>
                              </p:par>
                            </p:childTnLst>
                          </p:cTn>
                        </p:par>
                        <p:par>
                          <p:cTn id="267" fill="hold">
                            <p:stCondLst>
                              <p:cond delay="500"/>
                            </p:stCondLst>
                            <p:childTnLst>
                              <p:par>
                                <p:cTn id="268" presetID="22" presetClass="entr" presetSubtype="4" fill="hold" grpId="0" nodeType="afterEffect">
                                  <p:stCondLst>
                                    <p:cond delay="0"/>
                                  </p:stCondLst>
                                  <p:childTnLst>
                                    <p:set>
                                      <p:cBhvr>
                                        <p:cTn id="269" dur="1" fill="hold">
                                          <p:stCondLst>
                                            <p:cond delay="0"/>
                                          </p:stCondLst>
                                        </p:cTn>
                                        <p:tgtEl>
                                          <p:spTgt spid="60486"/>
                                        </p:tgtEl>
                                        <p:attrNameLst>
                                          <p:attrName>style.visibility</p:attrName>
                                        </p:attrNameLst>
                                      </p:cBhvr>
                                      <p:to>
                                        <p:strVal val="visible"/>
                                      </p:to>
                                    </p:set>
                                    <p:animEffect transition="in" filter="wipe(down)">
                                      <p:cBhvr>
                                        <p:cTn id="270" dur="500"/>
                                        <p:tgtEl>
                                          <p:spTgt spid="60486"/>
                                        </p:tgtEl>
                                      </p:cBhvr>
                                    </p:animEffect>
                                  </p:childTnLst>
                                </p:cTn>
                              </p:par>
                            </p:childTnLst>
                          </p:cTn>
                        </p:par>
                      </p:childTnLst>
                    </p:cTn>
                  </p:par>
                  <p:par>
                    <p:cTn id="271" fill="hold">
                      <p:stCondLst>
                        <p:cond delay="indefinite"/>
                      </p:stCondLst>
                      <p:childTnLst>
                        <p:par>
                          <p:cTn id="272" fill="hold">
                            <p:stCondLst>
                              <p:cond delay="0"/>
                            </p:stCondLst>
                            <p:childTnLst>
                              <p:par>
                                <p:cTn id="273" presetID="10" presetClass="entr" presetSubtype="0" fill="hold" nodeType="clickEffect">
                                  <p:stCondLst>
                                    <p:cond delay="0"/>
                                  </p:stCondLst>
                                  <p:childTnLst>
                                    <p:set>
                                      <p:cBhvr>
                                        <p:cTn id="274" dur="1" fill="hold">
                                          <p:stCondLst>
                                            <p:cond delay="0"/>
                                          </p:stCondLst>
                                        </p:cTn>
                                        <p:tgtEl>
                                          <p:spTgt spid="8"/>
                                        </p:tgtEl>
                                        <p:attrNameLst>
                                          <p:attrName>style.visibility</p:attrName>
                                        </p:attrNameLst>
                                      </p:cBhvr>
                                      <p:to>
                                        <p:strVal val="visible"/>
                                      </p:to>
                                    </p:set>
                                    <p:animEffect transition="in" filter="fade">
                                      <p:cBhvr>
                                        <p:cTn id="275" dur="2000"/>
                                        <p:tgtEl>
                                          <p:spTgt spid="8"/>
                                        </p:tgtEl>
                                      </p:cBhvr>
                                    </p:animEffect>
                                  </p:childTnLst>
                                </p:cTn>
                              </p:par>
                            </p:childTnLst>
                          </p:cTn>
                        </p:par>
                      </p:childTnLst>
                    </p:cTn>
                  </p:par>
                  <p:par>
                    <p:cTn id="276" fill="hold">
                      <p:stCondLst>
                        <p:cond delay="indefinite"/>
                      </p:stCondLst>
                      <p:childTnLst>
                        <p:par>
                          <p:cTn id="277" fill="hold">
                            <p:stCondLst>
                              <p:cond delay="0"/>
                            </p:stCondLst>
                            <p:childTnLst>
                              <p:par>
                                <p:cTn id="278" presetID="9" presetClass="entr" presetSubtype="0" fill="hold" grpId="0" nodeType="clickEffect">
                                  <p:stCondLst>
                                    <p:cond delay="0"/>
                                  </p:stCondLst>
                                  <p:childTnLst>
                                    <p:set>
                                      <p:cBhvr>
                                        <p:cTn id="279" dur="1" fill="hold">
                                          <p:stCondLst>
                                            <p:cond delay="0"/>
                                          </p:stCondLst>
                                        </p:cTn>
                                        <p:tgtEl>
                                          <p:spTgt spid="60488"/>
                                        </p:tgtEl>
                                        <p:attrNameLst>
                                          <p:attrName>style.visibility</p:attrName>
                                        </p:attrNameLst>
                                      </p:cBhvr>
                                      <p:to>
                                        <p:strVal val="visible"/>
                                      </p:to>
                                    </p:set>
                                    <p:animEffect transition="in" filter="dissolve">
                                      <p:cBhvr>
                                        <p:cTn id="280" dur="500"/>
                                        <p:tgtEl>
                                          <p:spTgt spid="60488"/>
                                        </p:tgtEl>
                                      </p:cBhvr>
                                    </p:animEffect>
                                  </p:childTnLst>
                                </p:cTn>
                              </p:par>
                            </p:childTnLst>
                          </p:cTn>
                        </p:par>
                      </p:childTnLst>
                    </p:cTn>
                  </p:par>
                  <p:par>
                    <p:cTn id="281" fill="hold">
                      <p:stCondLst>
                        <p:cond delay="indefinite"/>
                      </p:stCondLst>
                      <p:childTnLst>
                        <p:par>
                          <p:cTn id="282" fill="hold">
                            <p:stCondLst>
                              <p:cond delay="0"/>
                            </p:stCondLst>
                            <p:childTnLst>
                              <p:par>
                                <p:cTn id="283" presetID="9" presetClass="entr" presetSubtype="0" fill="hold" grpId="0" nodeType="clickEffect">
                                  <p:stCondLst>
                                    <p:cond delay="0"/>
                                  </p:stCondLst>
                                  <p:childTnLst>
                                    <p:set>
                                      <p:cBhvr>
                                        <p:cTn id="284" dur="1" fill="hold">
                                          <p:stCondLst>
                                            <p:cond delay="0"/>
                                          </p:stCondLst>
                                        </p:cTn>
                                        <p:tgtEl>
                                          <p:spTgt spid="60487"/>
                                        </p:tgtEl>
                                        <p:attrNameLst>
                                          <p:attrName>style.visibility</p:attrName>
                                        </p:attrNameLst>
                                      </p:cBhvr>
                                      <p:to>
                                        <p:strVal val="visible"/>
                                      </p:to>
                                    </p:set>
                                    <p:animEffect transition="in" filter="dissolve">
                                      <p:cBhvr>
                                        <p:cTn id="285" dur="500"/>
                                        <p:tgtEl>
                                          <p:spTgt spid="60487"/>
                                        </p:tgtEl>
                                      </p:cBhvr>
                                    </p:animEffect>
                                  </p:childTnLst>
                                </p:cTn>
                              </p:par>
                            </p:childTnLst>
                          </p:cTn>
                        </p:par>
                      </p:childTnLst>
                    </p:cTn>
                  </p:par>
                  <p:par>
                    <p:cTn id="286" fill="hold">
                      <p:stCondLst>
                        <p:cond delay="indefinite"/>
                      </p:stCondLst>
                      <p:childTnLst>
                        <p:par>
                          <p:cTn id="287" fill="hold">
                            <p:stCondLst>
                              <p:cond delay="0"/>
                            </p:stCondLst>
                            <p:childTnLst>
                              <p:par>
                                <p:cTn id="288" presetID="22" presetClass="entr" presetSubtype="4" fill="hold" grpId="0" nodeType="clickEffect">
                                  <p:stCondLst>
                                    <p:cond delay="0"/>
                                  </p:stCondLst>
                                  <p:childTnLst>
                                    <p:set>
                                      <p:cBhvr>
                                        <p:cTn id="289" dur="1" fill="hold">
                                          <p:stCondLst>
                                            <p:cond delay="0"/>
                                          </p:stCondLst>
                                        </p:cTn>
                                        <p:tgtEl>
                                          <p:spTgt spid="60492"/>
                                        </p:tgtEl>
                                        <p:attrNameLst>
                                          <p:attrName>style.visibility</p:attrName>
                                        </p:attrNameLst>
                                      </p:cBhvr>
                                      <p:to>
                                        <p:strVal val="visible"/>
                                      </p:to>
                                    </p:set>
                                    <p:animEffect transition="in" filter="wipe(down)">
                                      <p:cBhvr>
                                        <p:cTn id="290" dur="500"/>
                                        <p:tgtEl>
                                          <p:spTgt spid="60492"/>
                                        </p:tgtEl>
                                      </p:cBhvr>
                                    </p:animEffect>
                                  </p:childTnLst>
                                </p:cTn>
                              </p:par>
                            </p:childTnLst>
                          </p:cTn>
                        </p:par>
                        <p:par>
                          <p:cTn id="291" fill="hold">
                            <p:stCondLst>
                              <p:cond delay="500"/>
                            </p:stCondLst>
                            <p:childTnLst>
                              <p:par>
                                <p:cTn id="292" presetID="22" presetClass="entr" presetSubtype="4" fill="hold" grpId="0" nodeType="afterEffect">
                                  <p:stCondLst>
                                    <p:cond delay="0"/>
                                  </p:stCondLst>
                                  <p:childTnLst>
                                    <p:set>
                                      <p:cBhvr>
                                        <p:cTn id="293" dur="1" fill="hold">
                                          <p:stCondLst>
                                            <p:cond delay="0"/>
                                          </p:stCondLst>
                                        </p:cTn>
                                        <p:tgtEl>
                                          <p:spTgt spid="60493"/>
                                        </p:tgtEl>
                                        <p:attrNameLst>
                                          <p:attrName>style.visibility</p:attrName>
                                        </p:attrNameLst>
                                      </p:cBhvr>
                                      <p:to>
                                        <p:strVal val="visible"/>
                                      </p:to>
                                    </p:set>
                                    <p:animEffect transition="in" filter="wipe(down)">
                                      <p:cBhvr>
                                        <p:cTn id="294" dur="500"/>
                                        <p:tgtEl>
                                          <p:spTgt spid="60493"/>
                                        </p:tgtEl>
                                      </p:cBhvr>
                                    </p:animEffect>
                                  </p:childTnLst>
                                </p:cTn>
                              </p:par>
                            </p:childTnLst>
                          </p:cTn>
                        </p:par>
                      </p:childTnLst>
                    </p:cTn>
                  </p:par>
                  <p:par>
                    <p:cTn id="295" fill="hold">
                      <p:stCondLst>
                        <p:cond delay="indefinite"/>
                      </p:stCondLst>
                      <p:childTnLst>
                        <p:par>
                          <p:cTn id="296" fill="hold">
                            <p:stCondLst>
                              <p:cond delay="0"/>
                            </p:stCondLst>
                            <p:childTnLst>
                              <p:par>
                                <p:cTn id="297" presetID="2" presetClass="entr" presetSubtype="8" fill="hold" grpId="0" nodeType="clickEffect">
                                  <p:stCondLst>
                                    <p:cond delay="0"/>
                                  </p:stCondLst>
                                  <p:childTnLst>
                                    <p:set>
                                      <p:cBhvr>
                                        <p:cTn id="298" dur="1" fill="hold">
                                          <p:stCondLst>
                                            <p:cond delay="0"/>
                                          </p:stCondLst>
                                        </p:cTn>
                                        <p:tgtEl>
                                          <p:spTgt spid="60434">
                                            <p:txEl>
                                              <p:pRg st="0" end="0"/>
                                            </p:txEl>
                                          </p:spTgt>
                                        </p:tgtEl>
                                        <p:attrNameLst>
                                          <p:attrName>style.visibility</p:attrName>
                                        </p:attrNameLst>
                                      </p:cBhvr>
                                      <p:to>
                                        <p:strVal val="visible"/>
                                      </p:to>
                                    </p:set>
                                    <p:anim calcmode="lin" valueType="num">
                                      <p:cBhvr additive="base">
                                        <p:cTn id="299" dur="500" fill="hold"/>
                                        <p:tgtEl>
                                          <p:spTgt spid="60434">
                                            <p:txEl>
                                              <p:pRg st="0" end="0"/>
                                            </p:txEl>
                                          </p:spTgt>
                                        </p:tgtEl>
                                        <p:attrNameLst>
                                          <p:attrName>ppt_x</p:attrName>
                                        </p:attrNameLst>
                                      </p:cBhvr>
                                      <p:tavLst>
                                        <p:tav tm="0">
                                          <p:val>
                                            <p:strVal val="0-#ppt_w/2"/>
                                          </p:val>
                                        </p:tav>
                                        <p:tav tm="100000">
                                          <p:val>
                                            <p:strVal val="#ppt_x"/>
                                          </p:val>
                                        </p:tav>
                                      </p:tavLst>
                                    </p:anim>
                                    <p:anim calcmode="lin" valueType="num">
                                      <p:cBhvr additive="base">
                                        <p:cTn id="300" dur="500" fill="hold"/>
                                        <p:tgtEl>
                                          <p:spTgt spid="6043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build="p" autoUpdateAnimBg="0"/>
      <p:bldP spid="60422" grpId="0" build="p" autoUpdateAnimBg="0"/>
      <p:bldP spid="60424" grpId="0" build="p" autoUpdateAnimBg="0"/>
      <p:bldP spid="60424" grpId="1" build="allAtOnce"/>
      <p:bldP spid="60425" grpId="0" animBg="1"/>
      <p:bldP spid="60425" grpId="1" animBg="1"/>
      <p:bldP spid="60426" grpId="0" build="p" autoUpdateAnimBg="0"/>
      <p:bldP spid="60426" grpId="1" build="allAtOnce"/>
      <p:bldP spid="60430" grpId="0" build="p" autoUpdateAnimBg="0"/>
      <p:bldP spid="60434" grpId="0" build="p" autoUpdateAnimBg="0"/>
      <p:bldP spid="60436" grpId="0" autoUpdateAnimBg="0"/>
      <p:bldP spid="60436" grpId="1"/>
      <p:bldP spid="60437" grpId="0"/>
      <p:bldP spid="60437" grpId="1"/>
      <p:bldP spid="60438" grpId="0"/>
      <p:bldP spid="60438" grpId="1"/>
      <p:bldP spid="60439" grpId="0"/>
      <p:bldP spid="60439" grpId="1"/>
      <p:bldP spid="60440" grpId="0"/>
      <p:bldP spid="60440" grpId="1"/>
      <p:bldP spid="60441" grpId="0"/>
      <p:bldP spid="60441" grpId="1"/>
      <p:bldP spid="60442" grpId="0"/>
      <p:bldP spid="60442" grpId="1"/>
      <p:bldP spid="60457" grpId="0" animBg="1"/>
      <p:bldP spid="60457" grpId="1" animBg="1"/>
      <p:bldP spid="60458" grpId="0" animBg="1"/>
      <p:bldP spid="60458" grpId="1" animBg="1"/>
      <p:bldP spid="60459" grpId="0" animBg="1"/>
      <p:bldP spid="60459" grpId="1" animBg="1"/>
      <p:bldP spid="60460" grpId="0" animBg="1"/>
      <p:bldP spid="60460" grpId="1" animBg="1"/>
      <p:bldP spid="60461" grpId="0" animBg="1"/>
      <p:bldP spid="60461" grpId="1" animBg="1"/>
      <p:bldP spid="60462" grpId="0" animBg="1"/>
      <p:bldP spid="60462" grpId="1" animBg="1"/>
      <p:bldP spid="60465" grpId="0" autoUpdateAnimBg="0"/>
      <p:bldP spid="60466" grpId="0"/>
      <p:bldP spid="60467" grpId="0"/>
      <p:bldP spid="60468" grpId="0"/>
      <p:bldP spid="60469" grpId="0"/>
      <p:bldP spid="60470" grpId="0"/>
      <p:bldP spid="60471" grpId="0"/>
      <p:bldP spid="60481" grpId="0" animBg="1"/>
      <p:bldP spid="60482" grpId="0" animBg="1"/>
      <p:bldP spid="60483" grpId="0" animBg="1"/>
      <p:bldP spid="60484" grpId="0" animBg="1"/>
      <p:bldP spid="60485" grpId="0" animBg="1"/>
      <p:bldP spid="60486" grpId="0" animBg="1"/>
      <p:bldP spid="60487" grpId="0"/>
      <p:bldP spid="60488" grpId="0"/>
      <p:bldP spid="60492" grpId="0" animBg="1"/>
      <p:bldP spid="6049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a:xfrm>
            <a:off x="457200" y="274638"/>
            <a:ext cx="7423150" cy="1143000"/>
          </a:xfrm>
        </p:spPr>
        <p:txBody>
          <a:bodyPr/>
          <a:lstStyle/>
          <a:p>
            <a:pPr eaLnBrk="1" hangingPunct="1"/>
            <a:r>
              <a:rPr lang="en-US" smtClean="0"/>
              <a:t>Water from a Camel</a:t>
            </a:r>
          </a:p>
        </p:txBody>
      </p:sp>
      <p:sp>
        <p:nvSpPr>
          <p:cNvPr id="128002" name="Text Box 4"/>
          <p:cNvSpPr txBox="1">
            <a:spLocks noChangeArrowheads="1"/>
          </p:cNvSpPr>
          <p:nvPr/>
        </p:nvSpPr>
        <p:spPr bwMode="auto">
          <a:xfrm>
            <a:off x="609600" y="1763713"/>
            <a:ext cx="7935913" cy="2225675"/>
          </a:xfrm>
          <a:prstGeom prst="rect">
            <a:avLst/>
          </a:prstGeom>
          <a:noFill/>
          <a:ln w="9525">
            <a:noFill/>
            <a:miter lim="800000"/>
            <a:headEnd/>
            <a:tailEnd/>
          </a:ln>
        </p:spPr>
        <p:txBody>
          <a:bodyPr wrap="none">
            <a:spAutoFit/>
          </a:bodyPr>
          <a:lstStyle/>
          <a:p>
            <a:r>
              <a:rPr lang="en-US" sz="2000" i="1"/>
              <a:t>   Camels store the fat tristearin (C</a:t>
            </a:r>
            <a:r>
              <a:rPr lang="en-US" sz="2000" i="1" baseline="-25000"/>
              <a:t>57</a:t>
            </a:r>
            <a:r>
              <a:rPr lang="en-US" sz="2000" i="1"/>
              <a:t>H</a:t>
            </a:r>
            <a:r>
              <a:rPr lang="en-US" sz="2000" i="1" baseline="-25000"/>
              <a:t>110</a:t>
            </a:r>
            <a:r>
              <a:rPr lang="en-US" sz="2000" i="1"/>
              <a:t>O</a:t>
            </a:r>
            <a:r>
              <a:rPr lang="en-US" sz="2000" i="1" baseline="-25000"/>
              <a:t>6</a:t>
            </a:r>
            <a:r>
              <a:rPr lang="en-US" sz="2000" i="1"/>
              <a:t>) in the hump.  As well as </a:t>
            </a:r>
          </a:p>
          <a:p>
            <a:r>
              <a:rPr lang="en-US" sz="2000" i="1"/>
              <a:t>being a source of energy, the fat is a source of water, because when </a:t>
            </a:r>
          </a:p>
          <a:p>
            <a:r>
              <a:rPr lang="en-US" sz="2000" i="1"/>
              <a:t>it is used the reaction</a:t>
            </a:r>
          </a:p>
          <a:p>
            <a:endParaRPr lang="en-US" sz="2000" i="1"/>
          </a:p>
          <a:p>
            <a:r>
              <a:rPr lang="en-US" sz="2000"/>
              <a:t>	</a:t>
            </a:r>
          </a:p>
          <a:p>
            <a:endParaRPr lang="en-US" sz="2000">
              <a:sym typeface="Wingdings" pitchFamily="2" charset="2"/>
            </a:endParaRPr>
          </a:p>
          <a:p>
            <a:r>
              <a:rPr lang="en-US" sz="2000" i="1">
                <a:sym typeface="Wingdings" pitchFamily="2" charset="2"/>
              </a:rPr>
              <a:t>takes place.   </a:t>
            </a:r>
          </a:p>
        </p:txBody>
      </p:sp>
      <p:sp>
        <p:nvSpPr>
          <p:cNvPr id="61445" name="Text Box 5"/>
          <p:cNvSpPr txBox="1">
            <a:spLocks noChangeArrowheads="1"/>
          </p:cNvSpPr>
          <p:nvPr/>
        </p:nvSpPr>
        <p:spPr bwMode="auto">
          <a:xfrm>
            <a:off x="669925" y="4484688"/>
            <a:ext cx="2251075" cy="366712"/>
          </a:xfrm>
          <a:prstGeom prst="rect">
            <a:avLst/>
          </a:prstGeom>
          <a:noFill/>
          <a:ln w="9525">
            <a:noFill/>
            <a:miter lim="800000"/>
            <a:headEnd/>
            <a:tailEnd/>
          </a:ln>
        </p:spPr>
        <p:txBody>
          <a:bodyPr wrap="none">
            <a:spAutoFit/>
          </a:bodyPr>
          <a:lstStyle/>
          <a:p>
            <a:r>
              <a:rPr lang="en-US" sz="1800"/>
              <a:t>x g H</a:t>
            </a:r>
            <a:r>
              <a:rPr lang="en-US" sz="2000" baseline="-25000"/>
              <a:t>2</a:t>
            </a:r>
            <a:r>
              <a:rPr lang="en-US" sz="1800"/>
              <a:t>O  =  1 kg ‘fat”</a:t>
            </a:r>
          </a:p>
        </p:txBody>
      </p:sp>
      <p:sp>
        <p:nvSpPr>
          <p:cNvPr id="61448" name="Text Box 8"/>
          <p:cNvSpPr txBox="1">
            <a:spLocks noChangeArrowheads="1"/>
          </p:cNvSpPr>
          <p:nvPr/>
        </p:nvSpPr>
        <p:spPr bwMode="auto">
          <a:xfrm>
            <a:off x="5394325" y="5497513"/>
            <a:ext cx="2170113" cy="396875"/>
          </a:xfrm>
          <a:prstGeom prst="rect">
            <a:avLst/>
          </a:prstGeom>
          <a:noFill/>
          <a:ln w="9525">
            <a:noFill/>
            <a:miter lim="800000"/>
            <a:headEnd/>
            <a:tailEnd/>
          </a:ln>
        </p:spPr>
        <p:txBody>
          <a:bodyPr wrap="none">
            <a:spAutoFit/>
          </a:bodyPr>
          <a:lstStyle/>
          <a:p>
            <a:r>
              <a:rPr lang="en-US" sz="2000"/>
              <a:t>X  =   1112 g H</a:t>
            </a:r>
            <a:r>
              <a:rPr lang="en-US" sz="2000" baseline="-25000"/>
              <a:t>2</a:t>
            </a:r>
            <a:r>
              <a:rPr lang="en-US" sz="2000"/>
              <a:t>O</a:t>
            </a:r>
          </a:p>
        </p:txBody>
      </p:sp>
      <p:sp>
        <p:nvSpPr>
          <p:cNvPr id="61449" name="Text Box 9"/>
          <p:cNvSpPr txBox="1">
            <a:spLocks noChangeArrowheads="1"/>
          </p:cNvSpPr>
          <p:nvPr/>
        </p:nvSpPr>
        <p:spPr bwMode="auto">
          <a:xfrm>
            <a:off x="6080125" y="5980113"/>
            <a:ext cx="2190750" cy="366712"/>
          </a:xfrm>
          <a:prstGeom prst="rect">
            <a:avLst/>
          </a:prstGeom>
          <a:noFill/>
          <a:ln w="9525">
            <a:noFill/>
            <a:miter lim="800000"/>
            <a:headEnd/>
            <a:tailEnd/>
          </a:ln>
        </p:spPr>
        <p:txBody>
          <a:bodyPr wrap="none">
            <a:spAutoFit/>
          </a:bodyPr>
          <a:lstStyle/>
          <a:p>
            <a:r>
              <a:rPr lang="en-US" sz="1800" i="1"/>
              <a:t>or 1.112 liters water</a:t>
            </a:r>
          </a:p>
        </p:txBody>
      </p:sp>
      <p:pic>
        <p:nvPicPr>
          <p:cNvPr id="128006" name="Picture 10" descr="camel"/>
          <p:cNvPicPr>
            <a:picLocks noChangeAspect="1" noChangeArrowheads="1"/>
          </p:cNvPicPr>
          <p:nvPr/>
        </p:nvPicPr>
        <p:blipFill>
          <a:blip r:embed="rId3"/>
          <a:srcRect/>
          <a:stretch>
            <a:fillRect/>
          </a:stretch>
        </p:blipFill>
        <p:spPr bwMode="auto">
          <a:xfrm>
            <a:off x="7086600" y="106363"/>
            <a:ext cx="1446213" cy="1646237"/>
          </a:xfrm>
          <a:prstGeom prst="rect">
            <a:avLst/>
          </a:prstGeom>
          <a:noFill/>
          <a:ln w="9525">
            <a:noFill/>
            <a:miter lim="800000"/>
            <a:headEnd/>
            <a:tailEnd/>
          </a:ln>
        </p:spPr>
      </p:pic>
      <p:sp>
        <p:nvSpPr>
          <p:cNvPr id="128007" name="AutoShape 11">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28008" name="Rectangle 12"/>
          <p:cNvSpPr>
            <a:spLocks noChangeArrowheads="1"/>
          </p:cNvSpPr>
          <p:nvPr/>
        </p:nvSpPr>
        <p:spPr bwMode="auto">
          <a:xfrm>
            <a:off x="1196975" y="2971800"/>
            <a:ext cx="6751638" cy="396875"/>
          </a:xfrm>
          <a:prstGeom prst="rect">
            <a:avLst/>
          </a:prstGeom>
          <a:solidFill>
            <a:srgbClr val="F8F0E8"/>
          </a:solidFill>
          <a:ln w="9525">
            <a:noFill/>
            <a:miter lim="800000"/>
            <a:headEnd/>
            <a:tailEnd/>
          </a:ln>
        </p:spPr>
        <p:txBody>
          <a:bodyPr wrap="none">
            <a:spAutoFit/>
          </a:bodyPr>
          <a:lstStyle/>
          <a:p>
            <a:r>
              <a:rPr lang="en-US" sz="2000"/>
              <a:t>2 C</a:t>
            </a:r>
            <a:r>
              <a:rPr lang="en-US" sz="2000" baseline="-25000"/>
              <a:t>57</a:t>
            </a:r>
            <a:r>
              <a:rPr lang="en-US" sz="2000"/>
              <a:t>H</a:t>
            </a:r>
            <a:r>
              <a:rPr lang="en-US" sz="2000" baseline="-25000"/>
              <a:t>110</a:t>
            </a:r>
            <a:r>
              <a:rPr lang="en-US" sz="2000"/>
              <a:t>O</a:t>
            </a:r>
            <a:r>
              <a:rPr lang="en-US" sz="2000" baseline="-25000"/>
              <a:t>6</a:t>
            </a:r>
            <a:r>
              <a:rPr lang="en-US" sz="2000"/>
              <a:t>(s)  +  163 O</a:t>
            </a:r>
            <a:r>
              <a:rPr lang="en-US" sz="2000" baseline="-25000"/>
              <a:t>2</a:t>
            </a:r>
            <a:r>
              <a:rPr lang="en-US" sz="2000"/>
              <a:t>(g)  </a:t>
            </a:r>
            <a:r>
              <a:rPr lang="en-US" sz="2000">
                <a:sym typeface="Wingdings" pitchFamily="2" charset="2"/>
              </a:rPr>
              <a:t>  114 CO</a:t>
            </a:r>
            <a:r>
              <a:rPr lang="en-US" sz="2000" baseline="-25000"/>
              <a:t>2</a:t>
            </a:r>
            <a:r>
              <a:rPr lang="en-US" sz="2000">
                <a:sym typeface="Wingdings" pitchFamily="2" charset="2"/>
              </a:rPr>
              <a:t>(g)  +  110 H</a:t>
            </a:r>
            <a:r>
              <a:rPr lang="en-US" sz="2000" baseline="-25000"/>
              <a:t>2</a:t>
            </a:r>
            <a:r>
              <a:rPr lang="en-US" sz="2000">
                <a:sym typeface="Wingdings" pitchFamily="2" charset="2"/>
              </a:rPr>
              <a:t>O(l)</a:t>
            </a:r>
          </a:p>
        </p:txBody>
      </p:sp>
      <p:sp>
        <p:nvSpPr>
          <p:cNvPr id="61453" name="Text Box 13"/>
          <p:cNvSpPr txBox="1">
            <a:spLocks noChangeArrowheads="1"/>
          </p:cNvSpPr>
          <p:nvPr/>
        </p:nvSpPr>
        <p:spPr bwMode="auto">
          <a:xfrm>
            <a:off x="2927350" y="4341813"/>
            <a:ext cx="1352550" cy="366712"/>
          </a:xfrm>
          <a:prstGeom prst="rect">
            <a:avLst/>
          </a:prstGeom>
          <a:noFill/>
          <a:ln w="9525">
            <a:noFill/>
            <a:miter lim="800000"/>
            <a:headEnd/>
            <a:tailEnd/>
          </a:ln>
        </p:spPr>
        <p:txBody>
          <a:bodyPr wrap="none">
            <a:spAutoFit/>
          </a:bodyPr>
          <a:lstStyle/>
          <a:p>
            <a:r>
              <a:rPr lang="en-US" sz="1800"/>
              <a:t>1000 g “fat”</a:t>
            </a:r>
          </a:p>
        </p:txBody>
      </p:sp>
      <p:sp>
        <p:nvSpPr>
          <p:cNvPr id="61454" name="Text Box 14"/>
          <p:cNvSpPr txBox="1">
            <a:spLocks noChangeArrowheads="1"/>
          </p:cNvSpPr>
          <p:nvPr/>
        </p:nvSpPr>
        <p:spPr bwMode="auto">
          <a:xfrm>
            <a:off x="3079750" y="4665663"/>
            <a:ext cx="1085850" cy="366712"/>
          </a:xfrm>
          <a:prstGeom prst="rect">
            <a:avLst/>
          </a:prstGeom>
          <a:noFill/>
          <a:ln w="9525">
            <a:noFill/>
            <a:miter lim="800000"/>
            <a:headEnd/>
            <a:tailEnd/>
          </a:ln>
        </p:spPr>
        <p:txBody>
          <a:bodyPr wrap="none">
            <a:spAutoFit/>
          </a:bodyPr>
          <a:lstStyle/>
          <a:p>
            <a:r>
              <a:rPr lang="en-US" sz="1800"/>
              <a:t>1 kg “fat”</a:t>
            </a:r>
          </a:p>
        </p:txBody>
      </p:sp>
      <p:sp>
        <p:nvSpPr>
          <p:cNvPr id="61455" name="Text Box 15"/>
          <p:cNvSpPr txBox="1">
            <a:spLocks noChangeArrowheads="1"/>
          </p:cNvSpPr>
          <p:nvPr/>
        </p:nvSpPr>
        <p:spPr bwMode="auto">
          <a:xfrm>
            <a:off x="4327525" y="4665663"/>
            <a:ext cx="1225550" cy="366712"/>
          </a:xfrm>
          <a:prstGeom prst="rect">
            <a:avLst/>
          </a:prstGeom>
          <a:noFill/>
          <a:ln w="9525">
            <a:noFill/>
            <a:miter lim="800000"/>
            <a:headEnd/>
            <a:tailEnd/>
          </a:ln>
        </p:spPr>
        <p:txBody>
          <a:bodyPr wrap="none">
            <a:spAutoFit/>
          </a:bodyPr>
          <a:lstStyle/>
          <a:p>
            <a:r>
              <a:rPr lang="en-US" sz="1800"/>
              <a:t>890 g “fat”</a:t>
            </a:r>
          </a:p>
        </p:txBody>
      </p:sp>
      <p:sp>
        <p:nvSpPr>
          <p:cNvPr id="61456" name="Text Box 16"/>
          <p:cNvSpPr txBox="1">
            <a:spLocks noChangeArrowheads="1"/>
          </p:cNvSpPr>
          <p:nvPr/>
        </p:nvSpPr>
        <p:spPr bwMode="auto">
          <a:xfrm>
            <a:off x="4318000" y="4341813"/>
            <a:ext cx="1212850" cy="366712"/>
          </a:xfrm>
          <a:prstGeom prst="rect">
            <a:avLst/>
          </a:prstGeom>
          <a:noFill/>
          <a:ln w="9525">
            <a:noFill/>
            <a:miter lim="800000"/>
            <a:headEnd/>
            <a:tailEnd/>
          </a:ln>
        </p:spPr>
        <p:txBody>
          <a:bodyPr wrap="none">
            <a:spAutoFit/>
          </a:bodyPr>
          <a:lstStyle/>
          <a:p>
            <a:r>
              <a:rPr lang="en-US" sz="1800"/>
              <a:t>1 mol “fat”</a:t>
            </a:r>
          </a:p>
        </p:txBody>
      </p:sp>
      <p:sp>
        <p:nvSpPr>
          <p:cNvPr id="61457" name="Text Box 17"/>
          <p:cNvSpPr txBox="1">
            <a:spLocks noChangeArrowheads="1"/>
          </p:cNvSpPr>
          <p:nvPr/>
        </p:nvSpPr>
        <p:spPr bwMode="auto">
          <a:xfrm>
            <a:off x="5537200" y="4341813"/>
            <a:ext cx="1487488" cy="366712"/>
          </a:xfrm>
          <a:prstGeom prst="rect">
            <a:avLst/>
          </a:prstGeom>
          <a:noFill/>
          <a:ln w="9525">
            <a:noFill/>
            <a:miter lim="800000"/>
            <a:headEnd/>
            <a:tailEnd/>
          </a:ln>
        </p:spPr>
        <p:txBody>
          <a:bodyPr wrap="none">
            <a:spAutoFit/>
          </a:bodyPr>
          <a:lstStyle/>
          <a:p>
            <a:r>
              <a:rPr lang="en-US" sz="1800"/>
              <a:t>110 mol H</a:t>
            </a:r>
            <a:r>
              <a:rPr lang="en-US" sz="1800" baseline="-25000"/>
              <a:t>2</a:t>
            </a:r>
            <a:r>
              <a:rPr lang="en-US" sz="1800"/>
              <a:t>O</a:t>
            </a:r>
          </a:p>
        </p:txBody>
      </p:sp>
      <p:sp>
        <p:nvSpPr>
          <p:cNvPr id="61458" name="Text Box 18"/>
          <p:cNvSpPr txBox="1">
            <a:spLocks noChangeArrowheads="1"/>
          </p:cNvSpPr>
          <p:nvPr/>
        </p:nvSpPr>
        <p:spPr bwMode="auto">
          <a:xfrm>
            <a:off x="5641975" y="4665663"/>
            <a:ext cx="1212850" cy="366712"/>
          </a:xfrm>
          <a:prstGeom prst="rect">
            <a:avLst/>
          </a:prstGeom>
          <a:noFill/>
          <a:ln w="9525">
            <a:noFill/>
            <a:miter lim="800000"/>
            <a:headEnd/>
            <a:tailEnd/>
          </a:ln>
        </p:spPr>
        <p:txBody>
          <a:bodyPr wrap="none">
            <a:spAutoFit/>
          </a:bodyPr>
          <a:lstStyle/>
          <a:p>
            <a:r>
              <a:rPr lang="en-US" sz="1800"/>
              <a:t>2 mol “fat”</a:t>
            </a:r>
          </a:p>
        </p:txBody>
      </p:sp>
      <p:sp>
        <p:nvSpPr>
          <p:cNvPr id="61459" name="Text Box 19"/>
          <p:cNvSpPr txBox="1">
            <a:spLocks noChangeArrowheads="1"/>
          </p:cNvSpPr>
          <p:nvPr/>
        </p:nvSpPr>
        <p:spPr bwMode="auto">
          <a:xfrm>
            <a:off x="7099300" y="4341813"/>
            <a:ext cx="1119188" cy="366712"/>
          </a:xfrm>
          <a:prstGeom prst="rect">
            <a:avLst/>
          </a:prstGeom>
          <a:noFill/>
          <a:ln w="9525">
            <a:noFill/>
            <a:miter lim="800000"/>
            <a:headEnd/>
            <a:tailEnd/>
          </a:ln>
        </p:spPr>
        <p:txBody>
          <a:bodyPr wrap="none">
            <a:spAutoFit/>
          </a:bodyPr>
          <a:lstStyle/>
          <a:p>
            <a:r>
              <a:rPr lang="en-US" sz="1800"/>
              <a:t>18 g H</a:t>
            </a:r>
            <a:r>
              <a:rPr lang="en-US" sz="1800" baseline="-25000"/>
              <a:t>2</a:t>
            </a:r>
            <a:r>
              <a:rPr lang="en-US" sz="1800"/>
              <a:t>O</a:t>
            </a:r>
          </a:p>
        </p:txBody>
      </p:sp>
      <p:sp>
        <p:nvSpPr>
          <p:cNvPr id="61460" name="Text Box 20"/>
          <p:cNvSpPr txBox="1">
            <a:spLocks noChangeArrowheads="1"/>
          </p:cNvSpPr>
          <p:nvPr/>
        </p:nvSpPr>
        <p:spPr bwMode="auto">
          <a:xfrm>
            <a:off x="7032625" y="4665663"/>
            <a:ext cx="1233488" cy="366712"/>
          </a:xfrm>
          <a:prstGeom prst="rect">
            <a:avLst/>
          </a:prstGeom>
          <a:noFill/>
          <a:ln w="9525">
            <a:noFill/>
            <a:miter lim="800000"/>
            <a:headEnd/>
            <a:tailEnd/>
          </a:ln>
        </p:spPr>
        <p:txBody>
          <a:bodyPr wrap="none">
            <a:spAutoFit/>
          </a:bodyPr>
          <a:lstStyle/>
          <a:p>
            <a:r>
              <a:rPr lang="en-US" sz="1800"/>
              <a:t>1 mol H</a:t>
            </a:r>
            <a:r>
              <a:rPr lang="en-US" sz="1800" baseline="-25000"/>
              <a:t>2</a:t>
            </a:r>
            <a:r>
              <a:rPr lang="en-US" sz="1800"/>
              <a:t>O</a:t>
            </a:r>
          </a:p>
        </p:txBody>
      </p:sp>
      <p:grpSp>
        <p:nvGrpSpPr>
          <p:cNvPr id="2" name="Group 23"/>
          <p:cNvGrpSpPr>
            <a:grpSpLocks/>
          </p:cNvGrpSpPr>
          <p:nvPr/>
        </p:nvGrpSpPr>
        <p:grpSpPr bwMode="auto">
          <a:xfrm>
            <a:off x="2971800" y="4333875"/>
            <a:ext cx="1295400" cy="676275"/>
            <a:chOff x="1872" y="2730"/>
            <a:chExt cx="816" cy="438"/>
          </a:xfrm>
        </p:grpSpPr>
        <p:sp>
          <p:nvSpPr>
            <p:cNvPr id="128036" name="AutoShape 21"/>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8037" name="Line 22"/>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24"/>
          <p:cNvGrpSpPr>
            <a:grpSpLocks/>
          </p:cNvGrpSpPr>
          <p:nvPr/>
        </p:nvGrpSpPr>
        <p:grpSpPr bwMode="auto">
          <a:xfrm>
            <a:off x="4295775" y="4333875"/>
            <a:ext cx="1276350" cy="676275"/>
            <a:chOff x="1872" y="2730"/>
            <a:chExt cx="816" cy="438"/>
          </a:xfrm>
        </p:grpSpPr>
        <p:sp>
          <p:nvSpPr>
            <p:cNvPr id="128034" name="AutoShape 25"/>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8035" name="Line 26"/>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27"/>
          <p:cNvGrpSpPr>
            <a:grpSpLocks/>
          </p:cNvGrpSpPr>
          <p:nvPr/>
        </p:nvGrpSpPr>
        <p:grpSpPr bwMode="auto">
          <a:xfrm>
            <a:off x="5600700" y="4333875"/>
            <a:ext cx="1381125" cy="676275"/>
            <a:chOff x="1872" y="2730"/>
            <a:chExt cx="816" cy="438"/>
          </a:xfrm>
        </p:grpSpPr>
        <p:sp>
          <p:nvSpPr>
            <p:cNvPr id="128032" name="AutoShape 28"/>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8033" name="Line 29"/>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5" name="Group 30"/>
          <p:cNvGrpSpPr>
            <a:grpSpLocks/>
          </p:cNvGrpSpPr>
          <p:nvPr/>
        </p:nvGrpSpPr>
        <p:grpSpPr bwMode="auto">
          <a:xfrm>
            <a:off x="7010400" y="4333875"/>
            <a:ext cx="1295400" cy="676275"/>
            <a:chOff x="1872" y="2730"/>
            <a:chExt cx="816" cy="438"/>
          </a:xfrm>
        </p:grpSpPr>
        <p:sp>
          <p:nvSpPr>
            <p:cNvPr id="128030" name="AutoShape 31"/>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8031" name="Line 32"/>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61474" name="Rectangle 34"/>
          <p:cNvSpPr>
            <a:spLocks noChangeArrowheads="1"/>
          </p:cNvSpPr>
          <p:nvPr/>
        </p:nvSpPr>
        <p:spPr bwMode="auto">
          <a:xfrm>
            <a:off x="2108200" y="3592513"/>
            <a:ext cx="6070600" cy="396875"/>
          </a:xfrm>
          <a:prstGeom prst="rect">
            <a:avLst/>
          </a:prstGeom>
          <a:noFill/>
          <a:ln w="9525">
            <a:noFill/>
            <a:miter lim="800000"/>
            <a:headEnd/>
            <a:tailEnd/>
          </a:ln>
        </p:spPr>
        <p:txBody>
          <a:bodyPr wrap="none">
            <a:spAutoFit/>
          </a:bodyPr>
          <a:lstStyle/>
          <a:p>
            <a:r>
              <a:rPr lang="en-US" sz="2000" i="1">
                <a:sym typeface="Wingdings" pitchFamily="2" charset="2"/>
              </a:rPr>
              <a:t>What mass of water can be made from 1.0 kg of fat?</a:t>
            </a:r>
          </a:p>
        </p:txBody>
      </p:sp>
      <p:sp>
        <p:nvSpPr>
          <p:cNvPr id="61475" name="Line 35"/>
          <p:cNvSpPr>
            <a:spLocks noChangeShapeType="1"/>
          </p:cNvSpPr>
          <p:nvPr/>
        </p:nvSpPr>
        <p:spPr bwMode="auto">
          <a:xfrm flipV="1">
            <a:off x="2152650" y="4638675"/>
            <a:ext cx="657225" cy="123825"/>
          </a:xfrm>
          <a:prstGeom prst="line">
            <a:avLst/>
          </a:prstGeom>
          <a:noFill/>
          <a:ln w="9525">
            <a:solidFill>
              <a:srgbClr val="FF0000"/>
            </a:solidFill>
            <a:round/>
            <a:headEnd/>
            <a:tailEnd/>
          </a:ln>
        </p:spPr>
        <p:txBody>
          <a:bodyPr/>
          <a:lstStyle/>
          <a:p>
            <a:endParaRPr lang="en-US"/>
          </a:p>
        </p:txBody>
      </p:sp>
      <p:sp>
        <p:nvSpPr>
          <p:cNvPr id="61476" name="Line 36"/>
          <p:cNvSpPr>
            <a:spLocks noChangeShapeType="1"/>
          </p:cNvSpPr>
          <p:nvPr/>
        </p:nvSpPr>
        <p:spPr bwMode="auto">
          <a:xfrm flipV="1">
            <a:off x="3352800" y="4810125"/>
            <a:ext cx="657225" cy="123825"/>
          </a:xfrm>
          <a:prstGeom prst="line">
            <a:avLst/>
          </a:prstGeom>
          <a:noFill/>
          <a:ln w="9525">
            <a:solidFill>
              <a:srgbClr val="FF0000"/>
            </a:solidFill>
            <a:round/>
            <a:headEnd/>
            <a:tailEnd/>
          </a:ln>
        </p:spPr>
        <p:txBody>
          <a:bodyPr/>
          <a:lstStyle/>
          <a:p>
            <a:endParaRPr lang="en-US"/>
          </a:p>
        </p:txBody>
      </p:sp>
      <p:sp>
        <p:nvSpPr>
          <p:cNvPr id="61477" name="Line 37"/>
          <p:cNvSpPr>
            <a:spLocks noChangeShapeType="1"/>
          </p:cNvSpPr>
          <p:nvPr/>
        </p:nvSpPr>
        <p:spPr bwMode="auto">
          <a:xfrm flipV="1">
            <a:off x="3543300" y="4495800"/>
            <a:ext cx="657225" cy="123825"/>
          </a:xfrm>
          <a:prstGeom prst="line">
            <a:avLst/>
          </a:prstGeom>
          <a:noFill/>
          <a:ln w="9525">
            <a:solidFill>
              <a:srgbClr val="FF0000"/>
            </a:solidFill>
            <a:round/>
            <a:headEnd/>
            <a:tailEnd/>
          </a:ln>
        </p:spPr>
        <p:txBody>
          <a:bodyPr/>
          <a:lstStyle/>
          <a:p>
            <a:endParaRPr lang="en-US"/>
          </a:p>
        </p:txBody>
      </p:sp>
      <p:sp>
        <p:nvSpPr>
          <p:cNvPr id="61478" name="Line 38"/>
          <p:cNvSpPr>
            <a:spLocks noChangeShapeType="1"/>
          </p:cNvSpPr>
          <p:nvPr/>
        </p:nvSpPr>
        <p:spPr bwMode="auto">
          <a:xfrm flipV="1">
            <a:off x="4838700" y="4800600"/>
            <a:ext cx="657225" cy="123825"/>
          </a:xfrm>
          <a:prstGeom prst="line">
            <a:avLst/>
          </a:prstGeom>
          <a:noFill/>
          <a:ln w="9525">
            <a:solidFill>
              <a:srgbClr val="FF0000"/>
            </a:solidFill>
            <a:round/>
            <a:headEnd/>
            <a:tailEnd/>
          </a:ln>
        </p:spPr>
        <p:txBody>
          <a:bodyPr/>
          <a:lstStyle/>
          <a:p>
            <a:endParaRPr lang="en-US"/>
          </a:p>
        </p:txBody>
      </p:sp>
      <p:sp>
        <p:nvSpPr>
          <p:cNvPr id="61479" name="Line 39"/>
          <p:cNvSpPr>
            <a:spLocks noChangeShapeType="1"/>
          </p:cNvSpPr>
          <p:nvPr/>
        </p:nvSpPr>
        <p:spPr bwMode="auto">
          <a:xfrm flipV="1">
            <a:off x="4619625" y="4467225"/>
            <a:ext cx="800100" cy="123825"/>
          </a:xfrm>
          <a:prstGeom prst="line">
            <a:avLst/>
          </a:prstGeom>
          <a:noFill/>
          <a:ln w="9525">
            <a:solidFill>
              <a:srgbClr val="FF0000"/>
            </a:solidFill>
            <a:round/>
            <a:headEnd/>
            <a:tailEnd/>
          </a:ln>
        </p:spPr>
        <p:txBody>
          <a:bodyPr/>
          <a:lstStyle/>
          <a:p>
            <a:endParaRPr lang="en-US"/>
          </a:p>
        </p:txBody>
      </p:sp>
      <p:sp>
        <p:nvSpPr>
          <p:cNvPr id="61480" name="Line 40"/>
          <p:cNvSpPr>
            <a:spLocks noChangeShapeType="1"/>
          </p:cNvSpPr>
          <p:nvPr/>
        </p:nvSpPr>
        <p:spPr bwMode="auto">
          <a:xfrm flipV="1">
            <a:off x="5915025" y="4800600"/>
            <a:ext cx="838200" cy="114300"/>
          </a:xfrm>
          <a:prstGeom prst="line">
            <a:avLst/>
          </a:prstGeom>
          <a:noFill/>
          <a:ln w="9525">
            <a:solidFill>
              <a:srgbClr val="FF0000"/>
            </a:solidFill>
            <a:round/>
            <a:headEnd/>
            <a:tailEnd/>
          </a:ln>
        </p:spPr>
        <p:txBody>
          <a:bodyPr/>
          <a:lstStyle/>
          <a:p>
            <a:endParaRPr lang="en-US"/>
          </a:p>
        </p:txBody>
      </p:sp>
      <p:sp>
        <p:nvSpPr>
          <p:cNvPr id="61481" name="Line 41"/>
          <p:cNvSpPr>
            <a:spLocks noChangeShapeType="1"/>
          </p:cNvSpPr>
          <p:nvPr/>
        </p:nvSpPr>
        <p:spPr bwMode="auto">
          <a:xfrm flipV="1">
            <a:off x="6086475" y="4476750"/>
            <a:ext cx="828675" cy="114300"/>
          </a:xfrm>
          <a:prstGeom prst="line">
            <a:avLst/>
          </a:prstGeom>
          <a:noFill/>
          <a:ln w="9525">
            <a:solidFill>
              <a:srgbClr val="FF0000"/>
            </a:solidFill>
            <a:round/>
            <a:headEnd/>
            <a:tailEnd/>
          </a:ln>
        </p:spPr>
        <p:txBody>
          <a:bodyPr/>
          <a:lstStyle/>
          <a:p>
            <a:endParaRPr lang="en-US"/>
          </a:p>
        </p:txBody>
      </p:sp>
      <p:sp>
        <p:nvSpPr>
          <p:cNvPr id="61482" name="Line 42"/>
          <p:cNvSpPr>
            <a:spLocks noChangeShapeType="1"/>
          </p:cNvSpPr>
          <p:nvPr/>
        </p:nvSpPr>
        <p:spPr bwMode="auto">
          <a:xfrm flipV="1">
            <a:off x="7324725" y="4791075"/>
            <a:ext cx="838200" cy="123825"/>
          </a:xfrm>
          <a:prstGeom prst="line">
            <a:avLst/>
          </a:prstGeom>
          <a:noFill/>
          <a:ln w="9525">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1474"/>
                                        </p:tgtEl>
                                        <p:attrNameLst>
                                          <p:attrName>style.visibility</p:attrName>
                                        </p:attrNameLst>
                                      </p:cBhvr>
                                      <p:to>
                                        <p:strVal val="visible"/>
                                      </p:to>
                                    </p:set>
                                    <p:animEffect transition="in" filter="fade">
                                      <p:cBhvr>
                                        <p:cTn id="7" dur="1000"/>
                                        <p:tgtEl>
                                          <p:spTgt spid="61474"/>
                                        </p:tgtEl>
                                      </p:cBhvr>
                                    </p:animEffect>
                                    <p:anim calcmode="lin" valueType="num">
                                      <p:cBhvr>
                                        <p:cTn id="8" dur="1000" fill="hold"/>
                                        <p:tgtEl>
                                          <p:spTgt spid="61474"/>
                                        </p:tgtEl>
                                        <p:attrNameLst>
                                          <p:attrName>ppt_x</p:attrName>
                                        </p:attrNameLst>
                                      </p:cBhvr>
                                      <p:tavLst>
                                        <p:tav tm="0">
                                          <p:val>
                                            <p:strVal val="#ppt_x-.1"/>
                                          </p:val>
                                        </p:tav>
                                        <p:tav tm="100000">
                                          <p:val>
                                            <p:strVal val="#ppt_x"/>
                                          </p:val>
                                        </p:tav>
                                      </p:tavLst>
                                    </p:anim>
                                    <p:anim calcmode="lin" valueType="num">
                                      <p:cBhvr>
                                        <p:cTn id="9" dur="1000" fill="hold"/>
                                        <p:tgtEl>
                                          <p:spTgt spid="6147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61445"/>
                                        </p:tgtEl>
                                        <p:attrNameLst>
                                          <p:attrName>style.visibility</p:attrName>
                                        </p:attrNameLst>
                                      </p:cBhvr>
                                      <p:to>
                                        <p:strVal val="visible"/>
                                      </p:to>
                                    </p:set>
                                    <p:animEffect transition="in" filter="fade">
                                      <p:cBhvr>
                                        <p:cTn id="14" dur="1000"/>
                                        <p:tgtEl>
                                          <p:spTgt spid="61445"/>
                                        </p:tgtEl>
                                      </p:cBhvr>
                                    </p:animEffect>
                                    <p:anim calcmode="lin" valueType="num">
                                      <p:cBhvr>
                                        <p:cTn id="15" dur="1000" fill="hold"/>
                                        <p:tgtEl>
                                          <p:spTgt spid="61445"/>
                                        </p:tgtEl>
                                        <p:attrNameLst>
                                          <p:attrName>ppt_x</p:attrName>
                                        </p:attrNameLst>
                                      </p:cBhvr>
                                      <p:tavLst>
                                        <p:tav tm="0">
                                          <p:val>
                                            <p:strVal val="#ppt_x-.1"/>
                                          </p:val>
                                        </p:tav>
                                        <p:tav tm="100000">
                                          <p:val>
                                            <p:strVal val="#ppt_x"/>
                                          </p:val>
                                        </p:tav>
                                      </p:tavLst>
                                    </p:anim>
                                    <p:anim calcmode="lin" valueType="num">
                                      <p:cBhvr>
                                        <p:cTn id="16" dur="1000" fill="hold"/>
                                        <p:tgtEl>
                                          <p:spTgt spid="6144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1454"/>
                                        </p:tgtEl>
                                        <p:attrNameLst>
                                          <p:attrName>style.visibility</p:attrName>
                                        </p:attrNameLst>
                                      </p:cBhvr>
                                      <p:to>
                                        <p:strVal val="visible"/>
                                      </p:to>
                                    </p:set>
                                    <p:animEffect transition="in" filter="dissolve">
                                      <p:cBhvr>
                                        <p:cTn id="26" dur="500"/>
                                        <p:tgtEl>
                                          <p:spTgt spid="6145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1453"/>
                                        </p:tgtEl>
                                        <p:attrNameLst>
                                          <p:attrName>style.visibility</p:attrName>
                                        </p:attrNameLst>
                                      </p:cBhvr>
                                      <p:to>
                                        <p:strVal val="visible"/>
                                      </p:to>
                                    </p:set>
                                    <p:animEffect transition="in" filter="dissolve">
                                      <p:cBhvr>
                                        <p:cTn id="31" dur="500"/>
                                        <p:tgtEl>
                                          <p:spTgt spid="6145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1475"/>
                                        </p:tgtEl>
                                        <p:attrNameLst>
                                          <p:attrName>style.visibility</p:attrName>
                                        </p:attrNameLst>
                                      </p:cBhvr>
                                      <p:to>
                                        <p:strVal val="visible"/>
                                      </p:to>
                                    </p:set>
                                    <p:animEffect transition="in" filter="wipe(down)">
                                      <p:cBhvr>
                                        <p:cTn id="36" dur="500"/>
                                        <p:tgtEl>
                                          <p:spTgt spid="61475"/>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61476"/>
                                        </p:tgtEl>
                                        <p:attrNameLst>
                                          <p:attrName>style.visibility</p:attrName>
                                        </p:attrNameLst>
                                      </p:cBhvr>
                                      <p:to>
                                        <p:strVal val="visible"/>
                                      </p:to>
                                    </p:set>
                                    <p:animEffect transition="in" filter="wipe(down)">
                                      <p:cBhvr>
                                        <p:cTn id="40" dur="500"/>
                                        <p:tgtEl>
                                          <p:spTgt spid="6147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20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1455"/>
                                        </p:tgtEl>
                                        <p:attrNameLst>
                                          <p:attrName>style.visibility</p:attrName>
                                        </p:attrNameLst>
                                      </p:cBhvr>
                                      <p:to>
                                        <p:strVal val="visible"/>
                                      </p:to>
                                    </p:set>
                                    <p:animEffect transition="in" filter="dissolve">
                                      <p:cBhvr>
                                        <p:cTn id="50" dur="500"/>
                                        <p:tgtEl>
                                          <p:spTgt spid="61455"/>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1456"/>
                                        </p:tgtEl>
                                        <p:attrNameLst>
                                          <p:attrName>style.visibility</p:attrName>
                                        </p:attrNameLst>
                                      </p:cBhvr>
                                      <p:to>
                                        <p:strVal val="visible"/>
                                      </p:to>
                                    </p:set>
                                    <p:animEffect transition="in" filter="dissolve">
                                      <p:cBhvr>
                                        <p:cTn id="55" dur="500"/>
                                        <p:tgtEl>
                                          <p:spTgt spid="6145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61477"/>
                                        </p:tgtEl>
                                        <p:attrNameLst>
                                          <p:attrName>style.visibility</p:attrName>
                                        </p:attrNameLst>
                                      </p:cBhvr>
                                      <p:to>
                                        <p:strVal val="visible"/>
                                      </p:to>
                                    </p:set>
                                    <p:animEffect transition="in" filter="wipe(down)">
                                      <p:cBhvr>
                                        <p:cTn id="60" dur="500"/>
                                        <p:tgtEl>
                                          <p:spTgt spid="61477"/>
                                        </p:tgtEl>
                                      </p:cBhvr>
                                    </p:animEffect>
                                  </p:childTnLst>
                                </p:cTn>
                              </p:par>
                            </p:childTnLst>
                          </p:cTn>
                        </p:par>
                        <p:par>
                          <p:cTn id="61" fill="hold">
                            <p:stCondLst>
                              <p:cond delay="500"/>
                            </p:stCondLst>
                            <p:childTnLst>
                              <p:par>
                                <p:cTn id="62" presetID="22" presetClass="entr" presetSubtype="4" fill="hold" grpId="0" nodeType="afterEffect">
                                  <p:stCondLst>
                                    <p:cond delay="0"/>
                                  </p:stCondLst>
                                  <p:childTnLst>
                                    <p:set>
                                      <p:cBhvr>
                                        <p:cTn id="63" dur="1" fill="hold">
                                          <p:stCondLst>
                                            <p:cond delay="0"/>
                                          </p:stCondLst>
                                        </p:cTn>
                                        <p:tgtEl>
                                          <p:spTgt spid="61478"/>
                                        </p:tgtEl>
                                        <p:attrNameLst>
                                          <p:attrName>style.visibility</p:attrName>
                                        </p:attrNameLst>
                                      </p:cBhvr>
                                      <p:to>
                                        <p:strVal val="visible"/>
                                      </p:to>
                                    </p:set>
                                    <p:animEffect transition="in" filter="wipe(down)">
                                      <p:cBhvr>
                                        <p:cTn id="64" dur="500"/>
                                        <p:tgtEl>
                                          <p:spTgt spid="6147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2000"/>
                                        <p:tgtEl>
                                          <p:spTgt spid="4"/>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61458"/>
                                        </p:tgtEl>
                                        <p:attrNameLst>
                                          <p:attrName>style.visibility</p:attrName>
                                        </p:attrNameLst>
                                      </p:cBhvr>
                                      <p:to>
                                        <p:strVal val="visible"/>
                                      </p:to>
                                    </p:set>
                                    <p:animEffect transition="in" filter="dissolve">
                                      <p:cBhvr>
                                        <p:cTn id="74" dur="500"/>
                                        <p:tgtEl>
                                          <p:spTgt spid="61458"/>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61457"/>
                                        </p:tgtEl>
                                        <p:attrNameLst>
                                          <p:attrName>style.visibility</p:attrName>
                                        </p:attrNameLst>
                                      </p:cBhvr>
                                      <p:to>
                                        <p:strVal val="visible"/>
                                      </p:to>
                                    </p:set>
                                    <p:animEffect transition="in" filter="dissolve">
                                      <p:cBhvr>
                                        <p:cTn id="79" dur="500"/>
                                        <p:tgtEl>
                                          <p:spTgt spid="6145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61479"/>
                                        </p:tgtEl>
                                        <p:attrNameLst>
                                          <p:attrName>style.visibility</p:attrName>
                                        </p:attrNameLst>
                                      </p:cBhvr>
                                      <p:to>
                                        <p:strVal val="visible"/>
                                      </p:to>
                                    </p:set>
                                    <p:animEffect transition="in" filter="wipe(down)">
                                      <p:cBhvr>
                                        <p:cTn id="84" dur="500"/>
                                        <p:tgtEl>
                                          <p:spTgt spid="61479"/>
                                        </p:tgtEl>
                                      </p:cBhvr>
                                    </p:animEffect>
                                  </p:childTnLst>
                                </p:cTn>
                              </p:par>
                            </p:childTnLst>
                          </p:cTn>
                        </p:par>
                        <p:par>
                          <p:cTn id="85" fill="hold">
                            <p:stCondLst>
                              <p:cond delay="500"/>
                            </p:stCondLst>
                            <p:childTnLst>
                              <p:par>
                                <p:cTn id="86" presetID="22" presetClass="entr" presetSubtype="4" fill="hold" grpId="0" nodeType="afterEffect">
                                  <p:stCondLst>
                                    <p:cond delay="0"/>
                                  </p:stCondLst>
                                  <p:childTnLst>
                                    <p:set>
                                      <p:cBhvr>
                                        <p:cTn id="87" dur="1" fill="hold">
                                          <p:stCondLst>
                                            <p:cond delay="0"/>
                                          </p:stCondLst>
                                        </p:cTn>
                                        <p:tgtEl>
                                          <p:spTgt spid="61480"/>
                                        </p:tgtEl>
                                        <p:attrNameLst>
                                          <p:attrName>style.visibility</p:attrName>
                                        </p:attrNameLst>
                                      </p:cBhvr>
                                      <p:to>
                                        <p:strVal val="visible"/>
                                      </p:to>
                                    </p:set>
                                    <p:animEffect transition="in" filter="wipe(down)">
                                      <p:cBhvr>
                                        <p:cTn id="88" dur="500"/>
                                        <p:tgtEl>
                                          <p:spTgt spid="6148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fade">
                                      <p:cBhvr>
                                        <p:cTn id="93" dur="2000"/>
                                        <p:tgtEl>
                                          <p:spTgt spid="5"/>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61460"/>
                                        </p:tgtEl>
                                        <p:attrNameLst>
                                          <p:attrName>style.visibility</p:attrName>
                                        </p:attrNameLst>
                                      </p:cBhvr>
                                      <p:to>
                                        <p:strVal val="visible"/>
                                      </p:to>
                                    </p:set>
                                    <p:animEffect transition="in" filter="dissolve">
                                      <p:cBhvr>
                                        <p:cTn id="98" dur="500"/>
                                        <p:tgtEl>
                                          <p:spTgt spid="61460"/>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61459"/>
                                        </p:tgtEl>
                                        <p:attrNameLst>
                                          <p:attrName>style.visibility</p:attrName>
                                        </p:attrNameLst>
                                      </p:cBhvr>
                                      <p:to>
                                        <p:strVal val="visible"/>
                                      </p:to>
                                    </p:set>
                                    <p:animEffect transition="in" filter="dissolve">
                                      <p:cBhvr>
                                        <p:cTn id="103" dur="500"/>
                                        <p:tgtEl>
                                          <p:spTgt spid="6145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61481"/>
                                        </p:tgtEl>
                                        <p:attrNameLst>
                                          <p:attrName>style.visibility</p:attrName>
                                        </p:attrNameLst>
                                      </p:cBhvr>
                                      <p:to>
                                        <p:strVal val="visible"/>
                                      </p:to>
                                    </p:set>
                                    <p:animEffect transition="in" filter="wipe(down)">
                                      <p:cBhvr>
                                        <p:cTn id="108" dur="500"/>
                                        <p:tgtEl>
                                          <p:spTgt spid="61481"/>
                                        </p:tgtEl>
                                      </p:cBhvr>
                                    </p:animEffect>
                                  </p:childTnLst>
                                </p:cTn>
                              </p:par>
                            </p:childTnLst>
                          </p:cTn>
                        </p:par>
                        <p:par>
                          <p:cTn id="109" fill="hold">
                            <p:stCondLst>
                              <p:cond delay="500"/>
                            </p:stCondLst>
                            <p:childTnLst>
                              <p:par>
                                <p:cTn id="110" presetID="22" presetClass="entr" presetSubtype="4" fill="hold" grpId="0" nodeType="afterEffect">
                                  <p:stCondLst>
                                    <p:cond delay="0"/>
                                  </p:stCondLst>
                                  <p:childTnLst>
                                    <p:set>
                                      <p:cBhvr>
                                        <p:cTn id="111" dur="1" fill="hold">
                                          <p:stCondLst>
                                            <p:cond delay="0"/>
                                          </p:stCondLst>
                                        </p:cTn>
                                        <p:tgtEl>
                                          <p:spTgt spid="61482"/>
                                        </p:tgtEl>
                                        <p:attrNameLst>
                                          <p:attrName>style.visibility</p:attrName>
                                        </p:attrNameLst>
                                      </p:cBhvr>
                                      <p:to>
                                        <p:strVal val="visible"/>
                                      </p:to>
                                    </p:set>
                                    <p:animEffect transition="in" filter="wipe(down)">
                                      <p:cBhvr>
                                        <p:cTn id="112" dur="500"/>
                                        <p:tgtEl>
                                          <p:spTgt spid="61482"/>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61448">
                                            <p:txEl>
                                              <p:pRg st="0" end="0"/>
                                            </p:txEl>
                                          </p:spTgt>
                                        </p:tgtEl>
                                        <p:attrNameLst>
                                          <p:attrName>style.visibility</p:attrName>
                                        </p:attrNameLst>
                                      </p:cBhvr>
                                      <p:to>
                                        <p:strVal val="visible"/>
                                      </p:to>
                                    </p:set>
                                    <p:animEffect transition="in" filter="dissolve">
                                      <p:cBhvr>
                                        <p:cTn id="117" dur="500"/>
                                        <p:tgtEl>
                                          <p:spTgt spid="61448">
                                            <p:txEl>
                                              <p:pRg st="0" end="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61449">
                                            <p:txEl>
                                              <p:pRg st="0" end="0"/>
                                            </p:txEl>
                                          </p:spTgt>
                                        </p:tgtEl>
                                        <p:attrNameLst>
                                          <p:attrName>style.visibility</p:attrName>
                                        </p:attrNameLst>
                                      </p:cBhvr>
                                      <p:to>
                                        <p:strVal val="visible"/>
                                      </p:to>
                                    </p:set>
                                    <p:animEffect transition="in" filter="dissolve">
                                      <p:cBhvr>
                                        <p:cTn id="122" dur="500"/>
                                        <p:tgtEl>
                                          <p:spTgt spid="614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utoUpdateAnimBg="0"/>
      <p:bldP spid="61448" grpId="0" build="p" autoUpdateAnimBg="0"/>
      <p:bldP spid="61449" grpId="0" build="p" autoUpdateAnimBg="0"/>
      <p:bldP spid="61453" grpId="0"/>
      <p:bldP spid="61454" grpId="0"/>
      <p:bldP spid="61455" grpId="0"/>
      <p:bldP spid="61456" grpId="0"/>
      <p:bldP spid="61457" grpId="0"/>
      <p:bldP spid="61458" grpId="0"/>
      <p:bldP spid="61459" grpId="0"/>
      <p:bldP spid="61460" grpId="0"/>
      <p:bldP spid="61474" grpId="0"/>
      <p:bldP spid="61475" grpId="0" animBg="1"/>
      <p:bldP spid="61476" grpId="0" animBg="1"/>
      <p:bldP spid="61477" grpId="0" animBg="1"/>
      <p:bldP spid="61478" grpId="0" animBg="1"/>
      <p:bldP spid="61479" grpId="0" animBg="1"/>
      <p:bldP spid="61480" grpId="0" animBg="1"/>
      <p:bldP spid="61481" grpId="0" animBg="1"/>
      <p:bldP spid="6148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pic>
        <p:nvPicPr>
          <p:cNvPr id="34818" name="Picture 6" descr="tightrope_walker_pole_a_hc"/>
          <p:cNvPicPr>
            <a:picLocks noChangeAspect="1" noChangeArrowheads="1" noCrop="1"/>
          </p:cNvPicPr>
          <p:nvPr/>
        </p:nvPicPr>
        <p:blipFill>
          <a:blip r:embed="rId3"/>
          <a:srcRect/>
          <a:stretch>
            <a:fillRect/>
          </a:stretch>
        </p:blipFill>
        <p:spPr bwMode="auto">
          <a:xfrm>
            <a:off x="2551113" y="1628775"/>
            <a:ext cx="4000500" cy="3189288"/>
          </a:xfrm>
          <a:prstGeom prst="rect">
            <a:avLst/>
          </a:prstGeom>
          <a:noFill/>
          <a:ln w="9525">
            <a:noFill/>
            <a:miter lim="800000"/>
            <a:headEnd/>
            <a:tailEnd/>
          </a:ln>
        </p:spPr>
      </p:pic>
      <p:sp>
        <p:nvSpPr>
          <p:cNvPr id="34819" name="Rectangle 2"/>
          <p:cNvSpPr>
            <a:spLocks noGrp="1" noChangeArrowheads="1"/>
          </p:cNvSpPr>
          <p:nvPr>
            <p:ph type="title"/>
          </p:nvPr>
        </p:nvSpPr>
        <p:spPr/>
        <p:txBody>
          <a:bodyPr/>
          <a:lstStyle/>
          <a:p>
            <a:pPr eaLnBrk="1" hangingPunct="1"/>
            <a:r>
              <a:rPr lang="en-US" smtClean="0">
                <a:solidFill>
                  <a:schemeClr val="bg1"/>
                </a:solidFill>
              </a:rPr>
              <a:t>Balancing Chemical Equations</a:t>
            </a:r>
          </a:p>
        </p:txBody>
      </p:sp>
      <p:sp>
        <p:nvSpPr>
          <p:cNvPr id="34820" name="Text Box 3"/>
          <p:cNvSpPr txBox="1">
            <a:spLocks noChangeArrowheads="1"/>
          </p:cNvSpPr>
          <p:nvPr/>
        </p:nvSpPr>
        <p:spPr bwMode="auto">
          <a:xfrm>
            <a:off x="3289300" y="5132388"/>
            <a:ext cx="2571750" cy="641350"/>
          </a:xfrm>
          <a:prstGeom prst="rect">
            <a:avLst/>
          </a:prstGeom>
          <a:noFill/>
          <a:ln w="9525">
            <a:noFill/>
            <a:miter lim="800000"/>
            <a:headEnd/>
            <a:tailEnd/>
          </a:ln>
        </p:spPr>
        <p:txBody>
          <a:bodyPr wrap="none">
            <a:spAutoFit/>
          </a:bodyPr>
          <a:lstStyle/>
          <a:p>
            <a:r>
              <a:rPr lang="en-US" sz="3600">
                <a:solidFill>
                  <a:schemeClr val="bg1"/>
                </a:solidFill>
              </a:rPr>
              <a:t>Coefficients</a:t>
            </a:r>
          </a:p>
        </p:txBody>
      </p:sp>
      <p:sp>
        <p:nvSpPr>
          <p:cNvPr id="34821" name="AutoShape 4">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76200" y="152400"/>
            <a:ext cx="7772400" cy="1143000"/>
          </a:xfrm>
        </p:spPr>
        <p:txBody>
          <a:bodyPr/>
          <a:lstStyle/>
          <a:p>
            <a:pPr eaLnBrk="1" hangingPunct="1"/>
            <a:r>
              <a:rPr lang="en-US" smtClean="0"/>
              <a:t>Rocket Fuel</a:t>
            </a:r>
          </a:p>
        </p:txBody>
      </p:sp>
      <p:sp>
        <p:nvSpPr>
          <p:cNvPr id="130050" name="Text Box 3"/>
          <p:cNvSpPr txBox="1">
            <a:spLocks noChangeArrowheads="1"/>
          </p:cNvSpPr>
          <p:nvPr/>
        </p:nvSpPr>
        <p:spPr bwMode="auto">
          <a:xfrm>
            <a:off x="228600" y="1279525"/>
            <a:ext cx="6315075" cy="1616075"/>
          </a:xfrm>
          <a:prstGeom prst="rect">
            <a:avLst/>
          </a:prstGeom>
          <a:noFill/>
          <a:ln w="9525">
            <a:noFill/>
            <a:miter lim="800000"/>
            <a:headEnd/>
            <a:tailEnd/>
          </a:ln>
        </p:spPr>
        <p:txBody>
          <a:bodyPr wrap="none">
            <a:spAutoFit/>
          </a:bodyPr>
          <a:lstStyle/>
          <a:p>
            <a:r>
              <a:rPr lang="en-US" sz="2000" i="1"/>
              <a:t>   The compound diborane (B</a:t>
            </a:r>
            <a:r>
              <a:rPr lang="en-US" sz="2000" i="1" baseline="-25000"/>
              <a:t>2</a:t>
            </a:r>
            <a:r>
              <a:rPr lang="en-US" sz="2000" i="1"/>
              <a:t>H</a:t>
            </a:r>
            <a:r>
              <a:rPr lang="en-US" sz="2000" i="1" baseline="-25000"/>
              <a:t>6</a:t>
            </a:r>
            <a:r>
              <a:rPr lang="en-US" sz="2000" i="1"/>
              <a:t>) was at one time </a:t>
            </a:r>
          </a:p>
          <a:p>
            <a:r>
              <a:rPr lang="en-US" sz="2000" i="1"/>
              <a:t>considered for use as a rocket fuel.  How many grams </a:t>
            </a:r>
          </a:p>
          <a:p>
            <a:r>
              <a:rPr lang="en-US" sz="2000" i="1"/>
              <a:t>of liquid oxygen would a rocket have to carry to burn </a:t>
            </a:r>
          </a:p>
          <a:p>
            <a:r>
              <a:rPr lang="en-US" sz="2000" i="1"/>
              <a:t>10 kg of diborane completely?  </a:t>
            </a:r>
          </a:p>
          <a:p>
            <a:r>
              <a:rPr lang="en-US" sz="2000" i="1"/>
              <a:t>   (The products are B</a:t>
            </a:r>
            <a:r>
              <a:rPr lang="en-US" sz="2000" i="1" baseline="-25000"/>
              <a:t>2</a:t>
            </a:r>
            <a:r>
              <a:rPr lang="en-US" sz="2000" i="1"/>
              <a:t>O</a:t>
            </a:r>
            <a:r>
              <a:rPr lang="en-US" sz="2000" i="1" baseline="-25000"/>
              <a:t>3</a:t>
            </a:r>
            <a:r>
              <a:rPr lang="en-US" sz="2000" i="1"/>
              <a:t> and H</a:t>
            </a:r>
            <a:r>
              <a:rPr lang="en-US" sz="2000" i="1" baseline="-25000"/>
              <a:t>2</a:t>
            </a:r>
            <a:r>
              <a:rPr lang="en-US" sz="2000" i="1"/>
              <a:t>O).</a:t>
            </a:r>
          </a:p>
        </p:txBody>
      </p:sp>
      <p:sp>
        <p:nvSpPr>
          <p:cNvPr id="111621" name="Text Box 5"/>
          <p:cNvSpPr txBox="1">
            <a:spLocks noChangeArrowheads="1"/>
          </p:cNvSpPr>
          <p:nvPr/>
        </p:nvSpPr>
        <p:spPr bwMode="auto">
          <a:xfrm>
            <a:off x="3581400" y="3124200"/>
            <a:ext cx="1697038" cy="457200"/>
          </a:xfrm>
          <a:prstGeom prst="rect">
            <a:avLst/>
          </a:prstGeom>
          <a:noFill/>
          <a:ln w="9525">
            <a:noFill/>
            <a:miter lim="800000"/>
            <a:headEnd/>
            <a:tailEnd/>
          </a:ln>
        </p:spPr>
        <p:txBody>
          <a:bodyPr wrap="none">
            <a:spAutoFit/>
          </a:bodyPr>
          <a:lstStyle/>
          <a:p>
            <a:r>
              <a:rPr lang="en-US" sz="2400"/>
              <a:t>B</a:t>
            </a:r>
            <a:r>
              <a:rPr lang="en-US" sz="2400" baseline="-25000"/>
              <a:t>2</a:t>
            </a:r>
            <a:r>
              <a:rPr lang="en-US" sz="2400"/>
              <a:t>H</a:t>
            </a:r>
            <a:r>
              <a:rPr lang="en-US" sz="2400" baseline="-25000"/>
              <a:t>6</a:t>
            </a:r>
            <a:r>
              <a:rPr lang="en-US" sz="2400"/>
              <a:t>  +  O</a:t>
            </a:r>
            <a:r>
              <a:rPr lang="en-US" sz="2400" baseline="-25000"/>
              <a:t>2</a:t>
            </a:r>
            <a:endParaRPr lang="en-US" sz="2400">
              <a:sym typeface="Wingdings" pitchFamily="2" charset="2"/>
            </a:endParaRPr>
          </a:p>
        </p:txBody>
      </p:sp>
      <p:sp>
        <p:nvSpPr>
          <p:cNvPr id="111622" name="Text Box 6"/>
          <p:cNvSpPr txBox="1">
            <a:spLocks noChangeArrowheads="1"/>
          </p:cNvSpPr>
          <p:nvPr/>
        </p:nvSpPr>
        <p:spPr bwMode="auto">
          <a:xfrm>
            <a:off x="1050925" y="3184525"/>
            <a:ext cx="2289175" cy="396875"/>
          </a:xfrm>
          <a:prstGeom prst="rect">
            <a:avLst/>
          </a:prstGeom>
          <a:noFill/>
          <a:ln w="9525">
            <a:noFill/>
            <a:miter lim="800000"/>
            <a:headEnd/>
            <a:tailEnd/>
          </a:ln>
        </p:spPr>
        <p:txBody>
          <a:bodyPr wrap="none">
            <a:spAutoFit/>
          </a:bodyPr>
          <a:lstStyle/>
          <a:p>
            <a:r>
              <a:rPr lang="en-US" sz="2000"/>
              <a:t>Chemical equation</a:t>
            </a:r>
          </a:p>
        </p:txBody>
      </p:sp>
      <p:sp>
        <p:nvSpPr>
          <p:cNvPr id="111623" name="Text Box 7"/>
          <p:cNvSpPr txBox="1">
            <a:spLocks noChangeArrowheads="1"/>
          </p:cNvSpPr>
          <p:nvPr/>
        </p:nvSpPr>
        <p:spPr bwMode="auto">
          <a:xfrm>
            <a:off x="152400" y="3733800"/>
            <a:ext cx="3362325" cy="396875"/>
          </a:xfrm>
          <a:prstGeom prst="rect">
            <a:avLst/>
          </a:prstGeom>
          <a:noFill/>
          <a:ln w="9525">
            <a:noFill/>
            <a:miter lim="800000"/>
            <a:headEnd/>
            <a:tailEnd/>
          </a:ln>
        </p:spPr>
        <p:txBody>
          <a:bodyPr wrap="none">
            <a:spAutoFit/>
          </a:bodyPr>
          <a:lstStyle/>
          <a:p>
            <a:r>
              <a:rPr lang="en-US" sz="2000"/>
              <a:t>Balanced chemical equation</a:t>
            </a:r>
          </a:p>
        </p:txBody>
      </p:sp>
      <p:sp>
        <p:nvSpPr>
          <p:cNvPr id="111627" name="Text Box 11"/>
          <p:cNvSpPr txBox="1">
            <a:spLocks noChangeArrowheads="1"/>
          </p:cNvSpPr>
          <p:nvPr/>
        </p:nvSpPr>
        <p:spPr bwMode="auto">
          <a:xfrm>
            <a:off x="5713413" y="5711825"/>
            <a:ext cx="2522537" cy="457200"/>
          </a:xfrm>
          <a:prstGeom prst="rect">
            <a:avLst/>
          </a:prstGeom>
          <a:noFill/>
          <a:ln w="9525">
            <a:noFill/>
            <a:miter lim="800000"/>
            <a:headEnd/>
            <a:tailEnd/>
          </a:ln>
        </p:spPr>
        <p:txBody>
          <a:bodyPr wrap="none">
            <a:spAutoFit/>
          </a:bodyPr>
          <a:lstStyle/>
          <a:p>
            <a:r>
              <a:rPr lang="en-US" sz="2400"/>
              <a:t>X  =  34,286 g O</a:t>
            </a:r>
            <a:r>
              <a:rPr lang="en-US" sz="2400" baseline="-25000"/>
              <a:t>2</a:t>
            </a:r>
          </a:p>
        </p:txBody>
      </p:sp>
      <p:sp>
        <p:nvSpPr>
          <p:cNvPr id="111628" name="Text Box 12"/>
          <p:cNvSpPr txBox="1">
            <a:spLocks noChangeArrowheads="1"/>
          </p:cNvSpPr>
          <p:nvPr/>
        </p:nvSpPr>
        <p:spPr bwMode="auto">
          <a:xfrm>
            <a:off x="3657600" y="4129088"/>
            <a:ext cx="1682750" cy="366712"/>
          </a:xfrm>
          <a:prstGeom prst="rect">
            <a:avLst/>
          </a:prstGeom>
          <a:noFill/>
          <a:ln w="9525">
            <a:noFill/>
            <a:miter lim="800000"/>
            <a:headEnd/>
            <a:tailEnd/>
          </a:ln>
        </p:spPr>
        <p:txBody>
          <a:bodyPr wrap="none">
            <a:spAutoFit/>
          </a:bodyPr>
          <a:lstStyle/>
          <a:p>
            <a:r>
              <a:rPr lang="en-US" sz="1800" i="1"/>
              <a:t>10 kg          x g</a:t>
            </a:r>
          </a:p>
        </p:txBody>
      </p:sp>
      <p:pic>
        <p:nvPicPr>
          <p:cNvPr id="130056" name="Picture 13" descr="Apollo rocket launch"/>
          <p:cNvPicPr>
            <a:picLocks noChangeAspect="1" noChangeArrowheads="1"/>
          </p:cNvPicPr>
          <p:nvPr/>
        </p:nvPicPr>
        <p:blipFill>
          <a:blip r:embed="rId4"/>
          <a:srcRect/>
          <a:stretch>
            <a:fillRect/>
          </a:stretch>
        </p:blipFill>
        <p:spPr bwMode="auto">
          <a:xfrm>
            <a:off x="6731000" y="457200"/>
            <a:ext cx="2095500" cy="2514600"/>
          </a:xfrm>
          <a:prstGeom prst="rect">
            <a:avLst/>
          </a:prstGeom>
          <a:noFill/>
          <a:ln w="9525">
            <a:noFill/>
            <a:miter lim="800000"/>
            <a:headEnd/>
            <a:tailEnd/>
          </a:ln>
        </p:spPr>
      </p:pic>
      <p:sp>
        <p:nvSpPr>
          <p:cNvPr id="130057" name="AutoShape 14">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111631" name="Picture 15">
            <a:hlinkClick r:id="" action="ppaction://media"/>
          </p:cNvPr>
          <p:cNvPicPr>
            <a:picLocks noRot="1" noChangeAspect="1" noChangeArrowheads="1"/>
          </p:cNvPicPr>
          <p:nvPr>
            <a:wavAudioFile r:embed="rId1" name="MSj03886280000[1].wav"/>
          </p:nvPr>
        </p:nvPicPr>
        <p:blipFill>
          <a:blip r:embed="rId6"/>
          <a:srcRect/>
          <a:stretch>
            <a:fillRect/>
          </a:stretch>
        </p:blipFill>
        <p:spPr bwMode="auto">
          <a:xfrm>
            <a:off x="0" y="5715000"/>
            <a:ext cx="304800" cy="304800"/>
          </a:xfrm>
          <a:prstGeom prst="rect">
            <a:avLst/>
          </a:prstGeom>
          <a:noFill/>
          <a:ln w="9525">
            <a:noFill/>
            <a:miter lim="800000"/>
            <a:headEnd/>
            <a:tailEnd/>
          </a:ln>
        </p:spPr>
      </p:pic>
      <p:sp>
        <p:nvSpPr>
          <p:cNvPr id="111632" name="Text Box 16"/>
          <p:cNvSpPr txBox="1">
            <a:spLocks noChangeArrowheads="1"/>
          </p:cNvSpPr>
          <p:nvPr/>
        </p:nvSpPr>
        <p:spPr bwMode="auto">
          <a:xfrm>
            <a:off x="823913" y="4845050"/>
            <a:ext cx="2317750" cy="366713"/>
          </a:xfrm>
          <a:prstGeom prst="rect">
            <a:avLst/>
          </a:prstGeom>
          <a:noFill/>
          <a:ln w="9525">
            <a:noFill/>
            <a:miter lim="800000"/>
            <a:headEnd/>
            <a:tailEnd/>
          </a:ln>
        </p:spPr>
        <p:txBody>
          <a:bodyPr wrap="none">
            <a:spAutoFit/>
          </a:bodyPr>
          <a:lstStyle/>
          <a:p>
            <a:r>
              <a:rPr lang="en-US" sz="1800"/>
              <a:t>x g O</a:t>
            </a:r>
            <a:r>
              <a:rPr lang="en-US" sz="2000" baseline="-25000"/>
              <a:t>2</a:t>
            </a:r>
            <a:r>
              <a:rPr lang="en-US" sz="1800"/>
              <a:t>  =  10 kg B</a:t>
            </a:r>
            <a:r>
              <a:rPr lang="en-US" sz="1800" baseline="-25000"/>
              <a:t>2</a:t>
            </a:r>
            <a:r>
              <a:rPr lang="en-US" sz="1800"/>
              <a:t>H</a:t>
            </a:r>
            <a:r>
              <a:rPr lang="en-US" sz="1800" baseline="-25000"/>
              <a:t>6</a:t>
            </a:r>
          </a:p>
        </p:txBody>
      </p:sp>
      <p:sp>
        <p:nvSpPr>
          <p:cNvPr id="111633" name="Text Box 17"/>
          <p:cNvSpPr txBox="1">
            <a:spLocks noChangeArrowheads="1"/>
          </p:cNvSpPr>
          <p:nvPr/>
        </p:nvSpPr>
        <p:spPr bwMode="auto">
          <a:xfrm>
            <a:off x="3073400" y="4670425"/>
            <a:ext cx="1431925" cy="366713"/>
          </a:xfrm>
          <a:prstGeom prst="rect">
            <a:avLst/>
          </a:prstGeom>
          <a:noFill/>
          <a:ln w="9525">
            <a:noFill/>
            <a:miter lim="800000"/>
            <a:headEnd/>
            <a:tailEnd/>
          </a:ln>
        </p:spPr>
        <p:txBody>
          <a:bodyPr wrap="none">
            <a:spAutoFit/>
          </a:bodyPr>
          <a:lstStyle/>
          <a:p>
            <a:r>
              <a:rPr lang="en-US" sz="1800"/>
              <a:t>1000 g B</a:t>
            </a:r>
            <a:r>
              <a:rPr lang="en-US" sz="1800" baseline="-25000"/>
              <a:t>2</a:t>
            </a:r>
            <a:r>
              <a:rPr lang="en-US" sz="1800"/>
              <a:t>H</a:t>
            </a:r>
            <a:r>
              <a:rPr lang="en-US" sz="1800" baseline="-25000"/>
              <a:t>6</a:t>
            </a:r>
          </a:p>
        </p:txBody>
      </p:sp>
      <p:sp>
        <p:nvSpPr>
          <p:cNvPr id="111634" name="Text Box 18"/>
          <p:cNvSpPr txBox="1">
            <a:spLocks noChangeArrowheads="1"/>
          </p:cNvSpPr>
          <p:nvPr/>
        </p:nvSpPr>
        <p:spPr bwMode="auto">
          <a:xfrm>
            <a:off x="3209925" y="5026025"/>
            <a:ext cx="1165225" cy="366713"/>
          </a:xfrm>
          <a:prstGeom prst="rect">
            <a:avLst/>
          </a:prstGeom>
          <a:noFill/>
          <a:ln w="9525">
            <a:noFill/>
            <a:miter lim="800000"/>
            <a:headEnd/>
            <a:tailEnd/>
          </a:ln>
        </p:spPr>
        <p:txBody>
          <a:bodyPr wrap="none">
            <a:spAutoFit/>
          </a:bodyPr>
          <a:lstStyle/>
          <a:p>
            <a:r>
              <a:rPr lang="en-US" sz="1800"/>
              <a:t>1 kg B</a:t>
            </a:r>
            <a:r>
              <a:rPr lang="en-US" sz="1800" baseline="-25000"/>
              <a:t>2</a:t>
            </a:r>
            <a:r>
              <a:rPr lang="en-US" sz="1800"/>
              <a:t>H</a:t>
            </a:r>
            <a:r>
              <a:rPr lang="en-US" sz="1800" baseline="-25000"/>
              <a:t>6</a:t>
            </a:r>
          </a:p>
        </p:txBody>
      </p:sp>
      <p:sp>
        <p:nvSpPr>
          <p:cNvPr id="111635" name="Text Box 19"/>
          <p:cNvSpPr txBox="1">
            <a:spLocks noChangeArrowheads="1"/>
          </p:cNvSpPr>
          <p:nvPr/>
        </p:nvSpPr>
        <p:spPr bwMode="auto">
          <a:xfrm>
            <a:off x="4560888" y="5026025"/>
            <a:ext cx="1177925" cy="366713"/>
          </a:xfrm>
          <a:prstGeom prst="rect">
            <a:avLst/>
          </a:prstGeom>
          <a:noFill/>
          <a:ln w="9525">
            <a:noFill/>
            <a:miter lim="800000"/>
            <a:headEnd/>
            <a:tailEnd/>
          </a:ln>
        </p:spPr>
        <p:txBody>
          <a:bodyPr wrap="none">
            <a:spAutoFit/>
          </a:bodyPr>
          <a:lstStyle/>
          <a:p>
            <a:r>
              <a:rPr lang="en-US" sz="1800"/>
              <a:t>28 g B</a:t>
            </a:r>
            <a:r>
              <a:rPr lang="en-US" sz="1800" baseline="-25000"/>
              <a:t>2</a:t>
            </a:r>
            <a:r>
              <a:rPr lang="en-US" sz="1800"/>
              <a:t>H</a:t>
            </a:r>
            <a:r>
              <a:rPr lang="en-US" sz="1800" baseline="-25000"/>
              <a:t>6</a:t>
            </a:r>
          </a:p>
        </p:txBody>
      </p:sp>
      <p:sp>
        <p:nvSpPr>
          <p:cNvPr id="111636" name="Text Box 20"/>
          <p:cNvSpPr txBox="1">
            <a:spLocks noChangeArrowheads="1"/>
          </p:cNvSpPr>
          <p:nvPr/>
        </p:nvSpPr>
        <p:spPr bwMode="auto">
          <a:xfrm>
            <a:off x="4503738" y="4678363"/>
            <a:ext cx="1292225" cy="366712"/>
          </a:xfrm>
          <a:prstGeom prst="rect">
            <a:avLst/>
          </a:prstGeom>
          <a:noFill/>
          <a:ln w="9525">
            <a:noFill/>
            <a:miter lim="800000"/>
            <a:headEnd/>
            <a:tailEnd/>
          </a:ln>
        </p:spPr>
        <p:txBody>
          <a:bodyPr wrap="none">
            <a:spAutoFit/>
          </a:bodyPr>
          <a:lstStyle/>
          <a:p>
            <a:r>
              <a:rPr lang="en-US" sz="1800"/>
              <a:t>1 mol B</a:t>
            </a:r>
            <a:r>
              <a:rPr lang="en-US" sz="1800" baseline="-25000"/>
              <a:t>2</a:t>
            </a:r>
            <a:r>
              <a:rPr lang="en-US" sz="1800"/>
              <a:t>H</a:t>
            </a:r>
            <a:r>
              <a:rPr lang="en-US" sz="1800" baseline="-25000"/>
              <a:t>6</a:t>
            </a:r>
          </a:p>
        </p:txBody>
      </p:sp>
      <p:sp>
        <p:nvSpPr>
          <p:cNvPr id="111637" name="Text Box 21"/>
          <p:cNvSpPr txBox="1">
            <a:spLocks noChangeArrowheads="1"/>
          </p:cNvSpPr>
          <p:nvPr/>
        </p:nvSpPr>
        <p:spPr bwMode="auto">
          <a:xfrm>
            <a:off x="5937250" y="4678363"/>
            <a:ext cx="1068388" cy="366712"/>
          </a:xfrm>
          <a:prstGeom prst="rect">
            <a:avLst/>
          </a:prstGeom>
          <a:noFill/>
          <a:ln w="9525">
            <a:noFill/>
            <a:miter lim="800000"/>
            <a:headEnd/>
            <a:tailEnd/>
          </a:ln>
        </p:spPr>
        <p:txBody>
          <a:bodyPr wrap="none">
            <a:spAutoFit/>
          </a:bodyPr>
          <a:lstStyle/>
          <a:p>
            <a:r>
              <a:rPr lang="en-US" sz="1800"/>
              <a:t>3 mol O</a:t>
            </a:r>
            <a:r>
              <a:rPr lang="en-US" sz="1800" baseline="-25000"/>
              <a:t>2</a:t>
            </a:r>
            <a:endParaRPr lang="en-US" sz="1800"/>
          </a:p>
        </p:txBody>
      </p:sp>
      <p:sp>
        <p:nvSpPr>
          <p:cNvPr id="111638" name="Text Box 22"/>
          <p:cNvSpPr txBox="1">
            <a:spLocks noChangeArrowheads="1"/>
          </p:cNvSpPr>
          <p:nvPr/>
        </p:nvSpPr>
        <p:spPr bwMode="auto">
          <a:xfrm>
            <a:off x="5803900" y="5026025"/>
            <a:ext cx="1292225" cy="366713"/>
          </a:xfrm>
          <a:prstGeom prst="rect">
            <a:avLst/>
          </a:prstGeom>
          <a:noFill/>
          <a:ln w="9525">
            <a:noFill/>
            <a:miter lim="800000"/>
            <a:headEnd/>
            <a:tailEnd/>
          </a:ln>
        </p:spPr>
        <p:txBody>
          <a:bodyPr wrap="none">
            <a:spAutoFit/>
          </a:bodyPr>
          <a:lstStyle/>
          <a:p>
            <a:r>
              <a:rPr lang="en-US" sz="1800"/>
              <a:t>1 mol B</a:t>
            </a:r>
            <a:r>
              <a:rPr lang="en-US" sz="1800" baseline="-25000"/>
              <a:t>2</a:t>
            </a:r>
            <a:r>
              <a:rPr lang="en-US" sz="1800"/>
              <a:t>H</a:t>
            </a:r>
            <a:r>
              <a:rPr lang="en-US" sz="1800" baseline="-25000"/>
              <a:t>6</a:t>
            </a:r>
          </a:p>
        </p:txBody>
      </p:sp>
      <p:sp>
        <p:nvSpPr>
          <p:cNvPr id="111639" name="Text Box 23"/>
          <p:cNvSpPr txBox="1">
            <a:spLocks noChangeArrowheads="1"/>
          </p:cNvSpPr>
          <p:nvPr/>
        </p:nvSpPr>
        <p:spPr bwMode="auto">
          <a:xfrm>
            <a:off x="7253288" y="4678363"/>
            <a:ext cx="954087" cy="366712"/>
          </a:xfrm>
          <a:prstGeom prst="rect">
            <a:avLst/>
          </a:prstGeom>
          <a:noFill/>
          <a:ln w="9525">
            <a:noFill/>
            <a:miter lim="800000"/>
            <a:headEnd/>
            <a:tailEnd/>
          </a:ln>
        </p:spPr>
        <p:txBody>
          <a:bodyPr wrap="none">
            <a:spAutoFit/>
          </a:bodyPr>
          <a:lstStyle/>
          <a:p>
            <a:r>
              <a:rPr lang="en-US" sz="1800"/>
              <a:t>32 g O</a:t>
            </a:r>
            <a:r>
              <a:rPr lang="en-US" sz="1800" baseline="-25000"/>
              <a:t>2</a:t>
            </a:r>
            <a:endParaRPr lang="en-US" sz="1800"/>
          </a:p>
        </p:txBody>
      </p:sp>
      <p:sp>
        <p:nvSpPr>
          <p:cNvPr id="111640" name="Text Box 24"/>
          <p:cNvSpPr txBox="1">
            <a:spLocks noChangeArrowheads="1"/>
          </p:cNvSpPr>
          <p:nvPr/>
        </p:nvSpPr>
        <p:spPr bwMode="auto">
          <a:xfrm>
            <a:off x="7099300" y="5026025"/>
            <a:ext cx="1068388" cy="366713"/>
          </a:xfrm>
          <a:prstGeom prst="rect">
            <a:avLst/>
          </a:prstGeom>
          <a:noFill/>
          <a:ln w="9525">
            <a:noFill/>
            <a:miter lim="800000"/>
            <a:headEnd/>
            <a:tailEnd/>
          </a:ln>
        </p:spPr>
        <p:txBody>
          <a:bodyPr wrap="none">
            <a:spAutoFit/>
          </a:bodyPr>
          <a:lstStyle/>
          <a:p>
            <a:r>
              <a:rPr lang="en-US" sz="1800"/>
              <a:t>1 mol O</a:t>
            </a:r>
            <a:r>
              <a:rPr lang="en-US" sz="1800" baseline="-25000"/>
              <a:t>2</a:t>
            </a:r>
            <a:endParaRPr lang="en-US" sz="1800"/>
          </a:p>
        </p:txBody>
      </p:sp>
      <p:grpSp>
        <p:nvGrpSpPr>
          <p:cNvPr id="2" name="Group 25"/>
          <p:cNvGrpSpPr>
            <a:grpSpLocks/>
          </p:cNvGrpSpPr>
          <p:nvPr/>
        </p:nvGrpSpPr>
        <p:grpSpPr bwMode="auto">
          <a:xfrm>
            <a:off x="3119438" y="4694238"/>
            <a:ext cx="1381125" cy="676275"/>
            <a:chOff x="1872" y="2730"/>
            <a:chExt cx="816" cy="438"/>
          </a:xfrm>
        </p:grpSpPr>
        <p:sp>
          <p:nvSpPr>
            <p:cNvPr id="130094" name="AutoShape 26"/>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0095" name="Line 27"/>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28"/>
          <p:cNvGrpSpPr>
            <a:grpSpLocks/>
          </p:cNvGrpSpPr>
          <p:nvPr/>
        </p:nvGrpSpPr>
        <p:grpSpPr bwMode="auto">
          <a:xfrm>
            <a:off x="4529138" y="4694238"/>
            <a:ext cx="1276350" cy="676275"/>
            <a:chOff x="1872" y="2730"/>
            <a:chExt cx="816" cy="438"/>
          </a:xfrm>
        </p:grpSpPr>
        <p:sp>
          <p:nvSpPr>
            <p:cNvPr id="130092" name="AutoShape 29"/>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0093" name="Line 30"/>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31"/>
          <p:cNvGrpSpPr>
            <a:grpSpLocks/>
          </p:cNvGrpSpPr>
          <p:nvPr/>
        </p:nvGrpSpPr>
        <p:grpSpPr bwMode="auto">
          <a:xfrm>
            <a:off x="5834063" y="4694238"/>
            <a:ext cx="1303337" cy="676275"/>
            <a:chOff x="1872" y="2730"/>
            <a:chExt cx="816" cy="438"/>
          </a:xfrm>
        </p:grpSpPr>
        <p:sp>
          <p:nvSpPr>
            <p:cNvPr id="130090" name="AutoShape 32"/>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0091" name="Line 33"/>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5" name="Group 34"/>
          <p:cNvGrpSpPr>
            <a:grpSpLocks/>
          </p:cNvGrpSpPr>
          <p:nvPr/>
        </p:nvGrpSpPr>
        <p:grpSpPr bwMode="auto">
          <a:xfrm>
            <a:off x="7164388" y="4694238"/>
            <a:ext cx="1069975" cy="676275"/>
            <a:chOff x="1872" y="2730"/>
            <a:chExt cx="816" cy="438"/>
          </a:xfrm>
        </p:grpSpPr>
        <p:sp>
          <p:nvSpPr>
            <p:cNvPr id="130088" name="AutoShape 35"/>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0089" name="Line 36"/>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111653" name="Line 37"/>
          <p:cNvSpPr>
            <a:spLocks noChangeShapeType="1"/>
          </p:cNvSpPr>
          <p:nvPr/>
        </p:nvSpPr>
        <p:spPr bwMode="auto">
          <a:xfrm flipV="1">
            <a:off x="2306638" y="4999038"/>
            <a:ext cx="657225" cy="123825"/>
          </a:xfrm>
          <a:prstGeom prst="line">
            <a:avLst/>
          </a:prstGeom>
          <a:noFill/>
          <a:ln w="9525">
            <a:solidFill>
              <a:srgbClr val="FF0000"/>
            </a:solidFill>
            <a:round/>
            <a:headEnd/>
            <a:tailEnd/>
          </a:ln>
        </p:spPr>
        <p:txBody>
          <a:bodyPr/>
          <a:lstStyle/>
          <a:p>
            <a:endParaRPr lang="en-US"/>
          </a:p>
        </p:txBody>
      </p:sp>
      <p:sp>
        <p:nvSpPr>
          <p:cNvPr id="111654" name="Line 38"/>
          <p:cNvSpPr>
            <a:spLocks noChangeShapeType="1"/>
          </p:cNvSpPr>
          <p:nvPr/>
        </p:nvSpPr>
        <p:spPr bwMode="auto">
          <a:xfrm flipV="1">
            <a:off x="3538538" y="5170488"/>
            <a:ext cx="657225" cy="123825"/>
          </a:xfrm>
          <a:prstGeom prst="line">
            <a:avLst/>
          </a:prstGeom>
          <a:noFill/>
          <a:ln w="9525">
            <a:solidFill>
              <a:srgbClr val="FF0000"/>
            </a:solidFill>
            <a:round/>
            <a:headEnd/>
            <a:tailEnd/>
          </a:ln>
        </p:spPr>
        <p:txBody>
          <a:bodyPr/>
          <a:lstStyle/>
          <a:p>
            <a:endParaRPr lang="en-US"/>
          </a:p>
        </p:txBody>
      </p:sp>
      <p:sp>
        <p:nvSpPr>
          <p:cNvPr id="111655" name="Line 39"/>
          <p:cNvSpPr>
            <a:spLocks noChangeShapeType="1"/>
          </p:cNvSpPr>
          <p:nvPr/>
        </p:nvSpPr>
        <p:spPr bwMode="auto">
          <a:xfrm flipV="1">
            <a:off x="3768725" y="4824413"/>
            <a:ext cx="657225" cy="123825"/>
          </a:xfrm>
          <a:prstGeom prst="line">
            <a:avLst/>
          </a:prstGeom>
          <a:noFill/>
          <a:ln w="9525">
            <a:solidFill>
              <a:srgbClr val="FF0000"/>
            </a:solidFill>
            <a:round/>
            <a:headEnd/>
            <a:tailEnd/>
          </a:ln>
        </p:spPr>
        <p:txBody>
          <a:bodyPr/>
          <a:lstStyle/>
          <a:p>
            <a:endParaRPr lang="en-US"/>
          </a:p>
        </p:txBody>
      </p:sp>
      <p:sp>
        <p:nvSpPr>
          <p:cNvPr id="111656" name="Line 40"/>
          <p:cNvSpPr>
            <a:spLocks noChangeShapeType="1"/>
          </p:cNvSpPr>
          <p:nvPr/>
        </p:nvSpPr>
        <p:spPr bwMode="auto">
          <a:xfrm flipV="1">
            <a:off x="5000625" y="5160963"/>
            <a:ext cx="657225" cy="123825"/>
          </a:xfrm>
          <a:prstGeom prst="line">
            <a:avLst/>
          </a:prstGeom>
          <a:noFill/>
          <a:ln w="9525">
            <a:solidFill>
              <a:srgbClr val="FF0000"/>
            </a:solidFill>
            <a:round/>
            <a:headEnd/>
            <a:tailEnd/>
          </a:ln>
        </p:spPr>
        <p:txBody>
          <a:bodyPr/>
          <a:lstStyle/>
          <a:p>
            <a:endParaRPr lang="en-US"/>
          </a:p>
        </p:txBody>
      </p:sp>
      <p:sp>
        <p:nvSpPr>
          <p:cNvPr id="111657" name="Line 41"/>
          <p:cNvSpPr>
            <a:spLocks noChangeShapeType="1"/>
          </p:cNvSpPr>
          <p:nvPr/>
        </p:nvSpPr>
        <p:spPr bwMode="auto">
          <a:xfrm flipV="1">
            <a:off x="4852988" y="4827588"/>
            <a:ext cx="800100" cy="123825"/>
          </a:xfrm>
          <a:prstGeom prst="line">
            <a:avLst/>
          </a:prstGeom>
          <a:noFill/>
          <a:ln w="9525">
            <a:solidFill>
              <a:srgbClr val="FF0000"/>
            </a:solidFill>
            <a:round/>
            <a:headEnd/>
            <a:tailEnd/>
          </a:ln>
        </p:spPr>
        <p:txBody>
          <a:bodyPr/>
          <a:lstStyle/>
          <a:p>
            <a:endParaRPr lang="en-US"/>
          </a:p>
        </p:txBody>
      </p:sp>
      <p:sp>
        <p:nvSpPr>
          <p:cNvPr id="111658" name="Line 42"/>
          <p:cNvSpPr>
            <a:spLocks noChangeShapeType="1"/>
          </p:cNvSpPr>
          <p:nvPr/>
        </p:nvSpPr>
        <p:spPr bwMode="auto">
          <a:xfrm flipV="1">
            <a:off x="6148388" y="5160963"/>
            <a:ext cx="838200" cy="114300"/>
          </a:xfrm>
          <a:prstGeom prst="line">
            <a:avLst/>
          </a:prstGeom>
          <a:noFill/>
          <a:ln w="9525">
            <a:solidFill>
              <a:srgbClr val="FF0000"/>
            </a:solidFill>
            <a:round/>
            <a:headEnd/>
            <a:tailEnd/>
          </a:ln>
        </p:spPr>
        <p:txBody>
          <a:bodyPr/>
          <a:lstStyle/>
          <a:p>
            <a:endParaRPr lang="en-US"/>
          </a:p>
        </p:txBody>
      </p:sp>
      <p:sp>
        <p:nvSpPr>
          <p:cNvPr id="111659" name="Line 43"/>
          <p:cNvSpPr>
            <a:spLocks noChangeShapeType="1"/>
          </p:cNvSpPr>
          <p:nvPr/>
        </p:nvSpPr>
        <p:spPr bwMode="auto">
          <a:xfrm flipV="1">
            <a:off x="6216650" y="4846638"/>
            <a:ext cx="706438" cy="104775"/>
          </a:xfrm>
          <a:prstGeom prst="line">
            <a:avLst/>
          </a:prstGeom>
          <a:noFill/>
          <a:ln w="9525">
            <a:solidFill>
              <a:srgbClr val="FF0000"/>
            </a:solidFill>
            <a:round/>
            <a:headEnd/>
            <a:tailEnd/>
          </a:ln>
        </p:spPr>
        <p:txBody>
          <a:bodyPr/>
          <a:lstStyle/>
          <a:p>
            <a:endParaRPr lang="en-US"/>
          </a:p>
        </p:txBody>
      </p:sp>
      <p:sp>
        <p:nvSpPr>
          <p:cNvPr id="111660" name="Line 44"/>
          <p:cNvSpPr>
            <a:spLocks noChangeShapeType="1"/>
          </p:cNvSpPr>
          <p:nvPr/>
        </p:nvSpPr>
        <p:spPr bwMode="auto">
          <a:xfrm flipV="1">
            <a:off x="7391400" y="5176838"/>
            <a:ext cx="700088" cy="98425"/>
          </a:xfrm>
          <a:prstGeom prst="line">
            <a:avLst/>
          </a:prstGeom>
          <a:noFill/>
          <a:ln w="9525">
            <a:solidFill>
              <a:srgbClr val="FF0000"/>
            </a:solidFill>
            <a:round/>
            <a:headEnd/>
            <a:tailEnd/>
          </a:ln>
        </p:spPr>
        <p:txBody>
          <a:bodyPr/>
          <a:lstStyle/>
          <a:p>
            <a:endParaRPr lang="en-US"/>
          </a:p>
        </p:txBody>
      </p:sp>
      <p:sp>
        <p:nvSpPr>
          <p:cNvPr id="111662" name="Rectangle 46"/>
          <p:cNvSpPr>
            <a:spLocks noChangeArrowheads="1"/>
          </p:cNvSpPr>
          <p:nvPr/>
        </p:nvSpPr>
        <p:spPr bwMode="auto">
          <a:xfrm>
            <a:off x="5414963" y="3125788"/>
            <a:ext cx="2522537" cy="457200"/>
          </a:xfrm>
          <a:prstGeom prst="rect">
            <a:avLst/>
          </a:prstGeom>
          <a:noFill/>
          <a:ln w="9525">
            <a:noFill/>
            <a:miter lim="800000"/>
            <a:headEnd/>
            <a:tailEnd/>
          </a:ln>
        </p:spPr>
        <p:txBody>
          <a:bodyPr wrap="none">
            <a:spAutoFit/>
          </a:bodyPr>
          <a:lstStyle/>
          <a:p>
            <a:r>
              <a:rPr lang="en-US" sz="2400">
                <a:sym typeface="Wingdings" pitchFamily="2" charset="2"/>
              </a:rPr>
              <a:t>       B</a:t>
            </a:r>
            <a:r>
              <a:rPr lang="en-US" sz="2400" baseline="-25000"/>
              <a:t>2</a:t>
            </a:r>
            <a:r>
              <a:rPr lang="en-US" sz="2400">
                <a:sym typeface="Wingdings" pitchFamily="2" charset="2"/>
              </a:rPr>
              <a:t>O</a:t>
            </a:r>
            <a:r>
              <a:rPr lang="en-US" sz="2400" baseline="-25000"/>
              <a:t>3</a:t>
            </a:r>
            <a:r>
              <a:rPr lang="en-US" sz="2400">
                <a:sym typeface="Wingdings" pitchFamily="2" charset="2"/>
              </a:rPr>
              <a:t>  +  H</a:t>
            </a:r>
            <a:r>
              <a:rPr lang="en-US" sz="2400" baseline="-25000"/>
              <a:t>2</a:t>
            </a:r>
            <a:r>
              <a:rPr lang="en-US" sz="2400">
                <a:sym typeface="Wingdings" pitchFamily="2" charset="2"/>
              </a:rPr>
              <a:t>O</a:t>
            </a:r>
          </a:p>
        </p:txBody>
      </p:sp>
      <p:sp>
        <p:nvSpPr>
          <p:cNvPr id="111663" name="Line 47"/>
          <p:cNvSpPr>
            <a:spLocks noChangeShapeType="1"/>
          </p:cNvSpPr>
          <p:nvPr/>
        </p:nvSpPr>
        <p:spPr bwMode="auto">
          <a:xfrm>
            <a:off x="5365750" y="3352800"/>
            <a:ext cx="444500" cy="0"/>
          </a:xfrm>
          <a:prstGeom prst="line">
            <a:avLst/>
          </a:prstGeom>
          <a:noFill/>
          <a:ln w="25400">
            <a:solidFill>
              <a:schemeClr val="tx1"/>
            </a:solidFill>
            <a:round/>
            <a:headEnd/>
            <a:tailEnd type="triangle" w="med" len="med"/>
          </a:ln>
        </p:spPr>
        <p:txBody>
          <a:bodyPr/>
          <a:lstStyle/>
          <a:p>
            <a:endParaRPr lang="en-US"/>
          </a:p>
        </p:txBody>
      </p:sp>
      <p:sp>
        <p:nvSpPr>
          <p:cNvPr id="111665" name="Rectangle 49"/>
          <p:cNvSpPr>
            <a:spLocks noChangeArrowheads="1"/>
          </p:cNvSpPr>
          <p:nvPr/>
        </p:nvSpPr>
        <p:spPr bwMode="auto">
          <a:xfrm>
            <a:off x="4756150" y="3736975"/>
            <a:ext cx="354013" cy="457200"/>
          </a:xfrm>
          <a:prstGeom prst="rect">
            <a:avLst/>
          </a:prstGeom>
          <a:noFill/>
          <a:ln w="9525">
            <a:noFill/>
            <a:miter lim="800000"/>
            <a:headEnd/>
            <a:tailEnd/>
          </a:ln>
        </p:spPr>
        <p:txBody>
          <a:bodyPr wrap="none">
            <a:spAutoFit/>
          </a:bodyPr>
          <a:lstStyle/>
          <a:p>
            <a:r>
              <a:rPr lang="en-US" sz="2400" b="1"/>
              <a:t>3</a:t>
            </a:r>
          </a:p>
        </p:txBody>
      </p:sp>
      <p:sp>
        <p:nvSpPr>
          <p:cNvPr id="111667" name="Rectangle 51"/>
          <p:cNvSpPr>
            <a:spLocks noChangeArrowheads="1"/>
          </p:cNvSpPr>
          <p:nvPr/>
        </p:nvSpPr>
        <p:spPr bwMode="auto">
          <a:xfrm>
            <a:off x="7213600" y="3735388"/>
            <a:ext cx="354013" cy="457200"/>
          </a:xfrm>
          <a:prstGeom prst="rect">
            <a:avLst/>
          </a:prstGeom>
          <a:noFill/>
          <a:ln w="9525">
            <a:noFill/>
            <a:miter lim="800000"/>
            <a:headEnd/>
            <a:tailEnd/>
          </a:ln>
        </p:spPr>
        <p:txBody>
          <a:bodyPr wrap="none">
            <a:spAutoFit/>
          </a:bodyPr>
          <a:lstStyle/>
          <a:p>
            <a:r>
              <a:rPr lang="en-US" sz="2400" b="1"/>
              <a:t>3</a:t>
            </a:r>
          </a:p>
        </p:txBody>
      </p:sp>
      <p:grpSp>
        <p:nvGrpSpPr>
          <p:cNvPr id="6" name="Group 53"/>
          <p:cNvGrpSpPr>
            <a:grpSpLocks/>
          </p:cNvGrpSpPr>
          <p:nvPr/>
        </p:nvGrpSpPr>
        <p:grpSpPr bwMode="auto">
          <a:xfrm>
            <a:off x="3581400" y="3733800"/>
            <a:ext cx="4659313" cy="457200"/>
            <a:chOff x="2256" y="2352"/>
            <a:chExt cx="2935" cy="288"/>
          </a:xfrm>
        </p:grpSpPr>
        <p:sp>
          <p:nvSpPr>
            <p:cNvPr id="130086" name="Text Box 4"/>
            <p:cNvSpPr txBox="1">
              <a:spLocks noChangeArrowheads="1"/>
            </p:cNvSpPr>
            <p:nvPr/>
          </p:nvSpPr>
          <p:spPr bwMode="auto">
            <a:xfrm>
              <a:off x="2256" y="2352"/>
              <a:ext cx="2935" cy="288"/>
            </a:xfrm>
            <a:prstGeom prst="rect">
              <a:avLst/>
            </a:prstGeom>
            <a:noFill/>
            <a:ln w="9525">
              <a:noFill/>
              <a:miter lim="800000"/>
              <a:headEnd/>
              <a:tailEnd/>
            </a:ln>
          </p:spPr>
          <p:txBody>
            <a:bodyPr wrap="none">
              <a:spAutoFit/>
            </a:bodyPr>
            <a:lstStyle/>
            <a:p>
              <a:r>
                <a:rPr lang="en-US" sz="2400" b="1"/>
                <a:t>B</a:t>
              </a:r>
              <a:r>
                <a:rPr lang="en-US" sz="2400" b="1" baseline="-25000"/>
                <a:t>2</a:t>
              </a:r>
              <a:r>
                <a:rPr lang="en-US" sz="2400" b="1"/>
                <a:t>H</a:t>
              </a:r>
              <a:r>
                <a:rPr lang="en-US" sz="2400" b="1" baseline="-25000"/>
                <a:t>6</a:t>
              </a:r>
              <a:r>
                <a:rPr lang="en-US" sz="2400" b="1"/>
                <a:t>  +     O</a:t>
              </a:r>
              <a:r>
                <a:rPr lang="en-US" sz="2400" b="1" baseline="-25000"/>
                <a:t>2</a:t>
              </a:r>
              <a:r>
                <a:rPr lang="en-US" sz="2400" b="1"/>
                <a:t>  </a:t>
              </a:r>
              <a:r>
                <a:rPr lang="en-US" sz="2400" b="1">
                  <a:sym typeface="Wingdings" pitchFamily="2" charset="2"/>
                </a:rPr>
                <a:t>      B</a:t>
              </a:r>
              <a:r>
                <a:rPr lang="en-US" sz="2400" b="1" baseline="-25000"/>
                <a:t>2</a:t>
              </a:r>
              <a:r>
                <a:rPr lang="en-US" sz="2400" b="1">
                  <a:sym typeface="Wingdings" pitchFamily="2" charset="2"/>
                </a:rPr>
                <a:t>O</a:t>
              </a:r>
              <a:r>
                <a:rPr lang="en-US" sz="2400" b="1" baseline="-25000"/>
                <a:t>3</a:t>
              </a:r>
              <a:r>
                <a:rPr lang="en-US" sz="2400" b="1">
                  <a:sym typeface="Wingdings" pitchFamily="2" charset="2"/>
                </a:rPr>
                <a:t>  +     H</a:t>
              </a:r>
              <a:r>
                <a:rPr lang="en-US" sz="2400" b="1" baseline="-25000"/>
                <a:t>2</a:t>
              </a:r>
              <a:r>
                <a:rPr lang="en-US" sz="2400" b="1">
                  <a:sym typeface="Wingdings" pitchFamily="2" charset="2"/>
                </a:rPr>
                <a:t>O</a:t>
              </a:r>
            </a:p>
          </p:txBody>
        </p:sp>
        <p:sp>
          <p:nvSpPr>
            <p:cNvPr id="130087" name="Line 52"/>
            <p:cNvSpPr>
              <a:spLocks noChangeShapeType="1"/>
            </p:cNvSpPr>
            <p:nvPr/>
          </p:nvSpPr>
          <p:spPr bwMode="auto">
            <a:xfrm>
              <a:off x="3488" y="2493"/>
              <a:ext cx="280" cy="0"/>
            </a:xfrm>
            <a:prstGeom prst="line">
              <a:avLst/>
            </a:prstGeom>
            <a:noFill/>
            <a:ln w="25400">
              <a:solidFill>
                <a:schemeClr val="tx1"/>
              </a:solidFill>
              <a:round/>
              <a:headEnd/>
              <a:tailEnd type="triangle" w="med" len="med"/>
            </a:ln>
          </p:spPr>
          <p:txBody>
            <a:bodyPr/>
            <a:lstStyle/>
            <a:p>
              <a:endParaRPr lang="en-US"/>
            </a:p>
          </p:txBody>
        </p:sp>
      </p:grpSp>
      <p:pic>
        <p:nvPicPr>
          <p:cNvPr id="111671" name="Picture 55" descr="ap15-KSC-71PC-686HR"/>
          <p:cNvPicPr>
            <a:picLocks noChangeAspect="1" noChangeArrowheads="1"/>
          </p:cNvPicPr>
          <p:nvPr/>
        </p:nvPicPr>
        <p:blipFill>
          <a:blip r:embed="rId7"/>
          <a:srcRect l="21161" r="22740" b="13348"/>
          <a:stretch>
            <a:fillRect/>
          </a:stretch>
        </p:blipFill>
        <p:spPr bwMode="auto">
          <a:xfrm>
            <a:off x="6729413" y="436563"/>
            <a:ext cx="2085975" cy="2570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78" fill="hold"/>
                                        <p:tgtEl>
                                          <p:spTgt spid="111631"/>
                                        </p:tgtEl>
                                      </p:cBhvr>
                                    </p:cmd>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111671"/>
                                        </p:tgtEl>
                                      </p:cBhvr>
                                    </p:animEffect>
                                    <p:set>
                                      <p:cBhvr>
                                        <p:cTn id="11" dur="1" fill="hold">
                                          <p:stCondLst>
                                            <p:cond delay="499"/>
                                          </p:stCondLst>
                                        </p:cTn>
                                        <p:tgtEl>
                                          <p:spTgt spid="11167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1621">
                                            <p:txEl>
                                              <p:pRg st="0" end="0"/>
                                            </p:txEl>
                                          </p:spTgt>
                                        </p:tgtEl>
                                        <p:attrNameLst>
                                          <p:attrName>style.visibility</p:attrName>
                                        </p:attrNameLst>
                                      </p:cBhvr>
                                      <p:to>
                                        <p:strVal val="visible"/>
                                      </p:to>
                                    </p:set>
                                    <p:animEffect transition="in" filter="dissolve">
                                      <p:cBhvr>
                                        <p:cTn id="16" dur="500"/>
                                        <p:tgtEl>
                                          <p:spTgt spid="1116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1663"/>
                                        </p:tgtEl>
                                        <p:attrNameLst>
                                          <p:attrName>style.visibility</p:attrName>
                                        </p:attrNameLst>
                                      </p:cBhvr>
                                      <p:to>
                                        <p:strVal val="visible"/>
                                      </p:to>
                                    </p:set>
                                    <p:animEffect transition="in" filter="wipe(left)">
                                      <p:cBhvr>
                                        <p:cTn id="21" dur="500"/>
                                        <p:tgtEl>
                                          <p:spTgt spid="111663"/>
                                        </p:tgtEl>
                                      </p:cBhvr>
                                    </p:animEffect>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111662"/>
                                        </p:tgtEl>
                                        <p:attrNameLst>
                                          <p:attrName>style.visibility</p:attrName>
                                        </p:attrNameLst>
                                      </p:cBhvr>
                                      <p:to>
                                        <p:strVal val="visible"/>
                                      </p:to>
                                    </p:set>
                                    <p:anim calcmode="lin" valueType="num">
                                      <p:cBhvr>
                                        <p:cTn id="26" dur="500" fill="hold"/>
                                        <p:tgtEl>
                                          <p:spTgt spid="111662"/>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11662"/>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11662"/>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1166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11622">
                                            <p:txEl>
                                              <p:pRg st="0" end="0"/>
                                            </p:txEl>
                                          </p:spTgt>
                                        </p:tgtEl>
                                        <p:attrNameLst>
                                          <p:attrName>style.visibility</p:attrName>
                                        </p:attrNameLst>
                                      </p:cBhvr>
                                      <p:to>
                                        <p:strVal val="visible"/>
                                      </p:to>
                                    </p:set>
                                    <p:animEffect transition="in" filter="dissolve">
                                      <p:cBhvr>
                                        <p:cTn id="34" dur="500"/>
                                        <p:tgtEl>
                                          <p:spTgt spid="11162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11623">
                                            <p:txEl>
                                              <p:pRg st="0" end="0"/>
                                            </p:txEl>
                                          </p:spTgt>
                                        </p:tgtEl>
                                        <p:attrNameLst>
                                          <p:attrName>style.visibility</p:attrName>
                                        </p:attrNameLst>
                                      </p:cBhvr>
                                      <p:to>
                                        <p:strVal val="visible"/>
                                      </p:to>
                                    </p:set>
                                    <p:animEffect transition="in" filter="dissolve">
                                      <p:cBhvr>
                                        <p:cTn id="46" dur="500"/>
                                        <p:tgtEl>
                                          <p:spTgt spid="11162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11667"/>
                                        </p:tgtEl>
                                        <p:attrNameLst>
                                          <p:attrName>style.visibility</p:attrName>
                                        </p:attrNameLst>
                                      </p:cBhvr>
                                      <p:to>
                                        <p:strVal val="visible"/>
                                      </p:to>
                                    </p:set>
                                    <p:animEffect transition="in" filter="dissolve">
                                      <p:cBhvr>
                                        <p:cTn id="51" dur="500"/>
                                        <p:tgtEl>
                                          <p:spTgt spid="111667"/>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11665"/>
                                        </p:tgtEl>
                                        <p:attrNameLst>
                                          <p:attrName>style.visibility</p:attrName>
                                        </p:attrNameLst>
                                      </p:cBhvr>
                                      <p:to>
                                        <p:strVal val="visible"/>
                                      </p:to>
                                    </p:set>
                                    <p:animEffect transition="in" filter="dissolve">
                                      <p:cBhvr>
                                        <p:cTn id="56" dur="500"/>
                                        <p:tgtEl>
                                          <p:spTgt spid="111665"/>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11628"/>
                                        </p:tgtEl>
                                        <p:attrNameLst>
                                          <p:attrName>style.visibility</p:attrName>
                                        </p:attrNameLst>
                                      </p:cBhvr>
                                      <p:to>
                                        <p:strVal val="visible"/>
                                      </p:to>
                                    </p:set>
                                    <p:animEffect transition="in" filter="dissolve">
                                      <p:cBhvr>
                                        <p:cTn id="61" dur="500"/>
                                        <p:tgtEl>
                                          <p:spTgt spid="111628"/>
                                        </p:tgtEl>
                                      </p:cBhvr>
                                    </p:animEffect>
                                  </p:childTnLst>
                                </p:cTn>
                              </p:par>
                            </p:childTnLst>
                          </p:cTn>
                        </p:par>
                      </p:childTnLst>
                    </p:cTn>
                  </p:par>
                  <p:par>
                    <p:cTn id="62" fill="hold">
                      <p:stCondLst>
                        <p:cond delay="indefinite"/>
                      </p:stCondLst>
                      <p:childTnLst>
                        <p:par>
                          <p:cTn id="63" fill="hold">
                            <p:stCondLst>
                              <p:cond delay="0"/>
                            </p:stCondLst>
                            <p:childTnLst>
                              <p:par>
                                <p:cTn id="64" presetID="40" presetClass="entr" presetSubtype="0" fill="hold" grpId="0" nodeType="clickEffect">
                                  <p:stCondLst>
                                    <p:cond delay="0"/>
                                  </p:stCondLst>
                                  <p:iterate type="lt">
                                    <p:tmPct val="10000"/>
                                  </p:iterate>
                                  <p:childTnLst>
                                    <p:set>
                                      <p:cBhvr>
                                        <p:cTn id="65" dur="1" fill="hold">
                                          <p:stCondLst>
                                            <p:cond delay="0"/>
                                          </p:stCondLst>
                                        </p:cTn>
                                        <p:tgtEl>
                                          <p:spTgt spid="111632"/>
                                        </p:tgtEl>
                                        <p:attrNameLst>
                                          <p:attrName>style.visibility</p:attrName>
                                        </p:attrNameLst>
                                      </p:cBhvr>
                                      <p:to>
                                        <p:strVal val="visible"/>
                                      </p:to>
                                    </p:set>
                                    <p:animEffect transition="in" filter="fade">
                                      <p:cBhvr>
                                        <p:cTn id="66" dur="1000"/>
                                        <p:tgtEl>
                                          <p:spTgt spid="111632"/>
                                        </p:tgtEl>
                                      </p:cBhvr>
                                    </p:animEffect>
                                    <p:anim calcmode="lin" valueType="num">
                                      <p:cBhvr>
                                        <p:cTn id="67" dur="1000" fill="hold"/>
                                        <p:tgtEl>
                                          <p:spTgt spid="111632"/>
                                        </p:tgtEl>
                                        <p:attrNameLst>
                                          <p:attrName>ppt_x</p:attrName>
                                        </p:attrNameLst>
                                      </p:cBhvr>
                                      <p:tavLst>
                                        <p:tav tm="0">
                                          <p:val>
                                            <p:strVal val="#ppt_x-.1"/>
                                          </p:val>
                                        </p:tav>
                                        <p:tav tm="100000">
                                          <p:val>
                                            <p:strVal val="#ppt_x"/>
                                          </p:val>
                                        </p:tav>
                                      </p:tavLst>
                                    </p:anim>
                                    <p:anim calcmode="lin" valueType="num">
                                      <p:cBhvr>
                                        <p:cTn id="68" dur="1000" fill="hold"/>
                                        <p:tgtEl>
                                          <p:spTgt spid="111632"/>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2000"/>
                                        <p:tgtEl>
                                          <p:spTgt spid="2"/>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111634"/>
                                        </p:tgtEl>
                                        <p:attrNameLst>
                                          <p:attrName>style.visibility</p:attrName>
                                        </p:attrNameLst>
                                      </p:cBhvr>
                                      <p:to>
                                        <p:strVal val="visible"/>
                                      </p:to>
                                    </p:set>
                                    <p:animEffect transition="in" filter="dissolve">
                                      <p:cBhvr>
                                        <p:cTn id="78" dur="500"/>
                                        <p:tgtEl>
                                          <p:spTgt spid="111634"/>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111633"/>
                                        </p:tgtEl>
                                        <p:attrNameLst>
                                          <p:attrName>style.visibility</p:attrName>
                                        </p:attrNameLst>
                                      </p:cBhvr>
                                      <p:to>
                                        <p:strVal val="visible"/>
                                      </p:to>
                                    </p:set>
                                    <p:animEffect transition="in" filter="dissolve">
                                      <p:cBhvr>
                                        <p:cTn id="83" dur="500"/>
                                        <p:tgtEl>
                                          <p:spTgt spid="11163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111653"/>
                                        </p:tgtEl>
                                        <p:attrNameLst>
                                          <p:attrName>style.visibility</p:attrName>
                                        </p:attrNameLst>
                                      </p:cBhvr>
                                      <p:to>
                                        <p:strVal val="visible"/>
                                      </p:to>
                                    </p:set>
                                    <p:animEffect transition="in" filter="wipe(down)">
                                      <p:cBhvr>
                                        <p:cTn id="88" dur="500"/>
                                        <p:tgtEl>
                                          <p:spTgt spid="111653"/>
                                        </p:tgtEl>
                                      </p:cBhvr>
                                    </p:animEffect>
                                  </p:childTnLst>
                                </p:cTn>
                              </p:par>
                            </p:childTnLst>
                          </p:cTn>
                        </p:par>
                        <p:par>
                          <p:cTn id="89" fill="hold">
                            <p:stCondLst>
                              <p:cond delay="500"/>
                            </p:stCondLst>
                            <p:childTnLst>
                              <p:par>
                                <p:cTn id="90" presetID="22" presetClass="entr" presetSubtype="4" fill="hold" grpId="0" nodeType="afterEffect">
                                  <p:stCondLst>
                                    <p:cond delay="0"/>
                                  </p:stCondLst>
                                  <p:childTnLst>
                                    <p:set>
                                      <p:cBhvr>
                                        <p:cTn id="91" dur="1" fill="hold">
                                          <p:stCondLst>
                                            <p:cond delay="0"/>
                                          </p:stCondLst>
                                        </p:cTn>
                                        <p:tgtEl>
                                          <p:spTgt spid="111654"/>
                                        </p:tgtEl>
                                        <p:attrNameLst>
                                          <p:attrName>style.visibility</p:attrName>
                                        </p:attrNameLst>
                                      </p:cBhvr>
                                      <p:to>
                                        <p:strVal val="visible"/>
                                      </p:to>
                                    </p:set>
                                    <p:animEffect transition="in" filter="wipe(down)">
                                      <p:cBhvr>
                                        <p:cTn id="92" dur="500"/>
                                        <p:tgtEl>
                                          <p:spTgt spid="11165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2000"/>
                                        <p:tgtEl>
                                          <p:spTgt spid="3"/>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11635"/>
                                        </p:tgtEl>
                                        <p:attrNameLst>
                                          <p:attrName>style.visibility</p:attrName>
                                        </p:attrNameLst>
                                      </p:cBhvr>
                                      <p:to>
                                        <p:strVal val="visible"/>
                                      </p:to>
                                    </p:set>
                                    <p:animEffect transition="in" filter="dissolve">
                                      <p:cBhvr>
                                        <p:cTn id="102" dur="500"/>
                                        <p:tgtEl>
                                          <p:spTgt spid="111635"/>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111636"/>
                                        </p:tgtEl>
                                        <p:attrNameLst>
                                          <p:attrName>style.visibility</p:attrName>
                                        </p:attrNameLst>
                                      </p:cBhvr>
                                      <p:to>
                                        <p:strVal val="visible"/>
                                      </p:to>
                                    </p:set>
                                    <p:animEffect transition="in" filter="dissolve">
                                      <p:cBhvr>
                                        <p:cTn id="107" dur="500"/>
                                        <p:tgtEl>
                                          <p:spTgt spid="11163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111655"/>
                                        </p:tgtEl>
                                        <p:attrNameLst>
                                          <p:attrName>style.visibility</p:attrName>
                                        </p:attrNameLst>
                                      </p:cBhvr>
                                      <p:to>
                                        <p:strVal val="visible"/>
                                      </p:to>
                                    </p:set>
                                    <p:animEffect transition="in" filter="wipe(down)">
                                      <p:cBhvr>
                                        <p:cTn id="112" dur="500"/>
                                        <p:tgtEl>
                                          <p:spTgt spid="111655"/>
                                        </p:tgtEl>
                                      </p:cBhvr>
                                    </p:animEffect>
                                  </p:childTnLst>
                                </p:cTn>
                              </p:par>
                            </p:childTnLst>
                          </p:cTn>
                        </p:par>
                        <p:par>
                          <p:cTn id="113" fill="hold">
                            <p:stCondLst>
                              <p:cond delay="500"/>
                            </p:stCondLst>
                            <p:childTnLst>
                              <p:par>
                                <p:cTn id="114" presetID="22" presetClass="entr" presetSubtype="4" fill="hold" grpId="0" nodeType="afterEffect">
                                  <p:stCondLst>
                                    <p:cond delay="0"/>
                                  </p:stCondLst>
                                  <p:childTnLst>
                                    <p:set>
                                      <p:cBhvr>
                                        <p:cTn id="115" dur="1" fill="hold">
                                          <p:stCondLst>
                                            <p:cond delay="0"/>
                                          </p:stCondLst>
                                        </p:cTn>
                                        <p:tgtEl>
                                          <p:spTgt spid="111656"/>
                                        </p:tgtEl>
                                        <p:attrNameLst>
                                          <p:attrName>style.visibility</p:attrName>
                                        </p:attrNameLst>
                                      </p:cBhvr>
                                      <p:to>
                                        <p:strVal val="visible"/>
                                      </p:to>
                                    </p:set>
                                    <p:animEffect transition="in" filter="wipe(down)">
                                      <p:cBhvr>
                                        <p:cTn id="116" dur="500"/>
                                        <p:tgtEl>
                                          <p:spTgt spid="11165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fade">
                                      <p:cBhvr>
                                        <p:cTn id="121" dur="2000"/>
                                        <p:tgtEl>
                                          <p:spTgt spid="4"/>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111638"/>
                                        </p:tgtEl>
                                        <p:attrNameLst>
                                          <p:attrName>style.visibility</p:attrName>
                                        </p:attrNameLst>
                                      </p:cBhvr>
                                      <p:to>
                                        <p:strVal val="visible"/>
                                      </p:to>
                                    </p:set>
                                    <p:animEffect transition="in" filter="dissolve">
                                      <p:cBhvr>
                                        <p:cTn id="126" dur="500"/>
                                        <p:tgtEl>
                                          <p:spTgt spid="111638"/>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111637"/>
                                        </p:tgtEl>
                                        <p:attrNameLst>
                                          <p:attrName>style.visibility</p:attrName>
                                        </p:attrNameLst>
                                      </p:cBhvr>
                                      <p:to>
                                        <p:strVal val="visible"/>
                                      </p:to>
                                    </p:set>
                                    <p:animEffect transition="in" filter="dissolve">
                                      <p:cBhvr>
                                        <p:cTn id="131" dur="500"/>
                                        <p:tgtEl>
                                          <p:spTgt spid="111637"/>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111657"/>
                                        </p:tgtEl>
                                        <p:attrNameLst>
                                          <p:attrName>style.visibility</p:attrName>
                                        </p:attrNameLst>
                                      </p:cBhvr>
                                      <p:to>
                                        <p:strVal val="visible"/>
                                      </p:to>
                                    </p:set>
                                    <p:animEffect transition="in" filter="wipe(down)">
                                      <p:cBhvr>
                                        <p:cTn id="136" dur="500"/>
                                        <p:tgtEl>
                                          <p:spTgt spid="111657"/>
                                        </p:tgtEl>
                                      </p:cBhvr>
                                    </p:animEffect>
                                  </p:childTnLst>
                                </p:cTn>
                              </p:par>
                            </p:childTnLst>
                          </p:cTn>
                        </p:par>
                        <p:par>
                          <p:cTn id="137" fill="hold">
                            <p:stCondLst>
                              <p:cond delay="500"/>
                            </p:stCondLst>
                            <p:childTnLst>
                              <p:par>
                                <p:cTn id="138" presetID="22" presetClass="entr" presetSubtype="4" fill="hold" grpId="0" nodeType="afterEffect">
                                  <p:stCondLst>
                                    <p:cond delay="0"/>
                                  </p:stCondLst>
                                  <p:childTnLst>
                                    <p:set>
                                      <p:cBhvr>
                                        <p:cTn id="139" dur="1" fill="hold">
                                          <p:stCondLst>
                                            <p:cond delay="0"/>
                                          </p:stCondLst>
                                        </p:cTn>
                                        <p:tgtEl>
                                          <p:spTgt spid="111658"/>
                                        </p:tgtEl>
                                        <p:attrNameLst>
                                          <p:attrName>style.visibility</p:attrName>
                                        </p:attrNameLst>
                                      </p:cBhvr>
                                      <p:to>
                                        <p:strVal val="visible"/>
                                      </p:to>
                                    </p:set>
                                    <p:animEffect transition="in" filter="wipe(down)">
                                      <p:cBhvr>
                                        <p:cTn id="140" dur="500"/>
                                        <p:tgtEl>
                                          <p:spTgt spid="111658"/>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5"/>
                                        </p:tgtEl>
                                        <p:attrNameLst>
                                          <p:attrName>style.visibility</p:attrName>
                                        </p:attrNameLst>
                                      </p:cBhvr>
                                      <p:to>
                                        <p:strVal val="visible"/>
                                      </p:to>
                                    </p:set>
                                    <p:animEffect transition="in" filter="fade">
                                      <p:cBhvr>
                                        <p:cTn id="145" dur="2000"/>
                                        <p:tgtEl>
                                          <p:spTgt spid="5"/>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111640"/>
                                        </p:tgtEl>
                                        <p:attrNameLst>
                                          <p:attrName>style.visibility</p:attrName>
                                        </p:attrNameLst>
                                      </p:cBhvr>
                                      <p:to>
                                        <p:strVal val="visible"/>
                                      </p:to>
                                    </p:set>
                                    <p:animEffect transition="in" filter="dissolve">
                                      <p:cBhvr>
                                        <p:cTn id="150" dur="500"/>
                                        <p:tgtEl>
                                          <p:spTgt spid="111640"/>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grpId="0" nodeType="clickEffect">
                                  <p:stCondLst>
                                    <p:cond delay="0"/>
                                  </p:stCondLst>
                                  <p:childTnLst>
                                    <p:set>
                                      <p:cBhvr>
                                        <p:cTn id="154" dur="1" fill="hold">
                                          <p:stCondLst>
                                            <p:cond delay="0"/>
                                          </p:stCondLst>
                                        </p:cTn>
                                        <p:tgtEl>
                                          <p:spTgt spid="111639"/>
                                        </p:tgtEl>
                                        <p:attrNameLst>
                                          <p:attrName>style.visibility</p:attrName>
                                        </p:attrNameLst>
                                      </p:cBhvr>
                                      <p:to>
                                        <p:strVal val="visible"/>
                                      </p:to>
                                    </p:set>
                                    <p:animEffect transition="in" filter="dissolve">
                                      <p:cBhvr>
                                        <p:cTn id="155" dur="500"/>
                                        <p:tgtEl>
                                          <p:spTgt spid="111639"/>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4" fill="hold" grpId="0" nodeType="clickEffect">
                                  <p:stCondLst>
                                    <p:cond delay="0"/>
                                  </p:stCondLst>
                                  <p:childTnLst>
                                    <p:set>
                                      <p:cBhvr>
                                        <p:cTn id="159" dur="1" fill="hold">
                                          <p:stCondLst>
                                            <p:cond delay="0"/>
                                          </p:stCondLst>
                                        </p:cTn>
                                        <p:tgtEl>
                                          <p:spTgt spid="111659"/>
                                        </p:tgtEl>
                                        <p:attrNameLst>
                                          <p:attrName>style.visibility</p:attrName>
                                        </p:attrNameLst>
                                      </p:cBhvr>
                                      <p:to>
                                        <p:strVal val="visible"/>
                                      </p:to>
                                    </p:set>
                                    <p:animEffect transition="in" filter="wipe(down)">
                                      <p:cBhvr>
                                        <p:cTn id="160" dur="500"/>
                                        <p:tgtEl>
                                          <p:spTgt spid="111659"/>
                                        </p:tgtEl>
                                      </p:cBhvr>
                                    </p:animEffect>
                                  </p:childTnLst>
                                </p:cTn>
                              </p:par>
                            </p:childTnLst>
                          </p:cTn>
                        </p:par>
                        <p:par>
                          <p:cTn id="161" fill="hold">
                            <p:stCondLst>
                              <p:cond delay="500"/>
                            </p:stCondLst>
                            <p:childTnLst>
                              <p:par>
                                <p:cTn id="162" presetID="22" presetClass="entr" presetSubtype="4" fill="hold" grpId="0" nodeType="afterEffect">
                                  <p:stCondLst>
                                    <p:cond delay="0"/>
                                  </p:stCondLst>
                                  <p:childTnLst>
                                    <p:set>
                                      <p:cBhvr>
                                        <p:cTn id="163" dur="1" fill="hold">
                                          <p:stCondLst>
                                            <p:cond delay="0"/>
                                          </p:stCondLst>
                                        </p:cTn>
                                        <p:tgtEl>
                                          <p:spTgt spid="111660"/>
                                        </p:tgtEl>
                                        <p:attrNameLst>
                                          <p:attrName>style.visibility</p:attrName>
                                        </p:attrNameLst>
                                      </p:cBhvr>
                                      <p:to>
                                        <p:strVal val="visible"/>
                                      </p:to>
                                    </p:set>
                                    <p:animEffect transition="in" filter="wipe(down)">
                                      <p:cBhvr>
                                        <p:cTn id="164" dur="500"/>
                                        <p:tgtEl>
                                          <p:spTgt spid="111660"/>
                                        </p:tgtEl>
                                      </p:cBhvr>
                                    </p:animEffect>
                                  </p:childTnLst>
                                </p:cTn>
                              </p:par>
                            </p:childTnLst>
                          </p:cTn>
                        </p:par>
                      </p:childTnLst>
                    </p:cTn>
                  </p:par>
                  <p:par>
                    <p:cTn id="165" fill="hold">
                      <p:stCondLst>
                        <p:cond delay="indefinite"/>
                      </p:stCondLst>
                      <p:childTnLst>
                        <p:par>
                          <p:cTn id="166" fill="hold">
                            <p:stCondLst>
                              <p:cond delay="0"/>
                            </p:stCondLst>
                            <p:childTnLst>
                              <p:par>
                                <p:cTn id="167" presetID="2" presetClass="entr" presetSubtype="1" fill="hold" grpId="0" nodeType="clickEffect">
                                  <p:stCondLst>
                                    <p:cond delay="0"/>
                                  </p:stCondLst>
                                  <p:iterate type="wd">
                                    <p:tmPct val="100000"/>
                                  </p:iterate>
                                  <p:childTnLst>
                                    <p:set>
                                      <p:cBhvr>
                                        <p:cTn id="168" dur="1" fill="hold">
                                          <p:stCondLst>
                                            <p:cond delay="0"/>
                                          </p:stCondLst>
                                        </p:cTn>
                                        <p:tgtEl>
                                          <p:spTgt spid="111627">
                                            <p:txEl>
                                              <p:pRg st="0" end="0"/>
                                            </p:txEl>
                                          </p:spTgt>
                                        </p:tgtEl>
                                        <p:attrNameLst>
                                          <p:attrName>style.visibility</p:attrName>
                                        </p:attrNameLst>
                                      </p:cBhvr>
                                      <p:to>
                                        <p:strVal val="visible"/>
                                      </p:to>
                                    </p:set>
                                    <p:anim calcmode="lin" valueType="num">
                                      <p:cBhvr additive="base">
                                        <p:cTn id="169" dur="300" fill="hold"/>
                                        <p:tgtEl>
                                          <p:spTgt spid="111627">
                                            <p:txEl>
                                              <p:pRg st="0" end="0"/>
                                            </p:txEl>
                                          </p:spTgt>
                                        </p:tgtEl>
                                        <p:attrNameLst>
                                          <p:attrName>ppt_x</p:attrName>
                                        </p:attrNameLst>
                                      </p:cBhvr>
                                      <p:tavLst>
                                        <p:tav tm="0">
                                          <p:val>
                                            <p:strVal val="#ppt_x"/>
                                          </p:val>
                                        </p:tav>
                                        <p:tav tm="100000">
                                          <p:val>
                                            <p:strVal val="#ppt_x"/>
                                          </p:val>
                                        </p:tav>
                                      </p:tavLst>
                                    </p:anim>
                                    <p:anim calcmode="lin" valueType="num">
                                      <p:cBhvr additive="base">
                                        <p:cTn id="170" dur="300" fill="hold"/>
                                        <p:tgtEl>
                                          <p:spTgt spid="11162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71" fill="hold" display="0">
                  <p:stCondLst>
                    <p:cond delay="indefinite"/>
                  </p:stCondLst>
                  <p:endCondLst>
                    <p:cond evt="onPrev" delay="0">
                      <p:tgtEl>
                        <p:sldTgt/>
                      </p:tgtEl>
                    </p:cond>
                    <p:cond evt="onStopAudio" delay="0">
                      <p:tgtEl>
                        <p:sldTgt/>
                      </p:tgtEl>
                    </p:cond>
                    <p:cond evt="onNext" delay="0">
                      <p:tgtEl>
                        <p:sldTgt/>
                      </p:tgtEl>
                    </p:cond>
                  </p:endCondLst>
                </p:cTn>
                <p:tgtEl>
                  <p:spTgt spid="111631"/>
                </p:tgtEl>
              </p:cMediaNode>
            </p:audio>
          </p:childTnLst>
        </p:cTn>
      </p:par>
    </p:tnLst>
    <p:bldLst>
      <p:bldP spid="111621" grpId="0" build="p" autoUpdateAnimBg="0"/>
      <p:bldP spid="111622" grpId="0" build="p" autoUpdateAnimBg="0"/>
      <p:bldP spid="111623" grpId="0" build="p" autoUpdateAnimBg="0"/>
      <p:bldP spid="111627" grpId="0" build="p" autoUpdateAnimBg="0"/>
      <p:bldP spid="111628" grpId="0" autoUpdateAnimBg="0"/>
      <p:bldP spid="111632" grpId="0" autoUpdateAnimBg="0"/>
      <p:bldP spid="111633" grpId="0"/>
      <p:bldP spid="111634" grpId="0"/>
      <p:bldP spid="111635" grpId="0"/>
      <p:bldP spid="111636" grpId="0"/>
      <p:bldP spid="111637" grpId="0"/>
      <p:bldP spid="111638" grpId="0"/>
      <p:bldP spid="111639" grpId="0"/>
      <p:bldP spid="111640" grpId="0"/>
      <p:bldP spid="111653" grpId="0" animBg="1"/>
      <p:bldP spid="111654" grpId="0" animBg="1"/>
      <p:bldP spid="111655" grpId="0" animBg="1"/>
      <p:bldP spid="111656" grpId="0" animBg="1"/>
      <p:bldP spid="111657" grpId="0" animBg="1"/>
      <p:bldP spid="111658" grpId="0" animBg="1"/>
      <p:bldP spid="111659" grpId="0" animBg="1"/>
      <p:bldP spid="111660" grpId="0" animBg="1"/>
      <p:bldP spid="111662" grpId="0"/>
      <p:bldP spid="111663" grpId="0" animBg="1"/>
      <p:bldP spid="111665" grpId="0"/>
      <p:bldP spid="11166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1524000" y="381000"/>
            <a:ext cx="6934200" cy="1143000"/>
          </a:xfrm>
        </p:spPr>
        <p:txBody>
          <a:bodyPr/>
          <a:lstStyle/>
          <a:p>
            <a:pPr eaLnBrk="1" hangingPunct="1"/>
            <a:r>
              <a:rPr lang="en-US" smtClean="0"/>
              <a:t>Water in Space</a:t>
            </a:r>
          </a:p>
        </p:txBody>
      </p:sp>
      <p:sp>
        <p:nvSpPr>
          <p:cNvPr id="132098" name="Text Box 3"/>
          <p:cNvSpPr txBox="1">
            <a:spLocks noChangeArrowheads="1"/>
          </p:cNvSpPr>
          <p:nvPr/>
        </p:nvSpPr>
        <p:spPr bwMode="auto">
          <a:xfrm>
            <a:off x="381000" y="1839913"/>
            <a:ext cx="8510588" cy="2286000"/>
          </a:xfrm>
          <a:prstGeom prst="rect">
            <a:avLst/>
          </a:prstGeom>
          <a:noFill/>
          <a:ln w="9525">
            <a:noFill/>
            <a:miter lim="800000"/>
            <a:headEnd/>
            <a:tailEnd/>
          </a:ln>
        </p:spPr>
        <p:txBody>
          <a:bodyPr>
            <a:spAutoFit/>
          </a:bodyPr>
          <a:lstStyle/>
          <a:p>
            <a:r>
              <a:rPr lang="en-US" sz="2000"/>
              <a:t>   </a:t>
            </a:r>
            <a:r>
              <a:rPr lang="en-US" sz="2000" i="1"/>
              <a:t>In the space shuttle, the CO</a:t>
            </a:r>
            <a:r>
              <a:rPr lang="en-US" sz="2000" i="1" baseline="-25000"/>
              <a:t>2</a:t>
            </a:r>
            <a:r>
              <a:rPr lang="en-US" sz="2000" i="1"/>
              <a:t> that the crew exhales is removed from the </a:t>
            </a:r>
          </a:p>
          <a:p>
            <a:r>
              <a:rPr lang="en-US" sz="2000" i="1"/>
              <a:t>air by a reaction within canisters of lithium hydroxide.  On average, each </a:t>
            </a:r>
          </a:p>
          <a:p>
            <a:r>
              <a:rPr lang="en-US" sz="2000" i="1"/>
              <a:t>astronaut exhales about 20.0 mol of CO</a:t>
            </a:r>
            <a:r>
              <a:rPr lang="en-US" sz="2000" i="1" baseline="-25000"/>
              <a:t>2</a:t>
            </a:r>
            <a:r>
              <a:rPr lang="en-US" sz="2000" i="1"/>
              <a:t> daily.  What volume of water will </a:t>
            </a:r>
          </a:p>
          <a:p>
            <a:r>
              <a:rPr lang="en-US" sz="2000" i="1"/>
              <a:t>be produced when this amount of CO</a:t>
            </a:r>
            <a:r>
              <a:rPr lang="en-US" sz="2000" i="1" baseline="-25000"/>
              <a:t>2</a:t>
            </a:r>
            <a:r>
              <a:rPr lang="en-US" sz="2000" i="1"/>
              <a:t> reacts with an excess of LiOH?</a:t>
            </a:r>
          </a:p>
          <a:p>
            <a:r>
              <a:rPr lang="en-US" sz="2000" i="1"/>
              <a:t>   (Hint:  The density of water is about 1.00 g/mL.)</a:t>
            </a:r>
          </a:p>
          <a:p>
            <a:endParaRPr lang="en-US" sz="2000" i="1"/>
          </a:p>
          <a:p>
            <a:r>
              <a:rPr lang="en-US" sz="2000"/>
              <a:t>	</a:t>
            </a:r>
            <a:r>
              <a:rPr lang="en-US" sz="2400" b="1"/>
              <a:t>CO</a:t>
            </a:r>
            <a:r>
              <a:rPr lang="en-US" sz="2400" b="1" baseline="-25000"/>
              <a:t>2</a:t>
            </a:r>
            <a:r>
              <a:rPr lang="en-US" sz="2400" b="1"/>
              <a:t>(g)  +  2 LiOH(s)  </a:t>
            </a:r>
            <a:r>
              <a:rPr lang="en-US" sz="2400" b="1">
                <a:sym typeface="Wingdings" pitchFamily="2" charset="2"/>
              </a:rPr>
              <a:t>  Li</a:t>
            </a:r>
            <a:r>
              <a:rPr lang="en-US" sz="2400" b="1" baseline="-25000"/>
              <a:t>2</a:t>
            </a:r>
            <a:r>
              <a:rPr lang="en-US" sz="2400" b="1">
                <a:sym typeface="Wingdings" pitchFamily="2" charset="2"/>
              </a:rPr>
              <a:t>CO</a:t>
            </a:r>
            <a:r>
              <a:rPr lang="en-US" sz="2400" b="1" baseline="-25000"/>
              <a:t>3</a:t>
            </a:r>
            <a:r>
              <a:rPr lang="en-US" sz="2400" b="1">
                <a:sym typeface="Wingdings" pitchFamily="2" charset="2"/>
              </a:rPr>
              <a:t>(aq)  +  H</a:t>
            </a:r>
            <a:r>
              <a:rPr lang="en-US" sz="2400" b="1" baseline="-25000"/>
              <a:t>2</a:t>
            </a:r>
            <a:r>
              <a:rPr lang="en-US" sz="2400" b="1">
                <a:sym typeface="Wingdings" pitchFamily="2" charset="2"/>
              </a:rPr>
              <a:t>O(l)</a:t>
            </a:r>
            <a:r>
              <a:rPr lang="en-US" sz="2000"/>
              <a:t> </a:t>
            </a:r>
          </a:p>
        </p:txBody>
      </p:sp>
      <p:sp>
        <p:nvSpPr>
          <p:cNvPr id="132099" name="Text Box 7"/>
          <p:cNvSpPr txBox="1">
            <a:spLocks noChangeArrowheads="1"/>
          </p:cNvSpPr>
          <p:nvPr/>
        </p:nvSpPr>
        <p:spPr bwMode="auto">
          <a:xfrm>
            <a:off x="3067050" y="4052888"/>
            <a:ext cx="895350" cy="366712"/>
          </a:xfrm>
          <a:prstGeom prst="rect">
            <a:avLst/>
          </a:prstGeom>
          <a:noFill/>
          <a:ln w="9525">
            <a:noFill/>
            <a:miter lim="800000"/>
            <a:headEnd/>
            <a:tailEnd/>
          </a:ln>
        </p:spPr>
        <p:txBody>
          <a:bodyPr wrap="none">
            <a:spAutoFit/>
          </a:bodyPr>
          <a:lstStyle/>
          <a:p>
            <a:r>
              <a:rPr lang="en-US" sz="1800" i="1"/>
              <a:t>excess</a:t>
            </a:r>
          </a:p>
        </p:txBody>
      </p:sp>
      <p:sp>
        <p:nvSpPr>
          <p:cNvPr id="132100" name="Text Box 8"/>
          <p:cNvSpPr txBox="1">
            <a:spLocks noChangeArrowheads="1"/>
          </p:cNvSpPr>
          <p:nvPr/>
        </p:nvSpPr>
        <p:spPr bwMode="auto">
          <a:xfrm>
            <a:off x="1355725" y="4075113"/>
            <a:ext cx="1060450" cy="366712"/>
          </a:xfrm>
          <a:prstGeom prst="rect">
            <a:avLst/>
          </a:prstGeom>
          <a:noFill/>
          <a:ln w="9525">
            <a:noFill/>
            <a:miter lim="800000"/>
            <a:headEnd/>
            <a:tailEnd/>
          </a:ln>
        </p:spPr>
        <p:txBody>
          <a:bodyPr wrap="none">
            <a:spAutoFit/>
          </a:bodyPr>
          <a:lstStyle/>
          <a:p>
            <a:r>
              <a:rPr lang="en-US" sz="1800"/>
              <a:t>20.0 mol</a:t>
            </a:r>
          </a:p>
        </p:txBody>
      </p:sp>
      <p:sp>
        <p:nvSpPr>
          <p:cNvPr id="132101" name="Text Box 9"/>
          <p:cNvSpPr txBox="1">
            <a:spLocks noChangeArrowheads="1"/>
          </p:cNvSpPr>
          <p:nvPr/>
        </p:nvSpPr>
        <p:spPr bwMode="auto">
          <a:xfrm>
            <a:off x="7061200" y="4022725"/>
            <a:ext cx="558800" cy="396875"/>
          </a:xfrm>
          <a:prstGeom prst="rect">
            <a:avLst/>
          </a:prstGeom>
          <a:noFill/>
          <a:ln w="9525">
            <a:noFill/>
            <a:miter lim="800000"/>
            <a:headEnd/>
            <a:tailEnd/>
          </a:ln>
        </p:spPr>
        <p:txBody>
          <a:bodyPr wrap="none">
            <a:spAutoFit/>
          </a:bodyPr>
          <a:lstStyle/>
          <a:p>
            <a:r>
              <a:rPr lang="en-US" sz="1800"/>
              <a:t>x g</a:t>
            </a:r>
            <a:r>
              <a:rPr lang="en-US" sz="2000"/>
              <a:t> </a:t>
            </a:r>
          </a:p>
        </p:txBody>
      </p:sp>
      <p:sp>
        <p:nvSpPr>
          <p:cNvPr id="112650" name="Text Box 10"/>
          <p:cNvSpPr txBox="1">
            <a:spLocks noChangeArrowheads="1"/>
          </p:cNvSpPr>
          <p:nvPr/>
        </p:nvSpPr>
        <p:spPr bwMode="auto">
          <a:xfrm>
            <a:off x="5622925" y="5754688"/>
            <a:ext cx="2573338" cy="457200"/>
          </a:xfrm>
          <a:prstGeom prst="rect">
            <a:avLst/>
          </a:prstGeom>
          <a:noFill/>
          <a:ln w="9525">
            <a:noFill/>
            <a:miter lim="800000"/>
            <a:headEnd/>
            <a:tailEnd/>
          </a:ln>
        </p:spPr>
        <p:txBody>
          <a:bodyPr wrap="none">
            <a:spAutoFit/>
          </a:bodyPr>
          <a:lstStyle/>
          <a:p>
            <a:r>
              <a:rPr lang="en-US" sz="2400"/>
              <a:t>X  =  360 mL H</a:t>
            </a:r>
            <a:r>
              <a:rPr lang="en-US" sz="2400" baseline="-25000"/>
              <a:t>2</a:t>
            </a:r>
            <a:r>
              <a:rPr lang="en-US" sz="2400"/>
              <a:t>O</a:t>
            </a:r>
          </a:p>
        </p:txBody>
      </p:sp>
      <p:pic>
        <p:nvPicPr>
          <p:cNvPr id="132103" name="Picture 11" descr="lithium cannisters"/>
          <p:cNvPicPr>
            <a:picLocks noChangeAspect="1" noChangeArrowheads="1"/>
          </p:cNvPicPr>
          <p:nvPr/>
        </p:nvPicPr>
        <p:blipFill>
          <a:blip r:embed="rId4">
            <a:lum bright="12000" contrast="12000"/>
          </a:blip>
          <a:srcRect l="25050" r="25050"/>
          <a:stretch>
            <a:fillRect/>
          </a:stretch>
        </p:blipFill>
        <p:spPr bwMode="auto">
          <a:xfrm>
            <a:off x="7316788" y="304800"/>
            <a:ext cx="911225" cy="1371600"/>
          </a:xfrm>
          <a:prstGeom prst="rect">
            <a:avLst/>
          </a:prstGeom>
          <a:noFill/>
          <a:ln w="9525">
            <a:solidFill>
              <a:schemeClr val="tx1"/>
            </a:solidFill>
            <a:miter lim="800000"/>
            <a:headEnd/>
            <a:tailEnd/>
          </a:ln>
        </p:spPr>
      </p:pic>
      <p:pic>
        <p:nvPicPr>
          <p:cNvPr id="132104" name="Picture 12" descr="space station"/>
          <p:cNvPicPr>
            <a:picLocks noChangeAspect="1" noChangeArrowheads="1"/>
          </p:cNvPicPr>
          <p:nvPr/>
        </p:nvPicPr>
        <p:blipFill>
          <a:blip r:embed="rId5">
            <a:lum contrast="24000"/>
          </a:blip>
          <a:srcRect/>
          <a:stretch>
            <a:fillRect/>
          </a:stretch>
        </p:blipFill>
        <p:spPr bwMode="auto">
          <a:xfrm>
            <a:off x="609600" y="228600"/>
            <a:ext cx="1981200" cy="1485900"/>
          </a:xfrm>
          <a:prstGeom prst="rect">
            <a:avLst/>
          </a:prstGeom>
          <a:noFill/>
          <a:ln w="9525">
            <a:noFill/>
            <a:miter lim="800000"/>
            <a:headEnd/>
            <a:tailEnd/>
          </a:ln>
        </p:spPr>
      </p:pic>
      <p:sp>
        <p:nvSpPr>
          <p:cNvPr id="132105" name="AutoShape 13">
            <a:hlinkClick r:id="rId6"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112654" name="Picture 14">
            <a:hlinkClick r:id="" action="ppaction://media"/>
          </p:cNvPr>
          <p:cNvPicPr>
            <a:picLocks noRot="1" noChangeAspect="1" noChangeArrowheads="1"/>
          </p:cNvPicPr>
          <p:nvPr>
            <a:wavAudioFile r:embed="rId1" name="MSj00749650000[1].wav"/>
          </p:nvPr>
        </p:nvPicPr>
        <p:blipFill>
          <a:blip r:embed="rId7"/>
          <a:srcRect/>
          <a:stretch>
            <a:fillRect/>
          </a:stretch>
        </p:blipFill>
        <p:spPr bwMode="auto">
          <a:xfrm>
            <a:off x="7620000" y="1143000"/>
            <a:ext cx="304800" cy="304800"/>
          </a:xfrm>
          <a:prstGeom prst="rect">
            <a:avLst/>
          </a:prstGeom>
          <a:noFill/>
          <a:ln w="9525">
            <a:noFill/>
            <a:miter lim="800000"/>
            <a:headEnd/>
            <a:tailEnd/>
          </a:ln>
        </p:spPr>
      </p:pic>
      <p:sp>
        <p:nvSpPr>
          <p:cNvPr id="112655" name="Rectangle 15" descr="lithium hydroxide scrubbers"/>
          <p:cNvSpPr>
            <a:spLocks noChangeArrowheads="1"/>
          </p:cNvSpPr>
          <p:nvPr/>
        </p:nvSpPr>
        <p:spPr bwMode="auto">
          <a:xfrm>
            <a:off x="7315200" y="304800"/>
            <a:ext cx="914400" cy="1371600"/>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p>
            <a:pPr algn="ctr"/>
            <a:r>
              <a:rPr lang="en-US" sz="1600">
                <a:solidFill>
                  <a:schemeClr val="accent2"/>
                </a:solidFill>
              </a:rPr>
              <a:t>Click</a:t>
            </a:r>
          </a:p>
          <a:p>
            <a:pPr algn="ctr"/>
            <a:r>
              <a:rPr lang="en-US" sz="1600">
                <a:solidFill>
                  <a:schemeClr val="accent2"/>
                </a:solidFill>
              </a:rPr>
              <a:t>Here</a:t>
            </a:r>
          </a:p>
        </p:txBody>
      </p:sp>
      <p:sp>
        <p:nvSpPr>
          <p:cNvPr id="112656" name="Text Box 16"/>
          <p:cNvSpPr txBox="1">
            <a:spLocks noChangeArrowheads="1"/>
          </p:cNvSpPr>
          <p:nvPr/>
        </p:nvSpPr>
        <p:spPr bwMode="auto">
          <a:xfrm>
            <a:off x="1182688" y="4906963"/>
            <a:ext cx="2924175" cy="366712"/>
          </a:xfrm>
          <a:prstGeom prst="rect">
            <a:avLst/>
          </a:prstGeom>
          <a:noFill/>
          <a:ln w="9525">
            <a:noFill/>
            <a:miter lim="800000"/>
            <a:headEnd/>
            <a:tailEnd/>
          </a:ln>
        </p:spPr>
        <p:txBody>
          <a:bodyPr wrap="none">
            <a:spAutoFit/>
          </a:bodyPr>
          <a:lstStyle/>
          <a:p>
            <a:r>
              <a:rPr lang="en-US" sz="1800"/>
              <a:t>x mL H</a:t>
            </a:r>
            <a:r>
              <a:rPr lang="en-US" sz="1800" baseline="-25000"/>
              <a:t>2</a:t>
            </a:r>
            <a:r>
              <a:rPr lang="en-US" sz="1800"/>
              <a:t>O  =  20.0 mol CO</a:t>
            </a:r>
            <a:r>
              <a:rPr lang="en-US" sz="1800" baseline="-25000"/>
              <a:t>2</a:t>
            </a:r>
          </a:p>
        </p:txBody>
      </p:sp>
      <p:sp>
        <p:nvSpPr>
          <p:cNvPr id="112657" name="Text Box 17"/>
          <p:cNvSpPr txBox="1">
            <a:spLocks noChangeArrowheads="1"/>
          </p:cNvSpPr>
          <p:nvPr/>
        </p:nvSpPr>
        <p:spPr bwMode="auto">
          <a:xfrm>
            <a:off x="4064000" y="4740275"/>
            <a:ext cx="1233488" cy="366713"/>
          </a:xfrm>
          <a:prstGeom prst="rect">
            <a:avLst/>
          </a:prstGeom>
          <a:noFill/>
          <a:ln w="9525">
            <a:noFill/>
            <a:miter lim="800000"/>
            <a:headEnd/>
            <a:tailEnd/>
          </a:ln>
        </p:spPr>
        <p:txBody>
          <a:bodyPr wrap="none">
            <a:spAutoFit/>
          </a:bodyPr>
          <a:lstStyle/>
          <a:p>
            <a:r>
              <a:rPr lang="en-US" sz="1800"/>
              <a:t>1 mol H</a:t>
            </a:r>
            <a:r>
              <a:rPr lang="en-US" sz="1800" baseline="-25000"/>
              <a:t>2</a:t>
            </a:r>
            <a:r>
              <a:rPr lang="en-US" sz="1800"/>
              <a:t>O</a:t>
            </a:r>
            <a:endParaRPr lang="en-US" sz="1800" baseline="-25000"/>
          </a:p>
        </p:txBody>
      </p:sp>
      <p:sp>
        <p:nvSpPr>
          <p:cNvPr id="112658" name="Text Box 18"/>
          <p:cNvSpPr txBox="1">
            <a:spLocks noChangeArrowheads="1"/>
          </p:cNvSpPr>
          <p:nvPr/>
        </p:nvSpPr>
        <p:spPr bwMode="auto">
          <a:xfrm>
            <a:off x="4049713" y="5087938"/>
            <a:ext cx="1233487" cy="366712"/>
          </a:xfrm>
          <a:prstGeom prst="rect">
            <a:avLst/>
          </a:prstGeom>
          <a:noFill/>
          <a:ln w="9525">
            <a:noFill/>
            <a:miter lim="800000"/>
            <a:headEnd/>
            <a:tailEnd/>
          </a:ln>
        </p:spPr>
        <p:txBody>
          <a:bodyPr wrap="none">
            <a:spAutoFit/>
          </a:bodyPr>
          <a:lstStyle/>
          <a:p>
            <a:r>
              <a:rPr lang="en-US" sz="1800"/>
              <a:t>1 mol CO</a:t>
            </a:r>
            <a:r>
              <a:rPr lang="en-US" sz="1800" baseline="-25000"/>
              <a:t>2</a:t>
            </a:r>
          </a:p>
        </p:txBody>
      </p:sp>
      <p:sp>
        <p:nvSpPr>
          <p:cNvPr id="112659" name="Text Box 19"/>
          <p:cNvSpPr txBox="1">
            <a:spLocks noChangeArrowheads="1"/>
          </p:cNvSpPr>
          <p:nvPr/>
        </p:nvSpPr>
        <p:spPr bwMode="auto">
          <a:xfrm>
            <a:off x="5368925" y="5087938"/>
            <a:ext cx="1233488" cy="366712"/>
          </a:xfrm>
          <a:prstGeom prst="rect">
            <a:avLst/>
          </a:prstGeom>
          <a:noFill/>
          <a:ln w="9525">
            <a:noFill/>
            <a:miter lim="800000"/>
            <a:headEnd/>
            <a:tailEnd/>
          </a:ln>
        </p:spPr>
        <p:txBody>
          <a:bodyPr wrap="none">
            <a:spAutoFit/>
          </a:bodyPr>
          <a:lstStyle/>
          <a:p>
            <a:r>
              <a:rPr lang="en-US" sz="1800"/>
              <a:t>1 mol H</a:t>
            </a:r>
            <a:r>
              <a:rPr lang="en-US" sz="1800" baseline="-25000"/>
              <a:t>2</a:t>
            </a:r>
            <a:r>
              <a:rPr lang="en-US" sz="1800"/>
              <a:t>O</a:t>
            </a:r>
            <a:endParaRPr lang="en-US" sz="1800" baseline="-25000"/>
          </a:p>
        </p:txBody>
      </p:sp>
      <p:sp>
        <p:nvSpPr>
          <p:cNvPr id="112660" name="Text Box 20"/>
          <p:cNvSpPr txBox="1">
            <a:spLocks noChangeArrowheads="1"/>
          </p:cNvSpPr>
          <p:nvPr/>
        </p:nvSpPr>
        <p:spPr bwMode="auto">
          <a:xfrm>
            <a:off x="5421313" y="4740275"/>
            <a:ext cx="1119187" cy="366713"/>
          </a:xfrm>
          <a:prstGeom prst="rect">
            <a:avLst/>
          </a:prstGeom>
          <a:noFill/>
          <a:ln w="9525">
            <a:noFill/>
            <a:miter lim="800000"/>
            <a:headEnd/>
            <a:tailEnd/>
          </a:ln>
        </p:spPr>
        <p:txBody>
          <a:bodyPr wrap="none">
            <a:spAutoFit/>
          </a:bodyPr>
          <a:lstStyle/>
          <a:p>
            <a:r>
              <a:rPr lang="en-US" sz="1800"/>
              <a:t>18 g H</a:t>
            </a:r>
            <a:r>
              <a:rPr lang="en-US" sz="1800" baseline="-25000"/>
              <a:t>2</a:t>
            </a:r>
            <a:r>
              <a:rPr lang="en-US" sz="1800"/>
              <a:t>O</a:t>
            </a:r>
            <a:endParaRPr lang="en-US" sz="1800" baseline="-25000"/>
          </a:p>
        </p:txBody>
      </p:sp>
      <p:sp>
        <p:nvSpPr>
          <p:cNvPr id="112661" name="Text Box 21"/>
          <p:cNvSpPr txBox="1">
            <a:spLocks noChangeArrowheads="1"/>
          </p:cNvSpPr>
          <p:nvPr/>
        </p:nvSpPr>
        <p:spPr bwMode="auto">
          <a:xfrm>
            <a:off x="6678613" y="4745038"/>
            <a:ext cx="1182687" cy="366712"/>
          </a:xfrm>
          <a:prstGeom prst="rect">
            <a:avLst/>
          </a:prstGeom>
          <a:noFill/>
          <a:ln w="9525">
            <a:noFill/>
            <a:miter lim="800000"/>
            <a:headEnd/>
            <a:tailEnd/>
          </a:ln>
        </p:spPr>
        <p:txBody>
          <a:bodyPr wrap="none">
            <a:spAutoFit/>
          </a:bodyPr>
          <a:lstStyle/>
          <a:p>
            <a:r>
              <a:rPr lang="en-US" sz="1800"/>
              <a:t>1 mL H</a:t>
            </a:r>
            <a:r>
              <a:rPr lang="en-US" sz="1800" baseline="-25000"/>
              <a:t>2</a:t>
            </a:r>
            <a:r>
              <a:rPr lang="en-US" sz="1800"/>
              <a:t>O</a:t>
            </a:r>
            <a:endParaRPr lang="en-US" sz="1800" baseline="-25000"/>
          </a:p>
        </p:txBody>
      </p:sp>
      <p:sp>
        <p:nvSpPr>
          <p:cNvPr id="112662" name="Text Box 22"/>
          <p:cNvSpPr txBox="1">
            <a:spLocks noChangeArrowheads="1"/>
          </p:cNvSpPr>
          <p:nvPr/>
        </p:nvSpPr>
        <p:spPr bwMode="auto">
          <a:xfrm>
            <a:off x="6773863" y="5087938"/>
            <a:ext cx="992187" cy="366712"/>
          </a:xfrm>
          <a:prstGeom prst="rect">
            <a:avLst/>
          </a:prstGeom>
          <a:noFill/>
          <a:ln w="9525">
            <a:noFill/>
            <a:miter lim="800000"/>
            <a:headEnd/>
            <a:tailEnd/>
          </a:ln>
        </p:spPr>
        <p:txBody>
          <a:bodyPr wrap="none">
            <a:spAutoFit/>
          </a:bodyPr>
          <a:lstStyle/>
          <a:p>
            <a:r>
              <a:rPr lang="en-US" sz="1800"/>
              <a:t>1 g H</a:t>
            </a:r>
            <a:r>
              <a:rPr lang="en-US" sz="1800" baseline="-25000"/>
              <a:t>2</a:t>
            </a:r>
            <a:r>
              <a:rPr lang="en-US" sz="1800"/>
              <a:t>O</a:t>
            </a:r>
            <a:endParaRPr lang="en-US" sz="1800" baseline="-25000"/>
          </a:p>
        </p:txBody>
      </p:sp>
      <p:grpSp>
        <p:nvGrpSpPr>
          <p:cNvPr id="2" name="Group 23"/>
          <p:cNvGrpSpPr>
            <a:grpSpLocks/>
          </p:cNvGrpSpPr>
          <p:nvPr/>
        </p:nvGrpSpPr>
        <p:grpSpPr bwMode="auto">
          <a:xfrm>
            <a:off x="4103688" y="4756150"/>
            <a:ext cx="1209675" cy="676275"/>
            <a:chOff x="1872" y="2730"/>
            <a:chExt cx="816" cy="438"/>
          </a:xfrm>
        </p:grpSpPr>
        <p:sp>
          <p:nvSpPr>
            <p:cNvPr id="132130" name="AutoShape 24"/>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2131" name="Line 25"/>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26"/>
          <p:cNvGrpSpPr>
            <a:grpSpLocks/>
          </p:cNvGrpSpPr>
          <p:nvPr/>
        </p:nvGrpSpPr>
        <p:grpSpPr bwMode="auto">
          <a:xfrm>
            <a:off x="5351463" y="4756150"/>
            <a:ext cx="1276350" cy="676275"/>
            <a:chOff x="1872" y="2730"/>
            <a:chExt cx="816" cy="438"/>
          </a:xfrm>
        </p:grpSpPr>
        <p:sp>
          <p:nvSpPr>
            <p:cNvPr id="132128" name="AutoShape 27"/>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2129" name="Line 28"/>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29"/>
          <p:cNvGrpSpPr>
            <a:grpSpLocks/>
          </p:cNvGrpSpPr>
          <p:nvPr/>
        </p:nvGrpSpPr>
        <p:grpSpPr bwMode="auto">
          <a:xfrm>
            <a:off x="6665913" y="4756150"/>
            <a:ext cx="1209675" cy="676275"/>
            <a:chOff x="1872" y="2730"/>
            <a:chExt cx="816" cy="438"/>
          </a:xfrm>
        </p:grpSpPr>
        <p:sp>
          <p:nvSpPr>
            <p:cNvPr id="132126" name="AutoShape 30"/>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2127" name="Line 31"/>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112672" name="Line 32"/>
          <p:cNvSpPr>
            <a:spLocks noChangeShapeType="1"/>
          </p:cNvSpPr>
          <p:nvPr/>
        </p:nvSpPr>
        <p:spPr bwMode="auto">
          <a:xfrm flipV="1">
            <a:off x="3151188" y="5041900"/>
            <a:ext cx="838200" cy="114300"/>
          </a:xfrm>
          <a:prstGeom prst="line">
            <a:avLst/>
          </a:prstGeom>
          <a:noFill/>
          <a:ln w="9525">
            <a:solidFill>
              <a:srgbClr val="FF0000"/>
            </a:solidFill>
            <a:round/>
            <a:headEnd/>
            <a:tailEnd/>
          </a:ln>
        </p:spPr>
        <p:txBody>
          <a:bodyPr/>
          <a:lstStyle/>
          <a:p>
            <a:endParaRPr lang="en-US"/>
          </a:p>
        </p:txBody>
      </p:sp>
      <p:sp>
        <p:nvSpPr>
          <p:cNvPr id="112673" name="Line 33"/>
          <p:cNvSpPr>
            <a:spLocks noChangeShapeType="1"/>
          </p:cNvSpPr>
          <p:nvPr/>
        </p:nvSpPr>
        <p:spPr bwMode="auto">
          <a:xfrm flipV="1">
            <a:off x="4322763" y="5227638"/>
            <a:ext cx="828675" cy="119062"/>
          </a:xfrm>
          <a:prstGeom prst="line">
            <a:avLst/>
          </a:prstGeom>
          <a:noFill/>
          <a:ln w="9525">
            <a:solidFill>
              <a:srgbClr val="FF0000"/>
            </a:solidFill>
            <a:round/>
            <a:headEnd/>
            <a:tailEnd/>
          </a:ln>
        </p:spPr>
        <p:txBody>
          <a:bodyPr/>
          <a:lstStyle/>
          <a:p>
            <a:endParaRPr lang="en-US"/>
          </a:p>
        </p:txBody>
      </p:sp>
      <p:sp>
        <p:nvSpPr>
          <p:cNvPr id="112674" name="Line 34"/>
          <p:cNvSpPr>
            <a:spLocks noChangeShapeType="1"/>
          </p:cNvSpPr>
          <p:nvPr/>
        </p:nvSpPr>
        <p:spPr bwMode="auto">
          <a:xfrm flipV="1">
            <a:off x="4356100" y="4899025"/>
            <a:ext cx="862013" cy="123825"/>
          </a:xfrm>
          <a:prstGeom prst="line">
            <a:avLst/>
          </a:prstGeom>
          <a:noFill/>
          <a:ln w="9525">
            <a:solidFill>
              <a:srgbClr val="FF0000"/>
            </a:solidFill>
            <a:round/>
            <a:headEnd/>
            <a:tailEnd/>
          </a:ln>
        </p:spPr>
        <p:txBody>
          <a:bodyPr/>
          <a:lstStyle/>
          <a:p>
            <a:endParaRPr lang="en-US"/>
          </a:p>
        </p:txBody>
      </p:sp>
      <p:sp>
        <p:nvSpPr>
          <p:cNvPr id="112675" name="Line 35"/>
          <p:cNvSpPr>
            <a:spLocks noChangeShapeType="1"/>
          </p:cNvSpPr>
          <p:nvPr/>
        </p:nvSpPr>
        <p:spPr bwMode="auto">
          <a:xfrm flipV="1">
            <a:off x="5684838" y="5227638"/>
            <a:ext cx="847725" cy="119062"/>
          </a:xfrm>
          <a:prstGeom prst="line">
            <a:avLst/>
          </a:prstGeom>
          <a:noFill/>
          <a:ln w="9525">
            <a:solidFill>
              <a:srgbClr val="FF0000"/>
            </a:solidFill>
            <a:round/>
            <a:headEnd/>
            <a:tailEnd/>
          </a:ln>
        </p:spPr>
        <p:txBody>
          <a:bodyPr/>
          <a:lstStyle/>
          <a:p>
            <a:endParaRPr lang="en-US"/>
          </a:p>
        </p:txBody>
      </p:sp>
      <p:sp>
        <p:nvSpPr>
          <p:cNvPr id="112676" name="Line 36"/>
          <p:cNvSpPr>
            <a:spLocks noChangeShapeType="1"/>
          </p:cNvSpPr>
          <p:nvPr/>
        </p:nvSpPr>
        <p:spPr bwMode="auto">
          <a:xfrm flipV="1">
            <a:off x="5803900" y="4908550"/>
            <a:ext cx="685800" cy="104775"/>
          </a:xfrm>
          <a:prstGeom prst="line">
            <a:avLst/>
          </a:prstGeom>
          <a:noFill/>
          <a:ln w="9525">
            <a:solidFill>
              <a:srgbClr val="FF0000"/>
            </a:solidFill>
            <a:round/>
            <a:headEnd/>
            <a:tailEnd/>
          </a:ln>
        </p:spPr>
        <p:txBody>
          <a:bodyPr/>
          <a:lstStyle/>
          <a:p>
            <a:endParaRPr lang="en-US"/>
          </a:p>
        </p:txBody>
      </p:sp>
      <p:sp>
        <p:nvSpPr>
          <p:cNvPr id="112677" name="Line 37"/>
          <p:cNvSpPr>
            <a:spLocks noChangeShapeType="1"/>
          </p:cNvSpPr>
          <p:nvPr/>
        </p:nvSpPr>
        <p:spPr bwMode="auto">
          <a:xfrm flipV="1">
            <a:off x="7013575" y="5246688"/>
            <a:ext cx="728663" cy="104775"/>
          </a:xfrm>
          <a:prstGeom prst="line">
            <a:avLst/>
          </a:prstGeom>
          <a:noFill/>
          <a:ln w="9525">
            <a:solidFill>
              <a:srgbClr val="FF0000"/>
            </a:solidFill>
            <a:round/>
            <a:headEnd/>
            <a:tailEnd/>
          </a:ln>
        </p:spPr>
        <p:txBody>
          <a:bodyPr/>
          <a:lstStyle/>
          <a:p>
            <a:endParaRPr lang="en-US"/>
          </a:p>
        </p:txBody>
      </p:sp>
      <p:sp>
        <p:nvSpPr>
          <p:cNvPr id="112678" name="Text Box 38"/>
          <p:cNvSpPr txBox="1">
            <a:spLocks noChangeArrowheads="1"/>
          </p:cNvSpPr>
          <p:nvPr/>
        </p:nvSpPr>
        <p:spPr bwMode="auto">
          <a:xfrm>
            <a:off x="5330825" y="4745038"/>
            <a:ext cx="1309688" cy="366712"/>
          </a:xfrm>
          <a:prstGeom prst="rect">
            <a:avLst/>
          </a:prstGeom>
          <a:noFill/>
          <a:ln w="9525">
            <a:noFill/>
            <a:miter lim="800000"/>
            <a:headEnd/>
            <a:tailEnd/>
          </a:ln>
        </p:spPr>
        <p:txBody>
          <a:bodyPr wrap="none">
            <a:spAutoFit/>
          </a:bodyPr>
          <a:lstStyle/>
          <a:p>
            <a:r>
              <a:rPr lang="en-US" sz="1800"/>
              <a:t>22.4 L H</a:t>
            </a:r>
            <a:r>
              <a:rPr lang="en-US" sz="1800" baseline="-25000"/>
              <a:t>2</a:t>
            </a:r>
            <a:r>
              <a:rPr lang="en-US" sz="1800"/>
              <a:t>O</a:t>
            </a:r>
            <a:endParaRPr lang="en-US" sz="1800" baseline="-25000"/>
          </a:p>
        </p:txBody>
      </p:sp>
      <p:sp>
        <p:nvSpPr>
          <p:cNvPr id="112679" name="Text Box 39"/>
          <p:cNvSpPr txBox="1">
            <a:spLocks noChangeArrowheads="1"/>
          </p:cNvSpPr>
          <p:nvPr/>
        </p:nvSpPr>
        <p:spPr bwMode="auto">
          <a:xfrm>
            <a:off x="5065713" y="4321175"/>
            <a:ext cx="1900237" cy="304800"/>
          </a:xfrm>
          <a:prstGeom prst="rect">
            <a:avLst/>
          </a:prstGeom>
          <a:noFill/>
          <a:ln w="9525">
            <a:noFill/>
            <a:miter lim="800000"/>
            <a:headEnd/>
            <a:tailEnd/>
          </a:ln>
        </p:spPr>
        <p:txBody>
          <a:bodyPr wrap="none">
            <a:spAutoFit/>
          </a:bodyPr>
          <a:lstStyle/>
          <a:p>
            <a:r>
              <a:rPr lang="en-US">
                <a:solidFill>
                  <a:srgbClr val="FF0000"/>
                </a:solidFill>
              </a:rPr>
              <a:t>Water is NOT at STP!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97" fill="hold"/>
                                        <p:tgtEl>
                                          <p:spTgt spid="112654"/>
                                        </p:tgtEl>
                                      </p:cBhvr>
                                    </p:cmd>
                                  </p:childTnLst>
                                </p:cTn>
                              </p:par>
                              <p:par>
                                <p:cTn id="7" presetID="9" presetClass="exit" presetSubtype="0" fill="hold" grpId="0" nodeType="withEffect">
                                  <p:stCondLst>
                                    <p:cond delay="0"/>
                                  </p:stCondLst>
                                  <p:childTnLst>
                                    <p:animEffect transition="out" filter="dissolve">
                                      <p:cBhvr>
                                        <p:cTn id="8" dur="5000"/>
                                        <p:tgtEl>
                                          <p:spTgt spid="112655"/>
                                        </p:tgtEl>
                                      </p:cBhvr>
                                    </p:animEffect>
                                    <p:set>
                                      <p:cBhvr>
                                        <p:cTn id="9" dur="1" fill="hold">
                                          <p:stCondLst>
                                            <p:cond delay="4999"/>
                                          </p:stCondLst>
                                        </p:cTn>
                                        <p:tgtEl>
                                          <p:spTgt spid="11265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12656"/>
                                        </p:tgtEl>
                                        <p:attrNameLst>
                                          <p:attrName>style.visibility</p:attrName>
                                        </p:attrNameLst>
                                      </p:cBhvr>
                                      <p:to>
                                        <p:strVal val="visible"/>
                                      </p:to>
                                    </p:set>
                                    <p:animEffect transition="in" filter="fade">
                                      <p:cBhvr>
                                        <p:cTn id="14" dur="1000"/>
                                        <p:tgtEl>
                                          <p:spTgt spid="112656"/>
                                        </p:tgtEl>
                                      </p:cBhvr>
                                    </p:animEffect>
                                    <p:anim calcmode="lin" valueType="num">
                                      <p:cBhvr>
                                        <p:cTn id="15" dur="1000" fill="hold"/>
                                        <p:tgtEl>
                                          <p:spTgt spid="112656"/>
                                        </p:tgtEl>
                                        <p:attrNameLst>
                                          <p:attrName>ppt_x</p:attrName>
                                        </p:attrNameLst>
                                      </p:cBhvr>
                                      <p:tavLst>
                                        <p:tav tm="0">
                                          <p:val>
                                            <p:strVal val="#ppt_x-.1"/>
                                          </p:val>
                                        </p:tav>
                                        <p:tav tm="100000">
                                          <p:val>
                                            <p:strVal val="#ppt_x"/>
                                          </p:val>
                                        </p:tav>
                                      </p:tavLst>
                                    </p:anim>
                                    <p:anim calcmode="lin" valueType="num">
                                      <p:cBhvr>
                                        <p:cTn id="16" dur="1000" fill="hold"/>
                                        <p:tgtEl>
                                          <p:spTgt spid="11265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12658"/>
                                        </p:tgtEl>
                                        <p:attrNameLst>
                                          <p:attrName>style.visibility</p:attrName>
                                        </p:attrNameLst>
                                      </p:cBhvr>
                                      <p:to>
                                        <p:strVal val="visible"/>
                                      </p:to>
                                    </p:set>
                                    <p:animEffect transition="in" filter="dissolve">
                                      <p:cBhvr>
                                        <p:cTn id="26" dur="500"/>
                                        <p:tgtEl>
                                          <p:spTgt spid="11265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12657"/>
                                        </p:tgtEl>
                                        <p:attrNameLst>
                                          <p:attrName>style.visibility</p:attrName>
                                        </p:attrNameLst>
                                      </p:cBhvr>
                                      <p:to>
                                        <p:strVal val="visible"/>
                                      </p:to>
                                    </p:set>
                                    <p:animEffect transition="in" filter="dissolve">
                                      <p:cBhvr>
                                        <p:cTn id="31" dur="500"/>
                                        <p:tgtEl>
                                          <p:spTgt spid="11265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2672"/>
                                        </p:tgtEl>
                                        <p:attrNameLst>
                                          <p:attrName>style.visibility</p:attrName>
                                        </p:attrNameLst>
                                      </p:cBhvr>
                                      <p:to>
                                        <p:strVal val="visible"/>
                                      </p:to>
                                    </p:set>
                                    <p:animEffect transition="in" filter="wipe(down)">
                                      <p:cBhvr>
                                        <p:cTn id="36" dur="500"/>
                                        <p:tgtEl>
                                          <p:spTgt spid="112672"/>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12673"/>
                                        </p:tgtEl>
                                        <p:attrNameLst>
                                          <p:attrName>style.visibility</p:attrName>
                                        </p:attrNameLst>
                                      </p:cBhvr>
                                      <p:to>
                                        <p:strVal val="visible"/>
                                      </p:to>
                                    </p:set>
                                    <p:animEffect transition="in" filter="wipe(down)">
                                      <p:cBhvr>
                                        <p:cTn id="40" dur="500"/>
                                        <p:tgtEl>
                                          <p:spTgt spid="11267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20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12659"/>
                                        </p:tgtEl>
                                        <p:attrNameLst>
                                          <p:attrName>style.visibility</p:attrName>
                                        </p:attrNameLst>
                                      </p:cBhvr>
                                      <p:to>
                                        <p:strVal val="visible"/>
                                      </p:to>
                                    </p:set>
                                    <p:animEffect transition="in" filter="dissolve">
                                      <p:cBhvr>
                                        <p:cTn id="50" dur="500"/>
                                        <p:tgtEl>
                                          <p:spTgt spid="112659"/>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12678"/>
                                        </p:tgtEl>
                                        <p:attrNameLst>
                                          <p:attrName>style.visibility</p:attrName>
                                        </p:attrNameLst>
                                      </p:cBhvr>
                                      <p:to>
                                        <p:strVal val="visible"/>
                                      </p:to>
                                    </p:set>
                                    <p:animEffect transition="in" filter="dissolve">
                                      <p:cBhvr>
                                        <p:cTn id="55" dur="500"/>
                                        <p:tgtEl>
                                          <p:spTgt spid="112678"/>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12679"/>
                                        </p:tgtEl>
                                        <p:attrNameLst>
                                          <p:attrName>style.visibility</p:attrName>
                                        </p:attrNameLst>
                                      </p:cBhvr>
                                      <p:to>
                                        <p:strVal val="visible"/>
                                      </p:to>
                                    </p:set>
                                    <p:animEffect transition="in" filter="fade">
                                      <p:cBhvr>
                                        <p:cTn id="60" dur="1000"/>
                                        <p:tgtEl>
                                          <p:spTgt spid="112679"/>
                                        </p:tgtEl>
                                      </p:cBhvr>
                                    </p:animEffect>
                                    <p:anim calcmode="lin" valueType="num">
                                      <p:cBhvr>
                                        <p:cTn id="61" dur="1000" fill="hold"/>
                                        <p:tgtEl>
                                          <p:spTgt spid="112679"/>
                                        </p:tgtEl>
                                        <p:attrNameLst>
                                          <p:attrName>ppt_x</p:attrName>
                                        </p:attrNameLst>
                                      </p:cBhvr>
                                      <p:tavLst>
                                        <p:tav tm="0">
                                          <p:val>
                                            <p:strVal val="#ppt_x"/>
                                          </p:val>
                                        </p:tav>
                                        <p:tav tm="100000">
                                          <p:val>
                                            <p:strVal val="#ppt_x"/>
                                          </p:val>
                                        </p:tav>
                                      </p:tavLst>
                                    </p:anim>
                                    <p:anim calcmode="lin" valueType="num">
                                      <p:cBhvr>
                                        <p:cTn id="62" dur="1000" fill="hold"/>
                                        <p:tgtEl>
                                          <p:spTgt spid="11267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5" presetClass="exit" presetSubtype="0" fill="hold" grpId="1" nodeType="clickEffect">
                                  <p:stCondLst>
                                    <p:cond delay="0"/>
                                  </p:stCondLst>
                                  <p:childTnLst>
                                    <p:anim calcmode="lin" valueType="num">
                                      <p:cBhvr>
                                        <p:cTn id="66" dur="1000"/>
                                        <p:tgtEl>
                                          <p:spTgt spid="112678"/>
                                        </p:tgtEl>
                                        <p:attrNameLst>
                                          <p:attrName>ppt_w</p:attrName>
                                        </p:attrNameLst>
                                      </p:cBhvr>
                                      <p:tavLst>
                                        <p:tav tm="0">
                                          <p:val>
                                            <p:strVal val="ppt_w"/>
                                          </p:val>
                                        </p:tav>
                                        <p:tav tm="100000">
                                          <p:val>
                                            <p:strVal val="ppt_w*0.70"/>
                                          </p:val>
                                        </p:tav>
                                      </p:tavLst>
                                    </p:anim>
                                    <p:anim calcmode="lin" valueType="num">
                                      <p:cBhvr>
                                        <p:cTn id="67" dur="1000"/>
                                        <p:tgtEl>
                                          <p:spTgt spid="112678"/>
                                        </p:tgtEl>
                                        <p:attrNameLst>
                                          <p:attrName>ppt_h</p:attrName>
                                        </p:attrNameLst>
                                      </p:cBhvr>
                                      <p:tavLst>
                                        <p:tav tm="0">
                                          <p:val>
                                            <p:strVal val="ppt_h"/>
                                          </p:val>
                                        </p:tav>
                                        <p:tav tm="100000">
                                          <p:val>
                                            <p:strVal val="ppt_h"/>
                                          </p:val>
                                        </p:tav>
                                      </p:tavLst>
                                    </p:anim>
                                    <p:animEffect transition="out" filter="fade">
                                      <p:cBhvr>
                                        <p:cTn id="68" dur="1000"/>
                                        <p:tgtEl>
                                          <p:spTgt spid="112678"/>
                                        </p:tgtEl>
                                      </p:cBhvr>
                                    </p:animEffect>
                                    <p:set>
                                      <p:cBhvr>
                                        <p:cTn id="69" dur="1" fill="hold">
                                          <p:stCondLst>
                                            <p:cond delay="999"/>
                                          </p:stCondLst>
                                        </p:cTn>
                                        <p:tgtEl>
                                          <p:spTgt spid="112678"/>
                                        </p:tgtEl>
                                        <p:attrNameLst>
                                          <p:attrName>style.visibility</p:attrName>
                                        </p:attrNameLst>
                                      </p:cBhvr>
                                      <p:to>
                                        <p:strVal val="hidden"/>
                                      </p:to>
                                    </p:set>
                                  </p:childTnLst>
                                </p:cTn>
                              </p:par>
                              <p:par>
                                <p:cTn id="70" presetID="37" presetClass="exit" presetSubtype="0" fill="hold" grpId="1" nodeType="withEffect">
                                  <p:stCondLst>
                                    <p:cond delay="0"/>
                                  </p:stCondLst>
                                  <p:childTnLst>
                                    <p:animEffect transition="out" filter="fade">
                                      <p:cBhvr>
                                        <p:cTn id="71" dur="1000"/>
                                        <p:tgtEl>
                                          <p:spTgt spid="112679"/>
                                        </p:tgtEl>
                                      </p:cBhvr>
                                    </p:animEffect>
                                    <p:anim calcmode="lin" valueType="num">
                                      <p:cBhvr>
                                        <p:cTn id="72" dur="1000"/>
                                        <p:tgtEl>
                                          <p:spTgt spid="112679"/>
                                        </p:tgtEl>
                                        <p:attrNameLst>
                                          <p:attrName>ppt_x</p:attrName>
                                        </p:attrNameLst>
                                      </p:cBhvr>
                                      <p:tavLst>
                                        <p:tav tm="0">
                                          <p:val>
                                            <p:strVal val="ppt_x"/>
                                          </p:val>
                                        </p:tav>
                                        <p:tav tm="100000">
                                          <p:val>
                                            <p:strVal val="ppt_x"/>
                                          </p:val>
                                        </p:tav>
                                      </p:tavLst>
                                    </p:anim>
                                    <p:anim calcmode="lin" valueType="num">
                                      <p:cBhvr>
                                        <p:cTn id="73" dur="100" decel="100000"/>
                                        <p:tgtEl>
                                          <p:spTgt spid="112679"/>
                                        </p:tgtEl>
                                        <p:attrNameLst>
                                          <p:attrName>ppt_y</p:attrName>
                                        </p:attrNameLst>
                                      </p:cBhvr>
                                      <p:tavLst>
                                        <p:tav tm="0">
                                          <p:val>
                                            <p:strVal val="ppt_y"/>
                                          </p:val>
                                        </p:tav>
                                        <p:tav tm="100000">
                                          <p:val>
                                            <p:strVal val="ppt_y-.03"/>
                                          </p:val>
                                        </p:tav>
                                      </p:tavLst>
                                    </p:anim>
                                    <p:anim calcmode="lin" valueType="num">
                                      <p:cBhvr>
                                        <p:cTn id="74" dur="900" accel="100000">
                                          <p:stCondLst>
                                            <p:cond delay="100"/>
                                          </p:stCondLst>
                                        </p:cTn>
                                        <p:tgtEl>
                                          <p:spTgt spid="112679"/>
                                        </p:tgtEl>
                                        <p:attrNameLst>
                                          <p:attrName>ppt_y</p:attrName>
                                        </p:attrNameLst>
                                      </p:cBhvr>
                                      <p:tavLst>
                                        <p:tav tm="0">
                                          <p:val>
                                            <p:strVal val="ppt_y"/>
                                          </p:val>
                                        </p:tav>
                                        <p:tav tm="100000">
                                          <p:val>
                                            <p:strVal val="ppt_y+1"/>
                                          </p:val>
                                        </p:tav>
                                      </p:tavLst>
                                    </p:anim>
                                    <p:set>
                                      <p:cBhvr>
                                        <p:cTn id="75" dur="1" fill="hold">
                                          <p:stCondLst>
                                            <p:cond delay="999"/>
                                          </p:stCondLst>
                                        </p:cTn>
                                        <p:tgtEl>
                                          <p:spTgt spid="11267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112660"/>
                                        </p:tgtEl>
                                        <p:attrNameLst>
                                          <p:attrName>style.visibility</p:attrName>
                                        </p:attrNameLst>
                                      </p:cBhvr>
                                      <p:to>
                                        <p:strVal val="visible"/>
                                      </p:to>
                                    </p:set>
                                    <p:animEffect transition="in" filter="dissolve">
                                      <p:cBhvr>
                                        <p:cTn id="80" dur="500"/>
                                        <p:tgtEl>
                                          <p:spTgt spid="11266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12674"/>
                                        </p:tgtEl>
                                        <p:attrNameLst>
                                          <p:attrName>style.visibility</p:attrName>
                                        </p:attrNameLst>
                                      </p:cBhvr>
                                      <p:to>
                                        <p:strVal val="visible"/>
                                      </p:to>
                                    </p:set>
                                    <p:animEffect transition="in" filter="wipe(down)">
                                      <p:cBhvr>
                                        <p:cTn id="85" dur="500"/>
                                        <p:tgtEl>
                                          <p:spTgt spid="112674"/>
                                        </p:tgtEl>
                                      </p:cBhvr>
                                    </p:animEffect>
                                  </p:childTnLst>
                                </p:cTn>
                              </p:par>
                            </p:childTnLst>
                          </p:cTn>
                        </p:par>
                        <p:par>
                          <p:cTn id="86" fill="hold">
                            <p:stCondLst>
                              <p:cond delay="500"/>
                            </p:stCondLst>
                            <p:childTnLst>
                              <p:par>
                                <p:cTn id="87" presetID="22" presetClass="entr" presetSubtype="4" fill="hold" grpId="0" nodeType="afterEffect">
                                  <p:stCondLst>
                                    <p:cond delay="0"/>
                                  </p:stCondLst>
                                  <p:childTnLst>
                                    <p:set>
                                      <p:cBhvr>
                                        <p:cTn id="88" dur="1" fill="hold">
                                          <p:stCondLst>
                                            <p:cond delay="0"/>
                                          </p:stCondLst>
                                        </p:cTn>
                                        <p:tgtEl>
                                          <p:spTgt spid="112675"/>
                                        </p:tgtEl>
                                        <p:attrNameLst>
                                          <p:attrName>style.visibility</p:attrName>
                                        </p:attrNameLst>
                                      </p:cBhvr>
                                      <p:to>
                                        <p:strVal val="visible"/>
                                      </p:to>
                                    </p:set>
                                    <p:animEffect transition="in" filter="wipe(down)">
                                      <p:cBhvr>
                                        <p:cTn id="89" dur="500"/>
                                        <p:tgtEl>
                                          <p:spTgt spid="11267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4"/>
                                        </p:tgtEl>
                                        <p:attrNameLst>
                                          <p:attrName>style.visibility</p:attrName>
                                        </p:attrNameLst>
                                      </p:cBhvr>
                                      <p:to>
                                        <p:strVal val="visible"/>
                                      </p:to>
                                    </p:set>
                                    <p:animEffect transition="in" filter="fade">
                                      <p:cBhvr>
                                        <p:cTn id="94" dur="2000"/>
                                        <p:tgtEl>
                                          <p:spTgt spid="4"/>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112662"/>
                                        </p:tgtEl>
                                        <p:attrNameLst>
                                          <p:attrName>style.visibility</p:attrName>
                                        </p:attrNameLst>
                                      </p:cBhvr>
                                      <p:to>
                                        <p:strVal val="visible"/>
                                      </p:to>
                                    </p:set>
                                    <p:animEffect transition="in" filter="dissolve">
                                      <p:cBhvr>
                                        <p:cTn id="99" dur="500"/>
                                        <p:tgtEl>
                                          <p:spTgt spid="112662"/>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112661"/>
                                        </p:tgtEl>
                                        <p:attrNameLst>
                                          <p:attrName>style.visibility</p:attrName>
                                        </p:attrNameLst>
                                      </p:cBhvr>
                                      <p:to>
                                        <p:strVal val="visible"/>
                                      </p:to>
                                    </p:set>
                                    <p:animEffect transition="in" filter="dissolve">
                                      <p:cBhvr>
                                        <p:cTn id="104" dur="500"/>
                                        <p:tgtEl>
                                          <p:spTgt spid="112661"/>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112676"/>
                                        </p:tgtEl>
                                        <p:attrNameLst>
                                          <p:attrName>style.visibility</p:attrName>
                                        </p:attrNameLst>
                                      </p:cBhvr>
                                      <p:to>
                                        <p:strVal val="visible"/>
                                      </p:to>
                                    </p:set>
                                    <p:animEffect transition="in" filter="wipe(down)">
                                      <p:cBhvr>
                                        <p:cTn id="109" dur="500"/>
                                        <p:tgtEl>
                                          <p:spTgt spid="112676"/>
                                        </p:tgtEl>
                                      </p:cBhvr>
                                    </p:animEffect>
                                  </p:childTnLst>
                                </p:cTn>
                              </p:par>
                            </p:childTnLst>
                          </p:cTn>
                        </p:par>
                        <p:par>
                          <p:cTn id="110" fill="hold">
                            <p:stCondLst>
                              <p:cond delay="500"/>
                            </p:stCondLst>
                            <p:childTnLst>
                              <p:par>
                                <p:cTn id="111" presetID="22" presetClass="entr" presetSubtype="4" fill="hold" grpId="0" nodeType="afterEffect">
                                  <p:stCondLst>
                                    <p:cond delay="0"/>
                                  </p:stCondLst>
                                  <p:childTnLst>
                                    <p:set>
                                      <p:cBhvr>
                                        <p:cTn id="112" dur="1" fill="hold">
                                          <p:stCondLst>
                                            <p:cond delay="0"/>
                                          </p:stCondLst>
                                        </p:cTn>
                                        <p:tgtEl>
                                          <p:spTgt spid="112677"/>
                                        </p:tgtEl>
                                        <p:attrNameLst>
                                          <p:attrName>style.visibility</p:attrName>
                                        </p:attrNameLst>
                                      </p:cBhvr>
                                      <p:to>
                                        <p:strVal val="visible"/>
                                      </p:to>
                                    </p:set>
                                    <p:animEffect transition="in" filter="wipe(down)">
                                      <p:cBhvr>
                                        <p:cTn id="113" dur="500"/>
                                        <p:tgtEl>
                                          <p:spTgt spid="112677"/>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1" fill="hold" nodeType="clickEffect">
                                  <p:stCondLst>
                                    <p:cond delay="0"/>
                                  </p:stCondLst>
                                  <p:iterate type="wd">
                                    <p:tmPct val="100000"/>
                                  </p:iterate>
                                  <p:childTnLst>
                                    <p:set>
                                      <p:cBhvr>
                                        <p:cTn id="117" dur="1" fill="hold">
                                          <p:stCondLst>
                                            <p:cond delay="0"/>
                                          </p:stCondLst>
                                        </p:cTn>
                                        <p:tgtEl>
                                          <p:spTgt spid="112650">
                                            <p:txEl>
                                              <p:pRg st="0" end="0"/>
                                            </p:txEl>
                                          </p:spTgt>
                                        </p:tgtEl>
                                        <p:attrNameLst>
                                          <p:attrName>style.visibility</p:attrName>
                                        </p:attrNameLst>
                                      </p:cBhvr>
                                      <p:to>
                                        <p:strVal val="visible"/>
                                      </p:to>
                                    </p:set>
                                    <p:anim calcmode="lin" valueType="num">
                                      <p:cBhvr additive="base">
                                        <p:cTn id="118" dur="300" fill="hold"/>
                                        <p:tgtEl>
                                          <p:spTgt spid="112650">
                                            <p:txEl>
                                              <p:pRg st="0" end="0"/>
                                            </p:txEl>
                                          </p:spTgt>
                                        </p:tgtEl>
                                        <p:attrNameLst>
                                          <p:attrName>ppt_x</p:attrName>
                                        </p:attrNameLst>
                                      </p:cBhvr>
                                      <p:tavLst>
                                        <p:tav tm="0">
                                          <p:val>
                                            <p:strVal val="#ppt_x"/>
                                          </p:val>
                                        </p:tav>
                                        <p:tav tm="100000">
                                          <p:val>
                                            <p:strVal val="#ppt_x"/>
                                          </p:val>
                                        </p:tav>
                                      </p:tavLst>
                                    </p:anim>
                                    <p:anim calcmode="lin" valueType="num">
                                      <p:cBhvr additive="base">
                                        <p:cTn id="119" dur="300" fill="hold"/>
                                        <p:tgtEl>
                                          <p:spTgt spid="11265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0" fill="hold" display="0">
                  <p:stCondLst>
                    <p:cond delay="indefinite"/>
                  </p:stCondLst>
                  <p:endCondLst>
                    <p:cond evt="onNext" delay="0">
                      <p:tgtEl>
                        <p:sldTgt/>
                      </p:tgtEl>
                    </p:cond>
                    <p:cond evt="onPrev" delay="0">
                      <p:tgtEl>
                        <p:sldTgt/>
                      </p:tgtEl>
                    </p:cond>
                    <p:cond evt="onStopAudio" delay="0">
                      <p:tgtEl>
                        <p:sldTgt/>
                      </p:tgtEl>
                    </p:cond>
                  </p:endCondLst>
                </p:cTn>
                <p:tgtEl>
                  <p:spTgt spid="112654"/>
                </p:tgtEl>
              </p:cMediaNode>
            </p:audio>
          </p:childTnLst>
        </p:cTn>
      </p:par>
    </p:tnLst>
    <p:bldLst>
      <p:bldP spid="112655" grpId="0" animBg="1"/>
      <p:bldP spid="112656" grpId="0" autoUpdateAnimBg="0"/>
      <p:bldP spid="112657" grpId="0"/>
      <p:bldP spid="112658" grpId="0"/>
      <p:bldP spid="112659" grpId="0"/>
      <p:bldP spid="112660" grpId="0"/>
      <p:bldP spid="112661" grpId="0"/>
      <p:bldP spid="112662" grpId="0"/>
      <p:bldP spid="112672" grpId="0" animBg="1"/>
      <p:bldP spid="112673" grpId="0" animBg="1"/>
      <p:bldP spid="112674" grpId="0" animBg="1"/>
      <p:bldP spid="112675" grpId="0" animBg="1"/>
      <p:bldP spid="112676" grpId="0" animBg="1"/>
      <p:bldP spid="112677" grpId="0" animBg="1"/>
      <p:bldP spid="112678" grpId="0"/>
      <p:bldP spid="112678" grpId="1"/>
      <p:bldP spid="112679" grpId="0"/>
      <p:bldP spid="112679"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4"/>
          <p:cNvSpPr>
            <a:spLocks noGrp="1" noChangeArrowheads="1"/>
          </p:cNvSpPr>
          <p:nvPr>
            <p:ph type="title"/>
          </p:nvPr>
        </p:nvSpPr>
        <p:spPr/>
        <p:txBody>
          <a:bodyPr/>
          <a:lstStyle/>
          <a:p>
            <a:pPr eaLnBrk="1" hangingPunct="1"/>
            <a:r>
              <a:rPr lang="en-US" smtClean="0"/>
              <a:t>Lithium Hydroxide Scrubber</a:t>
            </a:r>
            <a:br>
              <a:rPr lang="en-US" smtClean="0"/>
            </a:br>
            <a:r>
              <a:rPr lang="en-US" sz="1800" smtClean="0"/>
              <a:t>Modified by Apollo 13 Mission</a:t>
            </a:r>
          </a:p>
        </p:txBody>
      </p:sp>
      <p:pic>
        <p:nvPicPr>
          <p:cNvPr id="134146" name="Picture 6" descr="apollo_13_photo2_600">
            <a:hlinkClick r:id="rId3"/>
          </p:cNvPr>
          <p:cNvPicPr>
            <a:picLocks noChangeAspect="1" noChangeArrowheads="1"/>
          </p:cNvPicPr>
          <p:nvPr/>
        </p:nvPicPr>
        <p:blipFill>
          <a:blip r:embed="rId4"/>
          <a:srcRect/>
          <a:stretch>
            <a:fillRect/>
          </a:stretch>
        </p:blipFill>
        <p:spPr bwMode="auto">
          <a:xfrm>
            <a:off x="495300" y="1490663"/>
            <a:ext cx="4945063" cy="5019675"/>
          </a:xfrm>
          <a:prstGeom prst="rect">
            <a:avLst/>
          </a:prstGeom>
          <a:noFill/>
          <a:ln w="9525">
            <a:noFill/>
            <a:miter lim="800000"/>
            <a:headEnd/>
            <a:tailEnd/>
          </a:ln>
        </p:spPr>
      </p:pic>
      <p:pic>
        <p:nvPicPr>
          <p:cNvPr id="134147" name="Picture 8" descr="as13-62-9004"/>
          <p:cNvPicPr>
            <a:picLocks noChangeAspect="1" noChangeArrowheads="1"/>
          </p:cNvPicPr>
          <p:nvPr/>
        </p:nvPicPr>
        <p:blipFill>
          <a:blip r:embed="rId5"/>
          <a:srcRect/>
          <a:stretch>
            <a:fillRect/>
          </a:stretch>
        </p:blipFill>
        <p:spPr bwMode="auto">
          <a:xfrm>
            <a:off x="5487988" y="1497013"/>
            <a:ext cx="3429000" cy="3360737"/>
          </a:xfrm>
          <a:prstGeom prst="rect">
            <a:avLst/>
          </a:prstGeom>
          <a:noFill/>
          <a:ln w="9525">
            <a:noFill/>
            <a:miter lim="800000"/>
            <a:headEnd/>
            <a:tailEnd/>
          </a:ln>
        </p:spPr>
      </p:pic>
      <p:sp>
        <p:nvSpPr>
          <p:cNvPr id="134148" name="Text Box 9"/>
          <p:cNvSpPr txBox="1">
            <a:spLocks noChangeArrowheads="1"/>
          </p:cNvSpPr>
          <p:nvPr/>
        </p:nvSpPr>
        <p:spPr bwMode="auto">
          <a:xfrm>
            <a:off x="5627688" y="4929188"/>
            <a:ext cx="3375025" cy="942975"/>
          </a:xfrm>
          <a:prstGeom prst="rect">
            <a:avLst/>
          </a:prstGeom>
          <a:noFill/>
          <a:ln w="9525">
            <a:noFill/>
            <a:miter lim="800000"/>
            <a:headEnd/>
            <a:tailEnd/>
          </a:ln>
        </p:spPr>
        <p:txBody>
          <a:bodyPr wrap="none">
            <a:spAutoFit/>
          </a:bodyPr>
          <a:lstStyle/>
          <a:p>
            <a:r>
              <a:rPr lang="en-US"/>
              <a:t>   Astronaut John L. Swigert holds the </a:t>
            </a:r>
          </a:p>
          <a:p>
            <a:r>
              <a:rPr lang="en-US"/>
              <a:t>jury-rigged lithium hydroxide scrubber </a:t>
            </a:r>
          </a:p>
          <a:p>
            <a:r>
              <a:rPr lang="en-US"/>
              <a:t>used to remove excess carbon dioxide </a:t>
            </a:r>
          </a:p>
          <a:p>
            <a:r>
              <a:rPr lang="en-US"/>
              <a:t>from the damaged Apollo 13 spacecraft.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xfrm>
            <a:off x="1524000" y="381000"/>
            <a:ext cx="6934200" cy="1143000"/>
          </a:xfrm>
        </p:spPr>
        <p:txBody>
          <a:bodyPr/>
          <a:lstStyle/>
          <a:p>
            <a:pPr eaLnBrk="1" hangingPunct="1"/>
            <a:r>
              <a:rPr lang="en-US" smtClean="0"/>
              <a:t>Water in Space</a:t>
            </a:r>
          </a:p>
        </p:txBody>
      </p:sp>
      <p:sp>
        <p:nvSpPr>
          <p:cNvPr id="136194" name="Text Box 4"/>
          <p:cNvSpPr txBox="1">
            <a:spLocks noChangeArrowheads="1"/>
          </p:cNvSpPr>
          <p:nvPr/>
        </p:nvSpPr>
        <p:spPr bwMode="auto">
          <a:xfrm>
            <a:off x="381000" y="1839913"/>
            <a:ext cx="8510588" cy="2286000"/>
          </a:xfrm>
          <a:prstGeom prst="rect">
            <a:avLst/>
          </a:prstGeom>
          <a:noFill/>
          <a:ln w="9525">
            <a:noFill/>
            <a:miter lim="800000"/>
            <a:headEnd/>
            <a:tailEnd/>
          </a:ln>
        </p:spPr>
        <p:txBody>
          <a:bodyPr>
            <a:spAutoFit/>
          </a:bodyPr>
          <a:lstStyle/>
          <a:p>
            <a:r>
              <a:rPr lang="en-US" sz="2000"/>
              <a:t>   </a:t>
            </a:r>
            <a:r>
              <a:rPr lang="en-US" sz="2000" i="1"/>
              <a:t>In the space shuttle, the CO</a:t>
            </a:r>
            <a:r>
              <a:rPr lang="en-US" sz="2000" i="1" baseline="-25000"/>
              <a:t>2</a:t>
            </a:r>
            <a:r>
              <a:rPr lang="en-US" sz="2000" i="1"/>
              <a:t> that the crew exhales is removed from the </a:t>
            </a:r>
          </a:p>
          <a:p>
            <a:r>
              <a:rPr lang="en-US" sz="2000" i="1"/>
              <a:t>air by a reaction within canisters of lithium hydroxide.  On average, each </a:t>
            </a:r>
          </a:p>
          <a:p>
            <a:r>
              <a:rPr lang="en-US" sz="2000" i="1"/>
              <a:t>astronaut exhales about 20.0 mol of CO</a:t>
            </a:r>
            <a:r>
              <a:rPr lang="en-US" sz="2000" i="1" baseline="-25000"/>
              <a:t>2</a:t>
            </a:r>
            <a:r>
              <a:rPr lang="en-US" sz="2000" i="1"/>
              <a:t> daily.  What volume of water will </a:t>
            </a:r>
          </a:p>
          <a:p>
            <a:r>
              <a:rPr lang="en-US" sz="2000" i="1"/>
              <a:t>be produced when this amount of CO</a:t>
            </a:r>
            <a:r>
              <a:rPr lang="en-US" sz="2000" i="1" baseline="-25000"/>
              <a:t>2</a:t>
            </a:r>
            <a:r>
              <a:rPr lang="en-US" sz="2000" i="1"/>
              <a:t> reacts with an excess of LiOH?</a:t>
            </a:r>
          </a:p>
          <a:p>
            <a:r>
              <a:rPr lang="en-US" sz="2000" i="1"/>
              <a:t>   (Hint:  The density of water is about 1.00 g/mL.)</a:t>
            </a:r>
          </a:p>
          <a:p>
            <a:endParaRPr lang="en-US" sz="2000" i="1"/>
          </a:p>
          <a:p>
            <a:r>
              <a:rPr lang="en-US" sz="2000"/>
              <a:t>	</a:t>
            </a:r>
            <a:r>
              <a:rPr lang="en-US" sz="2400" b="1"/>
              <a:t>CO</a:t>
            </a:r>
            <a:r>
              <a:rPr lang="en-US" sz="2400" b="1" baseline="-25000"/>
              <a:t>2</a:t>
            </a:r>
            <a:r>
              <a:rPr lang="en-US" sz="2400" b="1"/>
              <a:t>(g)  +  2 LiOH(s)  </a:t>
            </a:r>
            <a:r>
              <a:rPr lang="en-US" sz="2400" b="1">
                <a:sym typeface="Wingdings" pitchFamily="2" charset="2"/>
              </a:rPr>
              <a:t>  Li</a:t>
            </a:r>
            <a:r>
              <a:rPr lang="en-US" sz="2400" b="1" baseline="-25000"/>
              <a:t>2</a:t>
            </a:r>
            <a:r>
              <a:rPr lang="en-US" sz="2400" b="1">
                <a:sym typeface="Wingdings" pitchFamily="2" charset="2"/>
              </a:rPr>
              <a:t>CO</a:t>
            </a:r>
            <a:r>
              <a:rPr lang="en-US" sz="2400" b="1" baseline="-25000"/>
              <a:t>3</a:t>
            </a:r>
            <a:r>
              <a:rPr lang="en-US" sz="2400" b="1">
                <a:sym typeface="Wingdings" pitchFamily="2" charset="2"/>
              </a:rPr>
              <a:t>(aq)  +  H</a:t>
            </a:r>
            <a:r>
              <a:rPr lang="en-US" sz="2400" b="1" baseline="-25000"/>
              <a:t>2</a:t>
            </a:r>
            <a:r>
              <a:rPr lang="en-US" sz="2400" b="1">
                <a:sym typeface="Wingdings" pitchFamily="2" charset="2"/>
              </a:rPr>
              <a:t>O(l)</a:t>
            </a:r>
            <a:r>
              <a:rPr lang="en-US" sz="2000"/>
              <a:t> </a:t>
            </a:r>
          </a:p>
        </p:txBody>
      </p:sp>
      <p:sp>
        <p:nvSpPr>
          <p:cNvPr id="136195" name="Text Box 8"/>
          <p:cNvSpPr txBox="1">
            <a:spLocks noChangeArrowheads="1"/>
          </p:cNvSpPr>
          <p:nvPr/>
        </p:nvSpPr>
        <p:spPr bwMode="auto">
          <a:xfrm>
            <a:off x="3067050" y="4052888"/>
            <a:ext cx="895350" cy="366712"/>
          </a:xfrm>
          <a:prstGeom prst="rect">
            <a:avLst/>
          </a:prstGeom>
          <a:noFill/>
          <a:ln w="9525">
            <a:noFill/>
            <a:miter lim="800000"/>
            <a:headEnd/>
            <a:tailEnd/>
          </a:ln>
        </p:spPr>
        <p:txBody>
          <a:bodyPr wrap="none">
            <a:spAutoFit/>
          </a:bodyPr>
          <a:lstStyle/>
          <a:p>
            <a:r>
              <a:rPr lang="en-US" sz="1800" i="1"/>
              <a:t>excess</a:t>
            </a:r>
          </a:p>
        </p:txBody>
      </p:sp>
      <p:sp>
        <p:nvSpPr>
          <p:cNvPr id="136196" name="Text Box 9"/>
          <p:cNvSpPr txBox="1">
            <a:spLocks noChangeArrowheads="1"/>
          </p:cNvSpPr>
          <p:nvPr/>
        </p:nvSpPr>
        <p:spPr bwMode="auto">
          <a:xfrm>
            <a:off x="1355725" y="4075113"/>
            <a:ext cx="1060450" cy="366712"/>
          </a:xfrm>
          <a:prstGeom prst="rect">
            <a:avLst/>
          </a:prstGeom>
          <a:noFill/>
          <a:ln w="9525">
            <a:noFill/>
            <a:miter lim="800000"/>
            <a:headEnd/>
            <a:tailEnd/>
          </a:ln>
        </p:spPr>
        <p:txBody>
          <a:bodyPr wrap="none">
            <a:spAutoFit/>
          </a:bodyPr>
          <a:lstStyle/>
          <a:p>
            <a:r>
              <a:rPr lang="en-US" sz="1800"/>
              <a:t>20.0 mol</a:t>
            </a:r>
          </a:p>
        </p:txBody>
      </p:sp>
      <p:sp>
        <p:nvSpPr>
          <p:cNvPr id="136197" name="Text Box 10"/>
          <p:cNvSpPr txBox="1">
            <a:spLocks noChangeArrowheads="1"/>
          </p:cNvSpPr>
          <p:nvPr/>
        </p:nvSpPr>
        <p:spPr bwMode="auto">
          <a:xfrm>
            <a:off x="7061200" y="4022725"/>
            <a:ext cx="558800" cy="396875"/>
          </a:xfrm>
          <a:prstGeom prst="rect">
            <a:avLst/>
          </a:prstGeom>
          <a:noFill/>
          <a:ln w="9525">
            <a:noFill/>
            <a:miter lim="800000"/>
            <a:headEnd/>
            <a:tailEnd/>
          </a:ln>
        </p:spPr>
        <p:txBody>
          <a:bodyPr wrap="none">
            <a:spAutoFit/>
          </a:bodyPr>
          <a:lstStyle/>
          <a:p>
            <a:r>
              <a:rPr lang="en-US" sz="1800"/>
              <a:t>x g</a:t>
            </a:r>
            <a:r>
              <a:rPr lang="en-US" sz="2000"/>
              <a:t> </a:t>
            </a:r>
          </a:p>
        </p:txBody>
      </p:sp>
      <p:sp>
        <p:nvSpPr>
          <p:cNvPr id="63499" name="Text Box 11"/>
          <p:cNvSpPr txBox="1">
            <a:spLocks noChangeArrowheads="1"/>
          </p:cNvSpPr>
          <p:nvPr/>
        </p:nvSpPr>
        <p:spPr bwMode="auto">
          <a:xfrm>
            <a:off x="5622925" y="5754688"/>
            <a:ext cx="2573338" cy="457200"/>
          </a:xfrm>
          <a:prstGeom prst="rect">
            <a:avLst/>
          </a:prstGeom>
          <a:noFill/>
          <a:ln w="9525">
            <a:noFill/>
            <a:miter lim="800000"/>
            <a:headEnd/>
            <a:tailEnd/>
          </a:ln>
        </p:spPr>
        <p:txBody>
          <a:bodyPr wrap="none">
            <a:spAutoFit/>
          </a:bodyPr>
          <a:lstStyle/>
          <a:p>
            <a:r>
              <a:rPr lang="en-US" sz="2400"/>
              <a:t>X  =  360 mL H</a:t>
            </a:r>
            <a:r>
              <a:rPr lang="en-US" sz="2400" baseline="-25000"/>
              <a:t>2</a:t>
            </a:r>
            <a:r>
              <a:rPr lang="en-US" sz="2400"/>
              <a:t>O</a:t>
            </a:r>
          </a:p>
        </p:txBody>
      </p:sp>
      <p:pic>
        <p:nvPicPr>
          <p:cNvPr id="136199" name="Picture 12" descr="lithium cannisters"/>
          <p:cNvPicPr>
            <a:picLocks noChangeAspect="1" noChangeArrowheads="1"/>
          </p:cNvPicPr>
          <p:nvPr/>
        </p:nvPicPr>
        <p:blipFill>
          <a:blip r:embed="rId3">
            <a:lum bright="12000" contrast="12000"/>
          </a:blip>
          <a:srcRect l="25000" r="25000"/>
          <a:stretch>
            <a:fillRect/>
          </a:stretch>
        </p:blipFill>
        <p:spPr bwMode="auto">
          <a:xfrm>
            <a:off x="7315200" y="304800"/>
            <a:ext cx="914400" cy="1371600"/>
          </a:xfrm>
          <a:prstGeom prst="rect">
            <a:avLst/>
          </a:prstGeom>
          <a:noFill/>
          <a:ln w="9525">
            <a:noFill/>
            <a:miter lim="800000"/>
            <a:headEnd/>
            <a:tailEnd/>
          </a:ln>
        </p:spPr>
      </p:pic>
      <p:pic>
        <p:nvPicPr>
          <p:cNvPr id="136200" name="Picture 13" descr="skylab"/>
          <p:cNvPicPr>
            <a:picLocks noChangeAspect="1" noChangeArrowheads="1"/>
          </p:cNvPicPr>
          <p:nvPr/>
        </p:nvPicPr>
        <p:blipFill>
          <a:blip r:embed="rId4">
            <a:lum contrast="24000"/>
          </a:blip>
          <a:srcRect/>
          <a:stretch>
            <a:fillRect/>
          </a:stretch>
        </p:blipFill>
        <p:spPr bwMode="auto">
          <a:xfrm>
            <a:off x="609600" y="228600"/>
            <a:ext cx="1981200" cy="1485900"/>
          </a:xfrm>
          <a:prstGeom prst="rect">
            <a:avLst/>
          </a:prstGeom>
          <a:noFill/>
          <a:ln w="9525">
            <a:noFill/>
            <a:miter lim="800000"/>
            <a:headEnd/>
            <a:tailEnd/>
          </a:ln>
        </p:spPr>
      </p:pic>
      <p:sp>
        <p:nvSpPr>
          <p:cNvPr id="136201" name="AutoShape 14">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63503" name="Text Box 15"/>
          <p:cNvSpPr txBox="1">
            <a:spLocks noChangeArrowheads="1"/>
          </p:cNvSpPr>
          <p:nvPr/>
        </p:nvSpPr>
        <p:spPr bwMode="auto">
          <a:xfrm>
            <a:off x="1182688" y="4906963"/>
            <a:ext cx="2924175" cy="366712"/>
          </a:xfrm>
          <a:prstGeom prst="rect">
            <a:avLst/>
          </a:prstGeom>
          <a:noFill/>
          <a:ln w="9525">
            <a:noFill/>
            <a:miter lim="800000"/>
            <a:headEnd/>
            <a:tailEnd/>
          </a:ln>
        </p:spPr>
        <p:txBody>
          <a:bodyPr wrap="none">
            <a:spAutoFit/>
          </a:bodyPr>
          <a:lstStyle/>
          <a:p>
            <a:r>
              <a:rPr lang="en-US" sz="1800"/>
              <a:t>x mL H</a:t>
            </a:r>
            <a:r>
              <a:rPr lang="en-US" sz="1800" baseline="-25000"/>
              <a:t>2</a:t>
            </a:r>
            <a:r>
              <a:rPr lang="en-US" sz="1800"/>
              <a:t>O  =  20.0 mol CO</a:t>
            </a:r>
            <a:r>
              <a:rPr lang="en-US" sz="1800" baseline="-25000"/>
              <a:t>2</a:t>
            </a:r>
          </a:p>
        </p:txBody>
      </p:sp>
      <p:sp>
        <p:nvSpPr>
          <p:cNvPr id="63504" name="Text Box 16"/>
          <p:cNvSpPr txBox="1">
            <a:spLocks noChangeArrowheads="1"/>
          </p:cNvSpPr>
          <p:nvPr/>
        </p:nvSpPr>
        <p:spPr bwMode="auto">
          <a:xfrm>
            <a:off x="4064000" y="4740275"/>
            <a:ext cx="1233488" cy="366713"/>
          </a:xfrm>
          <a:prstGeom prst="rect">
            <a:avLst/>
          </a:prstGeom>
          <a:noFill/>
          <a:ln w="9525">
            <a:noFill/>
            <a:miter lim="800000"/>
            <a:headEnd/>
            <a:tailEnd/>
          </a:ln>
        </p:spPr>
        <p:txBody>
          <a:bodyPr wrap="none">
            <a:spAutoFit/>
          </a:bodyPr>
          <a:lstStyle/>
          <a:p>
            <a:r>
              <a:rPr lang="en-US" sz="1800"/>
              <a:t>1 mol H</a:t>
            </a:r>
            <a:r>
              <a:rPr lang="en-US" sz="1800" baseline="-25000"/>
              <a:t>2</a:t>
            </a:r>
            <a:r>
              <a:rPr lang="en-US" sz="1800"/>
              <a:t>O</a:t>
            </a:r>
            <a:endParaRPr lang="en-US" sz="1800" baseline="-25000"/>
          </a:p>
        </p:txBody>
      </p:sp>
      <p:sp>
        <p:nvSpPr>
          <p:cNvPr id="63505" name="Text Box 17"/>
          <p:cNvSpPr txBox="1">
            <a:spLocks noChangeArrowheads="1"/>
          </p:cNvSpPr>
          <p:nvPr/>
        </p:nvSpPr>
        <p:spPr bwMode="auto">
          <a:xfrm>
            <a:off x="4049713" y="5087938"/>
            <a:ext cx="1233487" cy="366712"/>
          </a:xfrm>
          <a:prstGeom prst="rect">
            <a:avLst/>
          </a:prstGeom>
          <a:noFill/>
          <a:ln w="9525">
            <a:noFill/>
            <a:miter lim="800000"/>
            <a:headEnd/>
            <a:tailEnd/>
          </a:ln>
        </p:spPr>
        <p:txBody>
          <a:bodyPr wrap="none">
            <a:spAutoFit/>
          </a:bodyPr>
          <a:lstStyle/>
          <a:p>
            <a:r>
              <a:rPr lang="en-US" sz="1800"/>
              <a:t>1 mol CO</a:t>
            </a:r>
            <a:r>
              <a:rPr lang="en-US" sz="1800" baseline="-25000"/>
              <a:t>2</a:t>
            </a:r>
          </a:p>
        </p:txBody>
      </p:sp>
      <p:sp>
        <p:nvSpPr>
          <p:cNvPr id="63506" name="Text Box 18"/>
          <p:cNvSpPr txBox="1">
            <a:spLocks noChangeArrowheads="1"/>
          </p:cNvSpPr>
          <p:nvPr/>
        </p:nvSpPr>
        <p:spPr bwMode="auto">
          <a:xfrm>
            <a:off x="5368925" y="5087938"/>
            <a:ext cx="1233488" cy="366712"/>
          </a:xfrm>
          <a:prstGeom prst="rect">
            <a:avLst/>
          </a:prstGeom>
          <a:noFill/>
          <a:ln w="9525">
            <a:noFill/>
            <a:miter lim="800000"/>
            <a:headEnd/>
            <a:tailEnd/>
          </a:ln>
        </p:spPr>
        <p:txBody>
          <a:bodyPr wrap="none">
            <a:spAutoFit/>
          </a:bodyPr>
          <a:lstStyle/>
          <a:p>
            <a:r>
              <a:rPr lang="en-US" sz="1800"/>
              <a:t>1 mol H</a:t>
            </a:r>
            <a:r>
              <a:rPr lang="en-US" sz="1800" baseline="-25000"/>
              <a:t>2</a:t>
            </a:r>
            <a:r>
              <a:rPr lang="en-US" sz="1800"/>
              <a:t>O</a:t>
            </a:r>
            <a:endParaRPr lang="en-US" sz="1800" baseline="-25000"/>
          </a:p>
        </p:txBody>
      </p:sp>
      <p:sp>
        <p:nvSpPr>
          <p:cNvPr id="63507" name="Text Box 19"/>
          <p:cNvSpPr txBox="1">
            <a:spLocks noChangeArrowheads="1"/>
          </p:cNvSpPr>
          <p:nvPr/>
        </p:nvSpPr>
        <p:spPr bwMode="auto">
          <a:xfrm>
            <a:off x="5421313" y="4740275"/>
            <a:ext cx="1119187" cy="366713"/>
          </a:xfrm>
          <a:prstGeom prst="rect">
            <a:avLst/>
          </a:prstGeom>
          <a:noFill/>
          <a:ln w="9525">
            <a:noFill/>
            <a:miter lim="800000"/>
            <a:headEnd/>
            <a:tailEnd/>
          </a:ln>
        </p:spPr>
        <p:txBody>
          <a:bodyPr wrap="none">
            <a:spAutoFit/>
          </a:bodyPr>
          <a:lstStyle/>
          <a:p>
            <a:r>
              <a:rPr lang="en-US" sz="1800"/>
              <a:t>18 g H</a:t>
            </a:r>
            <a:r>
              <a:rPr lang="en-US" sz="1800" baseline="-25000"/>
              <a:t>2</a:t>
            </a:r>
            <a:r>
              <a:rPr lang="en-US" sz="1800"/>
              <a:t>O</a:t>
            </a:r>
            <a:endParaRPr lang="en-US" sz="1800" baseline="-25000"/>
          </a:p>
        </p:txBody>
      </p:sp>
      <p:sp>
        <p:nvSpPr>
          <p:cNvPr id="63508" name="Text Box 20"/>
          <p:cNvSpPr txBox="1">
            <a:spLocks noChangeArrowheads="1"/>
          </p:cNvSpPr>
          <p:nvPr/>
        </p:nvSpPr>
        <p:spPr bwMode="auto">
          <a:xfrm>
            <a:off x="6678613" y="4745038"/>
            <a:ext cx="1182687" cy="366712"/>
          </a:xfrm>
          <a:prstGeom prst="rect">
            <a:avLst/>
          </a:prstGeom>
          <a:noFill/>
          <a:ln w="9525">
            <a:noFill/>
            <a:miter lim="800000"/>
            <a:headEnd/>
            <a:tailEnd/>
          </a:ln>
        </p:spPr>
        <p:txBody>
          <a:bodyPr wrap="none">
            <a:spAutoFit/>
          </a:bodyPr>
          <a:lstStyle/>
          <a:p>
            <a:r>
              <a:rPr lang="en-US" sz="1800"/>
              <a:t>1 mL H</a:t>
            </a:r>
            <a:r>
              <a:rPr lang="en-US" sz="1800" baseline="-25000"/>
              <a:t>2</a:t>
            </a:r>
            <a:r>
              <a:rPr lang="en-US" sz="1800"/>
              <a:t>O</a:t>
            </a:r>
            <a:endParaRPr lang="en-US" sz="1800" baseline="-25000"/>
          </a:p>
        </p:txBody>
      </p:sp>
      <p:sp>
        <p:nvSpPr>
          <p:cNvPr id="63509" name="Text Box 21"/>
          <p:cNvSpPr txBox="1">
            <a:spLocks noChangeArrowheads="1"/>
          </p:cNvSpPr>
          <p:nvPr/>
        </p:nvSpPr>
        <p:spPr bwMode="auto">
          <a:xfrm>
            <a:off x="6773863" y="5087938"/>
            <a:ext cx="992187" cy="366712"/>
          </a:xfrm>
          <a:prstGeom prst="rect">
            <a:avLst/>
          </a:prstGeom>
          <a:noFill/>
          <a:ln w="9525">
            <a:noFill/>
            <a:miter lim="800000"/>
            <a:headEnd/>
            <a:tailEnd/>
          </a:ln>
        </p:spPr>
        <p:txBody>
          <a:bodyPr wrap="none">
            <a:spAutoFit/>
          </a:bodyPr>
          <a:lstStyle/>
          <a:p>
            <a:r>
              <a:rPr lang="en-US" sz="1800"/>
              <a:t>1 g H</a:t>
            </a:r>
            <a:r>
              <a:rPr lang="en-US" sz="1800" baseline="-25000"/>
              <a:t>2</a:t>
            </a:r>
            <a:r>
              <a:rPr lang="en-US" sz="1800"/>
              <a:t>O</a:t>
            </a:r>
            <a:endParaRPr lang="en-US" sz="1800" baseline="-25000"/>
          </a:p>
        </p:txBody>
      </p:sp>
      <p:grpSp>
        <p:nvGrpSpPr>
          <p:cNvPr id="2" name="Group 22"/>
          <p:cNvGrpSpPr>
            <a:grpSpLocks/>
          </p:cNvGrpSpPr>
          <p:nvPr/>
        </p:nvGrpSpPr>
        <p:grpSpPr bwMode="auto">
          <a:xfrm>
            <a:off x="4103688" y="4756150"/>
            <a:ext cx="1209675" cy="676275"/>
            <a:chOff x="1872" y="2730"/>
            <a:chExt cx="816" cy="438"/>
          </a:xfrm>
        </p:grpSpPr>
        <p:sp>
          <p:nvSpPr>
            <p:cNvPr id="136224" name="AutoShape 23"/>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6225" name="Line 24"/>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25"/>
          <p:cNvGrpSpPr>
            <a:grpSpLocks/>
          </p:cNvGrpSpPr>
          <p:nvPr/>
        </p:nvGrpSpPr>
        <p:grpSpPr bwMode="auto">
          <a:xfrm>
            <a:off x="5351463" y="4756150"/>
            <a:ext cx="1276350" cy="676275"/>
            <a:chOff x="1872" y="2730"/>
            <a:chExt cx="816" cy="438"/>
          </a:xfrm>
        </p:grpSpPr>
        <p:sp>
          <p:nvSpPr>
            <p:cNvPr id="136222" name="AutoShape 26"/>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6223" name="Line 27"/>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28"/>
          <p:cNvGrpSpPr>
            <a:grpSpLocks/>
          </p:cNvGrpSpPr>
          <p:nvPr/>
        </p:nvGrpSpPr>
        <p:grpSpPr bwMode="auto">
          <a:xfrm>
            <a:off x="6665913" y="4756150"/>
            <a:ext cx="1209675" cy="676275"/>
            <a:chOff x="1872" y="2730"/>
            <a:chExt cx="816" cy="438"/>
          </a:xfrm>
        </p:grpSpPr>
        <p:sp>
          <p:nvSpPr>
            <p:cNvPr id="136220" name="AutoShape 29"/>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6221" name="Line 30"/>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63519" name="Line 31"/>
          <p:cNvSpPr>
            <a:spLocks noChangeShapeType="1"/>
          </p:cNvSpPr>
          <p:nvPr/>
        </p:nvSpPr>
        <p:spPr bwMode="auto">
          <a:xfrm flipV="1">
            <a:off x="3151188" y="5041900"/>
            <a:ext cx="838200" cy="114300"/>
          </a:xfrm>
          <a:prstGeom prst="line">
            <a:avLst/>
          </a:prstGeom>
          <a:noFill/>
          <a:ln w="9525">
            <a:solidFill>
              <a:srgbClr val="FF0000"/>
            </a:solidFill>
            <a:round/>
            <a:headEnd/>
            <a:tailEnd/>
          </a:ln>
        </p:spPr>
        <p:txBody>
          <a:bodyPr/>
          <a:lstStyle/>
          <a:p>
            <a:endParaRPr lang="en-US"/>
          </a:p>
        </p:txBody>
      </p:sp>
      <p:sp>
        <p:nvSpPr>
          <p:cNvPr id="63520" name="Line 32"/>
          <p:cNvSpPr>
            <a:spLocks noChangeShapeType="1"/>
          </p:cNvSpPr>
          <p:nvPr/>
        </p:nvSpPr>
        <p:spPr bwMode="auto">
          <a:xfrm flipV="1">
            <a:off x="4322763" y="5227638"/>
            <a:ext cx="828675" cy="119062"/>
          </a:xfrm>
          <a:prstGeom prst="line">
            <a:avLst/>
          </a:prstGeom>
          <a:noFill/>
          <a:ln w="9525">
            <a:solidFill>
              <a:srgbClr val="FF0000"/>
            </a:solidFill>
            <a:round/>
            <a:headEnd/>
            <a:tailEnd/>
          </a:ln>
        </p:spPr>
        <p:txBody>
          <a:bodyPr/>
          <a:lstStyle/>
          <a:p>
            <a:endParaRPr lang="en-US"/>
          </a:p>
        </p:txBody>
      </p:sp>
      <p:sp>
        <p:nvSpPr>
          <p:cNvPr id="63521" name="Line 33"/>
          <p:cNvSpPr>
            <a:spLocks noChangeShapeType="1"/>
          </p:cNvSpPr>
          <p:nvPr/>
        </p:nvSpPr>
        <p:spPr bwMode="auto">
          <a:xfrm flipV="1">
            <a:off x="4356100" y="4899025"/>
            <a:ext cx="862013" cy="123825"/>
          </a:xfrm>
          <a:prstGeom prst="line">
            <a:avLst/>
          </a:prstGeom>
          <a:noFill/>
          <a:ln w="9525">
            <a:solidFill>
              <a:srgbClr val="FF0000"/>
            </a:solidFill>
            <a:round/>
            <a:headEnd/>
            <a:tailEnd/>
          </a:ln>
        </p:spPr>
        <p:txBody>
          <a:bodyPr/>
          <a:lstStyle/>
          <a:p>
            <a:endParaRPr lang="en-US"/>
          </a:p>
        </p:txBody>
      </p:sp>
      <p:sp>
        <p:nvSpPr>
          <p:cNvPr id="63522" name="Line 34"/>
          <p:cNvSpPr>
            <a:spLocks noChangeShapeType="1"/>
          </p:cNvSpPr>
          <p:nvPr/>
        </p:nvSpPr>
        <p:spPr bwMode="auto">
          <a:xfrm flipV="1">
            <a:off x="5684838" y="5227638"/>
            <a:ext cx="847725" cy="119062"/>
          </a:xfrm>
          <a:prstGeom prst="line">
            <a:avLst/>
          </a:prstGeom>
          <a:noFill/>
          <a:ln w="9525">
            <a:solidFill>
              <a:srgbClr val="FF0000"/>
            </a:solidFill>
            <a:round/>
            <a:headEnd/>
            <a:tailEnd/>
          </a:ln>
        </p:spPr>
        <p:txBody>
          <a:bodyPr/>
          <a:lstStyle/>
          <a:p>
            <a:endParaRPr lang="en-US"/>
          </a:p>
        </p:txBody>
      </p:sp>
      <p:sp>
        <p:nvSpPr>
          <p:cNvPr id="63523" name="Line 35"/>
          <p:cNvSpPr>
            <a:spLocks noChangeShapeType="1"/>
          </p:cNvSpPr>
          <p:nvPr/>
        </p:nvSpPr>
        <p:spPr bwMode="auto">
          <a:xfrm flipV="1">
            <a:off x="5803900" y="4908550"/>
            <a:ext cx="685800" cy="104775"/>
          </a:xfrm>
          <a:prstGeom prst="line">
            <a:avLst/>
          </a:prstGeom>
          <a:noFill/>
          <a:ln w="9525">
            <a:solidFill>
              <a:srgbClr val="FF0000"/>
            </a:solidFill>
            <a:round/>
            <a:headEnd/>
            <a:tailEnd/>
          </a:ln>
        </p:spPr>
        <p:txBody>
          <a:bodyPr/>
          <a:lstStyle/>
          <a:p>
            <a:endParaRPr lang="en-US"/>
          </a:p>
        </p:txBody>
      </p:sp>
      <p:sp>
        <p:nvSpPr>
          <p:cNvPr id="63524" name="Line 36"/>
          <p:cNvSpPr>
            <a:spLocks noChangeShapeType="1"/>
          </p:cNvSpPr>
          <p:nvPr/>
        </p:nvSpPr>
        <p:spPr bwMode="auto">
          <a:xfrm flipV="1">
            <a:off x="7013575" y="5246688"/>
            <a:ext cx="728663" cy="104775"/>
          </a:xfrm>
          <a:prstGeom prst="line">
            <a:avLst/>
          </a:prstGeom>
          <a:noFill/>
          <a:ln w="9525">
            <a:solidFill>
              <a:srgbClr val="FF0000"/>
            </a:solidFill>
            <a:round/>
            <a:headEnd/>
            <a:tailEnd/>
          </a:ln>
        </p:spPr>
        <p:txBody>
          <a:bodyPr/>
          <a:lstStyle/>
          <a:p>
            <a:endParaRPr lang="en-US"/>
          </a:p>
        </p:txBody>
      </p:sp>
      <p:sp>
        <p:nvSpPr>
          <p:cNvPr id="63525" name="Text Box 37"/>
          <p:cNvSpPr txBox="1">
            <a:spLocks noChangeArrowheads="1"/>
          </p:cNvSpPr>
          <p:nvPr/>
        </p:nvSpPr>
        <p:spPr bwMode="auto">
          <a:xfrm>
            <a:off x="5330825" y="4745038"/>
            <a:ext cx="1309688" cy="366712"/>
          </a:xfrm>
          <a:prstGeom prst="rect">
            <a:avLst/>
          </a:prstGeom>
          <a:noFill/>
          <a:ln w="9525">
            <a:noFill/>
            <a:miter lim="800000"/>
            <a:headEnd/>
            <a:tailEnd/>
          </a:ln>
        </p:spPr>
        <p:txBody>
          <a:bodyPr wrap="none">
            <a:spAutoFit/>
          </a:bodyPr>
          <a:lstStyle/>
          <a:p>
            <a:r>
              <a:rPr lang="en-US" sz="1800"/>
              <a:t>22.4 L H</a:t>
            </a:r>
            <a:r>
              <a:rPr lang="en-US" sz="1800" baseline="-25000"/>
              <a:t>2</a:t>
            </a:r>
            <a:r>
              <a:rPr lang="en-US" sz="1800"/>
              <a:t>O</a:t>
            </a:r>
            <a:endParaRPr lang="en-US" sz="1800" baseline="-25000"/>
          </a:p>
        </p:txBody>
      </p:sp>
      <p:sp>
        <p:nvSpPr>
          <p:cNvPr id="63526" name="Text Box 38"/>
          <p:cNvSpPr txBox="1">
            <a:spLocks noChangeArrowheads="1"/>
          </p:cNvSpPr>
          <p:nvPr/>
        </p:nvSpPr>
        <p:spPr bwMode="auto">
          <a:xfrm>
            <a:off x="5065713" y="4321175"/>
            <a:ext cx="1900237" cy="304800"/>
          </a:xfrm>
          <a:prstGeom prst="rect">
            <a:avLst/>
          </a:prstGeom>
          <a:noFill/>
          <a:ln w="9525">
            <a:noFill/>
            <a:miter lim="800000"/>
            <a:headEnd/>
            <a:tailEnd/>
          </a:ln>
        </p:spPr>
        <p:txBody>
          <a:bodyPr wrap="none">
            <a:spAutoFit/>
          </a:bodyPr>
          <a:lstStyle/>
          <a:p>
            <a:r>
              <a:rPr lang="en-US">
                <a:solidFill>
                  <a:srgbClr val="FF0000"/>
                </a:solidFill>
              </a:rPr>
              <a:t>Water is NOT at STP!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3503"/>
                                        </p:tgtEl>
                                        <p:attrNameLst>
                                          <p:attrName>style.visibility</p:attrName>
                                        </p:attrNameLst>
                                      </p:cBhvr>
                                      <p:to>
                                        <p:strVal val="visible"/>
                                      </p:to>
                                    </p:set>
                                    <p:animEffect transition="in" filter="fade">
                                      <p:cBhvr>
                                        <p:cTn id="7" dur="1000"/>
                                        <p:tgtEl>
                                          <p:spTgt spid="63503"/>
                                        </p:tgtEl>
                                      </p:cBhvr>
                                    </p:animEffect>
                                    <p:anim calcmode="lin" valueType="num">
                                      <p:cBhvr>
                                        <p:cTn id="8" dur="1000" fill="hold"/>
                                        <p:tgtEl>
                                          <p:spTgt spid="63503"/>
                                        </p:tgtEl>
                                        <p:attrNameLst>
                                          <p:attrName>ppt_x</p:attrName>
                                        </p:attrNameLst>
                                      </p:cBhvr>
                                      <p:tavLst>
                                        <p:tav tm="0">
                                          <p:val>
                                            <p:strVal val="#ppt_x-.1"/>
                                          </p:val>
                                        </p:tav>
                                        <p:tav tm="100000">
                                          <p:val>
                                            <p:strVal val="#ppt_x"/>
                                          </p:val>
                                        </p:tav>
                                      </p:tavLst>
                                    </p:anim>
                                    <p:anim calcmode="lin" valueType="num">
                                      <p:cBhvr>
                                        <p:cTn id="9" dur="1000" fill="hold"/>
                                        <p:tgtEl>
                                          <p:spTgt spid="63503"/>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3505"/>
                                        </p:tgtEl>
                                        <p:attrNameLst>
                                          <p:attrName>style.visibility</p:attrName>
                                        </p:attrNameLst>
                                      </p:cBhvr>
                                      <p:to>
                                        <p:strVal val="visible"/>
                                      </p:to>
                                    </p:set>
                                    <p:animEffect transition="in" filter="dissolve">
                                      <p:cBhvr>
                                        <p:cTn id="19" dur="500"/>
                                        <p:tgtEl>
                                          <p:spTgt spid="6350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3504"/>
                                        </p:tgtEl>
                                        <p:attrNameLst>
                                          <p:attrName>style.visibility</p:attrName>
                                        </p:attrNameLst>
                                      </p:cBhvr>
                                      <p:to>
                                        <p:strVal val="visible"/>
                                      </p:to>
                                    </p:set>
                                    <p:animEffect transition="in" filter="dissolve">
                                      <p:cBhvr>
                                        <p:cTn id="24" dur="500"/>
                                        <p:tgtEl>
                                          <p:spTgt spid="6350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3519"/>
                                        </p:tgtEl>
                                        <p:attrNameLst>
                                          <p:attrName>style.visibility</p:attrName>
                                        </p:attrNameLst>
                                      </p:cBhvr>
                                      <p:to>
                                        <p:strVal val="visible"/>
                                      </p:to>
                                    </p:set>
                                    <p:animEffect transition="in" filter="wipe(down)">
                                      <p:cBhvr>
                                        <p:cTn id="29" dur="500"/>
                                        <p:tgtEl>
                                          <p:spTgt spid="63519"/>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63520"/>
                                        </p:tgtEl>
                                        <p:attrNameLst>
                                          <p:attrName>style.visibility</p:attrName>
                                        </p:attrNameLst>
                                      </p:cBhvr>
                                      <p:to>
                                        <p:strVal val="visible"/>
                                      </p:to>
                                    </p:set>
                                    <p:animEffect transition="in" filter="wipe(down)">
                                      <p:cBhvr>
                                        <p:cTn id="33" dur="500"/>
                                        <p:tgtEl>
                                          <p:spTgt spid="635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2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63506"/>
                                        </p:tgtEl>
                                        <p:attrNameLst>
                                          <p:attrName>style.visibility</p:attrName>
                                        </p:attrNameLst>
                                      </p:cBhvr>
                                      <p:to>
                                        <p:strVal val="visible"/>
                                      </p:to>
                                    </p:set>
                                    <p:animEffect transition="in" filter="dissolve">
                                      <p:cBhvr>
                                        <p:cTn id="43" dur="500"/>
                                        <p:tgtEl>
                                          <p:spTgt spid="63506"/>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63525"/>
                                        </p:tgtEl>
                                        <p:attrNameLst>
                                          <p:attrName>style.visibility</p:attrName>
                                        </p:attrNameLst>
                                      </p:cBhvr>
                                      <p:to>
                                        <p:strVal val="visible"/>
                                      </p:to>
                                    </p:set>
                                    <p:animEffect transition="in" filter="dissolve">
                                      <p:cBhvr>
                                        <p:cTn id="48" dur="500"/>
                                        <p:tgtEl>
                                          <p:spTgt spid="63525"/>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3526"/>
                                        </p:tgtEl>
                                        <p:attrNameLst>
                                          <p:attrName>style.visibility</p:attrName>
                                        </p:attrNameLst>
                                      </p:cBhvr>
                                      <p:to>
                                        <p:strVal val="visible"/>
                                      </p:to>
                                    </p:set>
                                    <p:animEffect transition="in" filter="fade">
                                      <p:cBhvr>
                                        <p:cTn id="53" dur="1000"/>
                                        <p:tgtEl>
                                          <p:spTgt spid="63526"/>
                                        </p:tgtEl>
                                      </p:cBhvr>
                                    </p:animEffect>
                                    <p:anim calcmode="lin" valueType="num">
                                      <p:cBhvr>
                                        <p:cTn id="54" dur="1000" fill="hold"/>
                                        <p:tgtEl>
                                          <p:spTgt spid="63526"/>
                                        </p:tgtEl>
                                        <p:attrNameLst>
                                          <p:attrName>ppt_x</p:attrName>
                                        </p:attrNameLst>
                                      </p:cBhvr>
                                      <p:tavLst>
                                        <p:tav tm="0">
                                          <p:val>
                                            <p:strVal val="#ppt_x"/>
                                          </p:val>
                                        </p:tav>
                                        <p:tav tm="100000">
                                          <p:val>
                                            <p:strVal val="#ppt_x"/>
                                          </p:val>
                                        </p:tav>
                                      </p:tavLst>
                                    </p:anim>
                                    <p:anim calcmode="lin" valueType="num">
                                      <p:cBhvr>
                                        <p:cTn id="55" dur="1000" fill="hold"/>
                                        <p:tgtEl>
                                          <p:spTgt spid="6352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5" presetClass="exit" presetSubtype="0" fill="hold" grpId="1" nodeType="clickEffect">
                                  <p:stCondLst>
                                    <p:cond delay="0"/>
                                  </p:stCondLst>
                                  <p:childTnLst>
                                    <p:anim calcmode="lin" valueType="num">
                                      <p:cBhvr>
                                        <p:cTn id="59" dur="1000"/>
                                        <p:tgtEl>
                                          <p:spTgt spid="63525"/>
                                        </p:tgtEl>
                                        <p:attrNameLst>
                                          <p:attrName>ppt_w</p:attrName>
                                        </p:attrNameLst>
                                      </p:cBhvr>
                                      <p:tavLst>
                                        <p:tav tm="0">
                                          <p:val>
                                            <p:strVal val="ppt_w"/>
                                          </p:val>
                                        </p:tav>
                                        <p:tav tm="100000">
                                          <p:val>
                                            <p:strVal val="ppt_w*0.70"/>
                                          </p:val>
                                        </p:tav>
                                      </p:tavLst>
                                    </p:anim>
                                    <p:anim calcmode="lin" valueType="num">
                                      <p:cBhvr>
                                        <p:cTn id="60" dur="1000"/>
                                        <p:tgtEl>
                                          <p:spTgt spid="63525"/>
                                        </p:tgtEl>
                                        <p:attrNameLst>
                                          <p:attrName>ppt_h</p:attrName>
                                        </p:attrNameLst>
                                      </p:cBhvr>
                                      <p:tavLst>
                                        <p:tav tm="0">
                                          <p:val>
                                            <p:strVal val="ppt_h"/>
                                          </p:val>
                                        </p:tav>
                                        <p:tav tm="100000">
                                          <p:val>
                                            <p:strVal val="ppt_h"/>
                                          </p:val>
                                        </p:tav>
                                      </p:tavLst>
                                    </p:anim>
                                    <p:animEffect transition="out" filter="fade">
                                      <p:cBhvr>
                                        <p:cTn id="61" dur="1000"/>
                                        <p:tgtEl>
                                          <p:spTgt spid="63525"/>
                                        </p:tgtEl>
                                      </p:cBhvr>
                                    </p:animEffect>
                                    <p:set>
                                      <p:cBhvr>
                                        <p:cTn id="62" dur="1" fill="hold">
                                          <p:stCondLst>
                                            <p:cond delay="999"/>
                                          </p:stCondLst>
                                        </p:cTn>
                                        <p:tgtEl>
                                          <p:spTgt spid="63525"/>
                                        </p:tgtEl>
                                        <p:attrNameLst>
                                          <p:attrName>style.visibility</p:attrName>
                                        </p:attrNameLst>
                                      </p:cBhvr>
                                      <p:to>
                                        <p:strVal val="hidden"/>
                                      </p:to>
                                    </p:set>
                                  </p:childTnLst>
                                </p:cTn>
                              </p:par>
                              <p:par>
                                <p:cTn id="63" presetID="37" presetClass="exit" presetSubtype="0" fill="hold" grpId="1" nodeType="withEffect">
                                  <p:stCondLst>
                                    <p:cond delay="0"/>
                                  </p:stCondLst>
                                  <p:childTnLst>
                                    <p:animEffect transition="out" filter="fade">
                                      <p:cBhvr>
                                        <p:cTn id="64" dur="1000"/>
                                        <p:tgtEl>
                                          <p:spTgt spid="63526"/>
                                        </p:tgtEl>
                                      </p:cBhvr>
                                    </p:animEffect>
                                    <p:anim calcmode="lin" valueType="num">
                                      <p:cBhvr>
                                        <p:cTn id="65" dur="1000"/>
                                        <p:tgtEl>
                                          <p:spTgt spid="63526"/>
                                        </p:tgtEl>
                                        <p:attrNameLst>
                                          <p:attrName>ppt_x</p:attrName>
                                        </p:attrNameLst>
                                      </p:cBhvr>
                                      <p:tavLst>
                                        <p:tav tm="0">
                                          <p:val>
                                            <p:strVal val="ppt_x"/>
                                          </p:val>
                                        </p:tav>
                                        <p:tav tm="100000">
                                          <p:val>
                                            <p:strVal val="ppt_x"/>
                                          </p:val>
                                        </p:tav>
                                      </p:tavLst>
                                    </p:anim>
                                    <p:anim calcmode="lin" valueType="num">
                                      <p:cBhvr>
                                        <p:cTn id="66" dur="100" decel="100000"/>
                                        <p:tgtEl>
                                          <p:spTgt spid="63526"/>
                                        </p:tgtEl>
                                        <p:attrNameLst>
                                          <p:attrName>ppt_y</p:attrName>
                                        </p:attrNameLst>
                                      </p:cBhvr>
                                      <p:tavLst>
                                        <p:tav tm="0">
                                          <p:val>
                                            <p:strVal val="ppt_y"/>
                                          </p:val>
                                        </p:tav>
                                        <p:tav tm="100000">
                                          <p:val>
                                            <p:strVal val="ppt_y-.03"/>
                                          </p:val>
                                        </p:tav>
                                      </p:tavLst>
                                    </p:anim>
                                    <p:anim calcmode="lin" valueType="num">
                                      <p:cBhvr>
                                        <p:cTn id="67" dur="900" accel="100000">
                                          <p:stCondLst>
                                            <p:cond delay="100"/>
                                          </p:stCondLst>
                                        </p:cTn>
                                        <p:tgtEl>
                                          <p:spTgt spid="63526"/>
                                        </p:tgtEl>
                                        <p:attrNameLst>
                                          <p:attrName>ppt_y</p:attrName>
                                        </p:attrNameLst>
                                      </p:cBhvr>
                                      <p:tavLst>
                                        <p:tav tm="0">
                                          <p:val>
                                            <p:strVal val="ppt_y"/>
                                          </p:val>
                                        </p:tav>
                                        <p:tav tm="100000">
                                          <p:val>
                                            <p:strVal val="ppt_y+1"/>
                                          </p:val>
                                        </p:tav>
                                      </p:tavLst>
                                    </p:anim>
                                    <p:set>
                                      <p:cBhvr>
                                        <p:cTn id="68" dur="1" fill="hold">
                                          <p:stCondLst>
                                            <p:cond delay="999"/>
                                          </p:stCondLst>
                                        </p:cTn>
                                        <p:tgtEl>
                                          <p:spTgt spid="6352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63507"/>
                                        </p:tgtEl>
                                        <p:attrNameLst>
                                          <p:attrName>style.visibility</p:attrName>
                                        </p:attrNameLst>
                                      </p:cBhvr>
                                      <p:to>
                                        <p:strVal val="visible"/>
                                      </p:to>
                                    </p:set>
                                    <p:animEffect transition="in" filter="dissolve">
                                      <p:cBhvr>
                                        <p:cTn id="73" dur="500"/>
                                        <p:tgtEl>
                                          <p:spTgt spid="6350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63521"/>
                                        </p:tgtEl>
                                        <p:attrNameLst>
                                          <p:attrName>style.visibility</p:attrName>
                                        </p:attrNameLst>
                                      </p:cBhvr>
                                      <p:to>
                                        <p:strVal val="visible"/>
                                      </p:to>
                                    </p:set>
                                    <p:animEffect transition="in" filter="wipe(down)">
                                      <p:cBhvr>
                                        <p:cTn id="78" dur="500"/>
                                        <p:tgtEl>
                                          <p:spTgt spid="63521"/>
                                        </p:tgtEl>
                                      </p:cBhvr>
                                    </p:animEffect>
                                  </p:childTnLst>
                                </p:cTn>
                              </p:par>
                            </p:childTnLst>
                          </p:cTn>
                        </p:par>
                        <p:par>
                          <p:cTn id="79" fill="hold">
                            <p:stCondLst>
                              <p:cond delay="500"/>
                            </p:stCondLst>
                            <p:childTnLst>
                              <p:par>
                                <p:cTn id="80" presetID="22" presetClass="entr" presetSubtype="4" fill="hold" grpId="0" nodeType="afterEffect">
                                  <p:stCondLst>
                                    <p:cond delay="0"/>
                                  </p:stCondLst>
                                  <p:childTnLst>
                                    <p:set>
                                      <p:cBhvr>
                                        <p:cTn id="81" dur="1" fill="hold">
                                          <p:stCondLst>
                                            <p:cond delay="0"/>
                                          </p:stCondLst>
                                        </p:cTn>
                                        <p:tgtEl>
                                          <p:spTgt spid="63522"/>
                                        </p:tgtEl>
                                        <p:attrNameLst>
                                          <p:attrName>style.visibility</p:attrName>
                                        </p:attrNameLst>
                                      </p:cBhvr>
                                      <p:to>
                                        <p:strVal val="visible"/>
                                      </p:to>
                                    </p:set>
                                    <p:animEffect transition="in" filter="wipe(down)">
                                      <p:cBhvr>
                                        <p:cTn id="82" dur="500"/>
                                        <p:tgtEl>
                                          <p:spTgt spid="635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fade">
                                      <p:cBhvr>
                                        <p:cTn id="87" dur="2000"/>
                                        <p:tgtEl>
                                          <p:spTgt spid="4"/>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63509"/>
                                        </p:tgtEl>
                                        <p:attrNameLst>
                                          <p:attrName>style.visibility</p:attrName>
                                        </p:attrNameLst>
                                      </p:cBhvr>
                                      <p:to>
                                        <p:strVal val="visible"/>
                                      </p:to>
                                    </p:set>
                                    <p:animEffect transition="in" filter="dissolve">
                                      <p:cBhvr>
                                        <p:cTn id="92" dur="500"/>
                                        <p:tgtEl>
                                          <p:spTgt spid="63509"/>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63508"/>
                                        </p:tgtEl>
                                        <p:attrNameLst>
                                          <p:attrName>style.visibility</p:attrName>
                                        </p:attrNameLst>
                                      </p:cBhvr>
                                      <p:to>
                                        <p:strVal val="visible"/>
                                      </p:to>
                                    </p:set>
                                    <p:animEffect transition="in" filter="dissolve">
                                      <p:cBhvr>
                                        <p:cTn id="97" dur="500"/>
                                        <p:tgtEl>
                                          <p:spTgt spid="6350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63523"/>
                                        </p:tgtEl>
                                        <p:attrNameLst>
                                          <p:attrName>style.visibility</p:attrName>
                                        </p:attrNameLst>
                                      </p:cBhvr>
                                      <p:to>
                                        <p:strVal val="visible"/>
                                      </p:to>
                                    </p:set>
                                    <p:animEffect transition="in" filter="wipe(down)">
                                      <p:cBhvr>
                                        <p:cTn id="102" dur="500"/>
                                        <p:tgtEl>
                                          <p:spTgt spid="63523"/>
                                        </p:tgtEl>
                                      </p:cBhvr>
                                    </p:animEffect>
                                  </p:childTnLst>
                                </p:cTn>
                              </p:par>
                            </p:childTnLst>
                          </p:cTn>
                        </p:par>
                        <p:par>
                          <p:cTn id="103" fill="hold">
                            <p:stCondLst>
                              <p:cond delay="500"/>
                            </p:stCondLst>
                            <p:childTnLst>
                              <p:par>
                                <p:cTn id="104" presetID="22" presetClass="entr" presetSubtype="4" fill="hold" grpId="0" nodeType="afterEffect">
                                  <p:stCondLst>
                                    <p:cond delay="0"/>
                                  </p:stCondLst>
                                  <p:childTnLst>
                                    <p:set>
                                      <p:cBhvr>
                                        <p:cTn id="105" dur="1" fill="hold">
                                          <p:stCondLst>
                                            <p:cond delay="0"/>
                                          </p:stCondLst>
                                        </p:cTn>
                                        <p:tgtEl>
                                          <p:spTgt spid="63524"/>
                                        </p:tgtEl>
                                        <p:attrNameLst>
                                          <p:attrName>style.visibility</p:attrName>
                                        </p:attrNameLst>
                                      </p:cBhvr>
                                      <p:to>
                                        <p:strVal val="visible"/>
                                      </p:to>
                                    </p:set>
                                    <p:animEffect transition="in" filter="wipe(down)">
                                      <p:cBhvr>
                                        <p:cTn id="106" dur="500"/>
                                        <p:tgtEl>
                                          <p:spTgt spid="63524"/>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1" fill="hold" grpId="0" nodeType="clickEffect">
                                  <p:stCondLst>
                                    <p:cond delay="0"/>
                                  </p:stCondLst>
                                  <p:iterate type="wd">
                                    <p:tmPct val="100000"/>
                                  </p:iterate>
                                  <p:childTnLst>
                                    <p:set>
                                      <p:cBhvr>
                                        <p:cTn id="110" dur="1" fill="hold">
                                          <p:stCondLst>
                                            <p:cond delay="0"/>
                                          </p:stCondLst>
                                        </p:cTn>
                                        <p:tgtEl>
                                          <p:spTgt spid="63499">
                                            <p:txEl>
                                              <p:pRg st="0" end="0"/>
                                            </p:txEl>
                                          </p:spTgt>
                                        </p:tgtEl>
                                        <p:attrNameLst>
                                          <p:attrName>style.visibility</p:attrName>
                                        </p:attrNameLst>
                                      </p:cBhvr>
                                      <p:to>
                                        <p:strVal val="visible"/>
                                      </p:to>
                                    </p:set>
                                    <p:anim calcmode="lin" valueType="num">
                                      <p:cBhvr additive="base">
                                        <p:cTn id="111" dur="300" fill="hold"/>
                                        <p:tgtEl>
                                          <p:spTgt spid="63499">
                                            <p:txEl>
                                              <p:pRg st="0" end="0"/>
                                            </p:txEl>
                                          </p:spTgt>
                                        </p:tgtEl>
                                        <p:attrNameLst>
                                          <p:attrName>ppt_x</p:attrName>
                                        </p:attrNameLst>
                                      </p:cBhvr>
                                      <p:tavLst>
                                        <p:tav tm="0">
                                          <p:val>
                                            <p:strVal val="#ppt_x"/>
                                          </p:val>
                                        </p:tav>
                                        <p:tav tm="100000">
                                          <p:val>
                                            <p:strVal val="#ppt_x"/>
                                          </p:val>
                                        </p:tav>
                                      </p:tavLst>
                                    </p:anim>
                                    <p:anim calcmode="lin" valueType="num">
                                      <p:cBhvr additive="base">
                                        <p:cTn id="112" dur="300" fill="hold"/>
                                        <p:tgtEl>
                                          <p:spTgt spid="6349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9" grpId="0" build="p" autoUpdateAnimBg="0"/>
      <p:bldP spid="63503" grpId="0" autoUpdateAnimBg="0"/>
      <p:bldP spid="63504" grpId="0"/>
      <p:bldP spid="63505" grpId="0"/>
      <p:bldP spid="63506" grpId="0"/>
      <p:bldP spid="63507" grpId="0"/>
      <p:bldP spid="63508" grpId="0"/>
      <p:bldP spid="63509" grpId="0"/>
      <p:bldP spid="63519" grpId="0" animBg="1"/>
      <p:bldP spid="63520" grpId="0" animBg="1"/>
      <p:bldP spid="63521" grpId="0" animBg="1"/>
      <p:bldP spid="63522" grpId="0" animBg="1"/>
      <p:bldP spid="63523" grpId="0" animBg="1"/>
      <p:bldP spid="63524" grpId="0" animBg="1"/>
      <p:bldP spid="63525" grpId="0"/>
      <p:bldP spid="63525" grpId="1"/>
      <p:bldP spid="63526" grpId="0"/>
      <p:bldP spid="63526"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p:txBody>
          <a:bodyPr/>
          <a:lstStyle/>
          <a:p>
            <a:pPr eaLnBrk="1" hangingPunct="1"/>
            <a:r>
              <a:rPr lang="en-US" smtClean="0"/>
              <a:t>Real Life Problem Solving</a:t>
            </a:r>
          </a:p>
        </p:txBody>
      </p:sp>
      <p:sp>
        <p:nvSpPr>
          <p:cNvPr id="138242" name="Text Box 3"/>
          <p:cNvSpPr txBox="1">
            <a:spLocks noChangeArrowheads="1"/>
          </p:cNvSpPr>
          <p:nvPr/>
        </p:nvSpPr>
        <p:spPr bwMode="auto">
          <a:xfrm>
            <a:off x="304800" y="1905000"/>
            <a:ext cx="8688388" cy="1006475"/>
          </a:xfrm>
          <a:prstGeom prst="rect">
            <a:avLst/>
          </a:prstGeom>
          <a:noFill/>
          <a:ln w="9525">
            <a:noFill/>
            <a:miter lim="800000"/>
            <a:headEnd/>
            <a:tailEnd/>
          </a:ln>
        </p:spPr>
        <p:txBody>
          <a:bodyPr wrap="none">
            <a:spAutoFit/>
          </a:bodyPr>
          <a:lstStyle/>
          <a:p>
            <a:r>
              <a:rPr lang="en-US" sz="2000"/>
              <a:t>   Determine the amount of LiOH required for a seven-day mission in space</a:t>
            </a:r>
          </a:p>
          <a:p>
            <a:r>
              <a:rPr lang="en-US" sz="2000"/>
              <a:t>for three astronauts and one ‘happy’ chimpanzee.  Assume each passenger</a:t>
            </a:r>
          </a:p>
          <a:p>
            <a:r>
              <a:rPr lang="en-US" sz="2000"/>
              <a:t>expels 20 mol of CO</a:t>
            </a:r>
            <a:r>
              <a:rPr lang="en-US" sz="2000" baseline="-25000"/>
              <a:t>2</a:t>
            </a:r>
            <a:r>
              <a:rPr lang="en-US" sz="2000"/>
              <a:t> per day.  </a:t>
            </a:r>
          </a:p>
        </p:txBody>
      </p:sp>
      <p:sp>
        <p:nvSpPr>
          <p:cNvPr id="113668" name="Text Box 4"/>
          <p:cNvSpPr txBox="1">
            <a:spLocks noChangeArrowheads="1"/>
          </p:cNvSpPr>
          <p:nvPr/>
        </p:nvSpPr>
        <p:spPr bwMode="auto">
          <a:xfrm>
            <a:off x="898525" y="3886200"/>
            <a:ext cx="6750050" cy="396875"/>
          </a:xfrm>
          <a:prstGeom prst="rect">
            <a:avLst/>
          </a:prstGeom>
          <a:noFill/>
          <a:ln w="9525">
            <a:noFill/>
            <a:miter lim="800000"/>
            <a:headEnd/>
            <a:tailEnd/>
          </a:ln>
        </p:spPr>
        <p:txBody>
          <a:bodyPr wrap="none">
            <a:spAutoFit/>
          </a:bodyPr>
          <a:lstStyle/>
          <a:p>
            <a:r>
              <a:rPr lang="en-US" sz="2000"/>
              <a:t>(4 passengers) x (10 days) x (20 mol/day)  =  800 mol CO</a:t>
            </a:r>
            <a:r>
              <a:rPr lang="en-US" sz="2000" baseline="-25000"/>
              <a:t>2</a:t>
            </a:r>
          </a:p>
        </p:txBody>
      </p:sp>
      <p:sp>
        <p:nvSpPr>
          <p:cNvPr id="113669" name="Line 5"/>
          <p:cNvSpPr>
            <a:spLocks noChangeShapeType="1"/>
          </p:cNvSpPr>
          <p:nvPr/>
        </p:nvSpPr>
        <p:spPr bwMode="auto">
          <a:xfrm flipV="1">
            <a:off x="2740025" y="4267200"/>
            <a:ext cx="381000" cy="304800"/>
          </a:xfrm>
          <a:prstGeom prst="line">
            <a:avLst/>
          </a:prstGeom>
          <a:noFill/>
          <a:ln w="9525">
            <a:solidFill>
              <a:schemeClr val="tx1"/>
            </a:solidFill>
            <a:round/>
            <a:headEnd/>
            <a:tailEnd type="triangle" w="med" len="med"/>
          </a:ln>
        </p:spPr>
        <p:txBody>
          <a:bodyPr/>
          <a:lstStyle/>
          <a:p>
            <a:endParaRPr lang="en-US"/>
          </a:p>
        </p:txBody>
      </p:sp>
      <p:sp>
        <p:nvSpPr>
          <p:cNvPr id="113670" name="Text Box 6"/>
          <p:cNvSpPr txBox="1">
            <a:spLocks noChangeArrowheads="1"/>
          </p:cNvSpPr>
          <p:nvPr/>
        </p:nvSpPr>
        <p:spPr bwMode="auto">
          <a:xfrm>
            <a:off x="2190750" y="4532313"/>
            <a:ext cx="1771650" cy="366712"/>
          </a:xfrm>
          <a:prstGeom prst="rect">
            <a:avLst/>
          </a:prstGeom>
          <a:noFill/>
          <a:ln w="9525">
            <a:noFill/>
            <a:miter lim="800000"/>
            <a:headEnd/>
            <a:tailEnd/>
          </a:ln>
        </p:spPr>
        <p:txBody>
          <a:bodyPr wrap="none">
            <a:spAutoFit/>
          </a:bodyPr>
          <a:lstStyle/>
          <a:p>
            <a:r>
              <a:rPr lang="en-US" sz="1800" i="1">
                <a:solidFill>
                  <a:srgbClr val="FF0000"/>
                </a:solidFill>
              </a:rPr>
              <a:t>Plan for a delay</a:t>
            </a:r>
          </a:p>
        </p:txBody>
      </p:sp>
      <p:sp>
        <p:nvSpPr>
          <p:cNvPr id="113671" name="Text Box 7"/>
          <p:cNvSpPr txBox="1">
            <a:spLocks noChangeArrowheads="1"/>
          </p:cNvSpPr>
          <p:nvPr/>
        </p:nvSpPr>
        <p:spPr bwMode="auto">
          <a:xfrm>
            <a:off x="1279525" y="5068888"/>
            <a:ext cx="6599238" cy="1066800"/>
          </a:xfrm>
          <a:prstGeom prst="rect">
            <a:avLst/>
          </a:prstGeom>
          <a:noFill/>
          <a:ln w="9525">
            <a:noFill/>
            <a:miter lim="800000"/>
            <a:headEnd/>
            <a:tailEnd/>
          </a:ln>
        </p:spPr>
        <p:txBody>
          <a:bodyPr wrap="none">
            <a:spAutoFit/>
          </a:bodyPr>
          <a:lstStyle/>
          <a:p>
            <a:r>
              <a:rPr lang="en-US" sz="2400" b="1"/>
              <a:t>CO</a:t>
            </a:r>
            <a:r>
              <a:rPr lang="en-US" sz="2400" b="1" baseline="-25000"/>
              <a:t>2</a:t>
            </a:r>
            <a:r>
              <a:rPr lang="en-US" sz="2400" b="1"/>
              <a:t>(g)  +  2 LiOH(s)  </a:t>
            </a:r>
            <a:r>
              <a:rPr lang="en-US" sz="2400" b="1">
                <a:sym typeface="Wingdings" pitchFamily="2" charset="2"/>
              </a:rPr>
              <a:t>  Li</a:t>
            </a:r>
            <a:r>
              <a:rPr lang="en-US" sz="2400" b="1" baseline="-25000"/>
              <a:t>2</a:t>
            </a:r>
            <a:r>
              <a:rPr lang="en-US" sz="2400" b="1">
                <a:sym typeface="Wingdings" pitchFamily="2" charset="2"/>
              </a:rPr>
              <a:t>CO</a:t>
            </a:r>
            <a:r>
              <a:rPr lang="en-US" sz="2400" b="1" baseline="-25000"/>
              <a:t>3</a:t>
            </a:r>
            <a:r>
              <a:rPr lang="en-US" sz="2400" b="1">
                <a:sym typeface="Wingdings" pitchFamily="2" charset="2"/>
              </a:rPr>
              <a:t>(aq)  +  H</a:t>
            </a:r>
            <a:r>
              <a:rPr lang="en-US" sz="2400" b="1" baseline="-25000"/>
              <a:t>2</a:t>
            </a:r>
            <a:r>
              <a:rPr lang="en-US" sz="2400" b="1">
                <a:sym typeface="Wingdings" pitchFamily="2" charset="2"/>
              </a:rPr>
              <a:t>O(l)</a:t>
            </a:r>
            <a:r>
              <a:rPr lang="en-US" sz="2000"/>
              <a:t> </a:t>
            </a:r>
            <a:endParaRPr lang="en-US" sz="800"/>
          </a:p>
          <a:p>
            <a:endParaRPr lang="en-US" sz="2000"/>
          </a:p>
          <a:p>
            <a:r>
              <a:rPr lang="en-US" sz="2000"/>
              <a:t>800 mol              X g</a:t>
            </a:r>
          </a:p>
        </p:txBody>
      </p:sp>
      <p:sp>
        <p:nvSpPr>
          <p:cNvPr id="113672" name="Text Box 8"/>
          <p:cNvSpPr txBox="1">
            <a:spLocks noChangeArrowheads="1"/>
          </p:cNvSpPr>
          <p:nvPr/>
        </p:nvSpPr>
        <p:spPr bwMode="auto">
          <a:xfrm>
            <a:off x="884238" y="3108325"/>
            <a:ext cx="7234237" cy="396875"/>
          </a:xfrm>
          <a:prstGeom prst="rect">
            <a:avLst/>
          </a:prstGeom>
          <a:solidFill>
            <a:srgbClr val="E6DDD8"/>
          </a:solidFill>
          <a:ln w="9525">
            <a:noFill/>
            <a:miter lim="800000"/>
            <a:headEnd/>
            <a:tailEnd/>
          </a:ln>
        </p:spPr>
        <p:txBody>
          <a:bodyPr wrap="none">
            <a:spAutoFit/>
          </a:bodyPr>
          <a:lstStyle/>
          <a:p>
            <a:pPr algn="ctr"/>
            <a:r>
              <a:rPr lang="en-US" sz="2000"/>
              <a:t>Note:  The lithium hydroxide scrubbers are only 85% efficient.  </a:t>
            </a:r>
          </a:p>
        </p:txBody>
      </p:sp>
      <p:sp>
        <p:nvSpPr>
          <p:cNvPr id="138248" name="AutoShape 9">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113674" name="Picture 10">
            <a:hlinkClick r:id="" action="ppaction://media"/>
          </p:cNvPr>
          <p:cNvPicPr>
            <a:picLocks noRot="1" noChangeAspect="1" noChangeArrowheads="1"/>
          </p:cNvPicPr>
          <p:nvPr>
            <a:wavAudioFile r:embed="rId1" name="MSj03884640000[1].wav"/>
          </p:nvPr>
        </p:nvPicPr>
        <p:blipFill>
          <a:blip r:embed="rId6"/>
          <a:srcRect/>
          <a:stretch>
            <a:fillRect/>
          </a:stretch>
        </p:blipFill>
        <p:spPr bwMode="auto">
          <a:xfrm>
            <a:off x="152400" y="5410200"/>
            <a:ext cx="304800" cy="304800"/>
          </a:xfrm>
          <a:prstGeom prst="rect">
            <a:avLst/>
          </a:prstGeom>
          <a:noFill/>
          <a:ln w="9525">
            <a:noFill/>
            <a:miter lim="800000"/>
            <a:headEnd/>
            <a:tailEnd/>
          </a:ln>
        </p:spPr>
      </p:pic>
      <p:pic>
        <p:nvPicPr>
          <p:cNvPr id="113675" name="Picture 11">
            <a:hlinkClick r:id="" action="ppaction://media"/>
          </p:cNvPr>
          <p:cNvPicPr>
            <a:picLocks noRot="1" noChangeAspect="1" noChangeArrowheads="1"/>
          </p:cNvPicPr>
          <p:nvPr>
            <a:wavAudioFile r:embed="rId2" name="MSj03884630000[1].wav"/>
          </p:nvPr>
        </p:nvPicPr>
        <p:blipFill>
          <a:blip r:embed="rId6"/>
          <a:srcRect/>
          <a:stretch>
            <a:fillRect/>
          </a:stretch>
        </p:blipFill>
        <p:spPr bwMode="auto">
          <a:xfrm>
            <a:off x="152400" y="5715000"/>
            <a:ext cx="304800" cy="304800"/>
          </a:xfrm>
          <a:prstGeom prst="rect">
            <a:avLst/>
          </a:prstGeom>
          <a:noFill/>
          <a:ln w="9525">
            <a:noFill/>
            <a:miter lim="800000"/>
            <a:headEnd/>
            <a:tailEnd/>
          </a:ln>
        </p:spPr>
      </p:pic>
      <p:pic>
        <p:nvPicPr>
          <p:cNvPr id="113677" name="Picture 13" descr="mission control"/>
          <p:cNvPicPr>
            <a:picLocks noChangeAspect="1" noChangeArrowheads="1"/>
          </p:cNvPicPr>
          <p:nvPr/>
        </p:nvPicPr>
        <p:blipFill>
          <a:blip r:embed="rId7"/>
          <a:srcRect/>
          <a:stretch>
            <a:fillRect/>
          </a:stretch>
        </p:blipFill>
        <p:spPr bwMode="auto">
          <a:xfrm>
            <a:off x="5773738" y="4737100"/>
            <a:ext cx="2344737" cy="1758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672"/>
                                        </p:tgtEl>
                                        <p:attrNameLst>
                                          <p:attrName>style.visibility</p:attrName>
                                        </p:attrNameLst>
                                      </p:cBhvr>
                                      <p:to>
                                        <p:strVal val="visible"/>
                                      </p:to>
                                    </p:set>
                                    <p:animEffect transition="in" filter="dissolve">
                                      <p:cBhvr>
                                        <p:cTn id="7" dur="500"/>
                                        <p:tgtEl>
                                          <p:spTgt spid="113672"/>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6506" fill="hold"/>
                                        <p:tgtEl>
                                          <p:spTgt spid="113674"/>
                                        </p:tgtEl>
                                      </p:cBhvr>
                                    </p:cmd>
                                  </p:childTnLst>
                                </p:cTn>
                              </p:par>
                            </p:childTnLst>
                          </p:cTn>
                        </p:par>
                        <p:par>
                          <p:cTn id="11" fill="hold">
                            <p:stCondLst>
                              <p:cond delay="7006"/>
                            </p:stCondLst>
                            <p:childTnLst>
                              <p:par>
                                <p:cTn id="12" presetID="1" presetClass="entr" presetSubtype="0" fill="hold" grpId="0" nodeType="afterEffect">
                                  <p:stCondLst>
                                    <p:cond delay="5000"/>
                                  </p:stCondLst>
                                  <p:iterate type="wd">
                                    <p:tmAbs val="300"/>
                                  </p:iterate>
                                  <p:childTnLst>
                                    <p:set>
                                      <p:cBhvr>
                                        <p:cTn id="13" dur="1" fill="hold">
                                          <p:stCondLst>
                                            <p:cond delay="299"/>
                                          </p:stCondLst>
                                        </p:cTn>
                                        <p:tgtEl>
                                          <p:spTgt spid="11366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13669"/>
                                        </p:tgtEl>
                                        <p:attrNameLst>
                                          <p:attrName>style.visibility</p:attrName>
                                        </p:attrNameLst>
                                      </p:cBhvr>
                                      <p:to>
                                        <p:strVal val="visible"/>
                                      </p:to>
                                    </p:set>
                                    <p:anim calcmode="lin" valueType="num">
                                      <p:cBhvr>
                                        <p:cTn id="18" dur="500" fill="hold"/>
                                        <p:tgtEl>
                                          <p:spTgt spid="113669"/>
                                        </p:tgtEl>
                                        <p:attrNameLst>
                                          <p:attrName>ppt_w</p:attrName>
                                        </p:attrNameLst>
                                      </p:cBhvr>
                                      <p:tavLst>
                                        <p:tav tm="0">
                                          <p:val>
                                            <p:fltVal val="0"/>
                                          </p:val>
                                        </p:tav>
                                        <p:tav tm="100000">
                                          <p:val>
                                            <p:strVal val="#ppt_w"/>
                                          </p:val>
                                        </p:tav>
                                      </p:tavLst>
                                    </p:anim>
                                    <p:anim calcmode="lin" valueType="num">
                                      <p:cBhvr>
                                        <p:cTn id="19" dur="500" fill="hold"/>
                                        <p:tgtEl>
                                          <p:spTgt spid="113669"/>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1136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113677"/>
                                        </p:tgtEl>
                                      </p:cBhvr>
                                    </p:animEffect>
                                    <p:set>
                                      <p:cBhvr>
                                        <p:cTn id="27" dur="1" fill="hold">
                                          <p:stCondLst>
                                            <p:cond delay="499"/>
                                          </p:stCondLst>
                                        </p:cTn>
                                        <p:tgtEl>
                                          <p:spTgt spid="11367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3671"/>
                                        </p:tgtEl>
                                        <p:attrNameLst>
                                          <p:attrName>style.visibility</p:attrName>
                                        </p:attrNameLst>
                                      </p:cBhvr>
                                      <p:to>
                                        <p:strVal val="visible"/>
                                      </p:to>
                                    </p:set>
                                    <p:anim calcmode="lin" valueType="num">
                                      <p:cBhvr additive="base">
                                        <p:cTn id="32" dur="500" fill="hold"/>
                                        <p:tgtEl>
                                          <p:spTgt spid="113671"/>
                                        </p:tgtEl>
                                        <p:attrNameLst>
                                          <p:attrName>ppt_x</p:attrName>
                                        </p:attrNameLst>
                                      </p:cBhvr>
                                      <p:tavLst>
                                        <p:tav tm="0">
                                          <p:val>
                                            <p:strVal val="#ppt_x"/>
                                          </p:val>
                                        </p:tav>
                                        <p:tav tm="100000">
                                          <p:val>
                                            <p:strVal val="#ppt_x"/>
                                          </p:val>
                                        </p:tav>
                                      </p:tavLst>
                                    </p:anim>
                                    <p:anim calcmode="lin" valueType="num">
                                      <p:cBhvr additive="base">
                                        <p:cTn id="33" dur="500" fill="hold"/>
                                        <p:tgtEl>
                                          <p:spTgt spid="1136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4" fill="hold" display="0">
                  <p:stCondLst>
                    <p:cond delay="indefinite"/>
                  </p:stCondLst>
                  <p:endCondLst>
                    <p:cond evt="onNext" delay="0">
                      <p:tgtEl>
                        <p:sldTgt/>
                      </p:tgtEl>
                    </p:cond>
                    <p:cond evt="onPrev" delay="0">
                      <p:tgtEl>
                        <p:sldTgt/>
                      </p:tgtEl>
                    </p:cond>
                    <p:cond evt="onStopAudio" delay="0">
                      <p:tgtEl>
                        <p:sldTgt/>
                      </p:tgtEl>
                    </p:cond>
                  </p:endCondLst>
                </p:cTn>
                <p:tgtEl>
                  <p:spTgt spid="113674"/>
                </p:tgtEl>
              </p:cMediaNode>
            </p:audio>
            <p:seq concurrent="1" nextAc="seek">
              <p:cTn id="35" restart="whenNotActive" fill="hold" evtFilter="cancelBubble" nodeType="interactiveSeq">
                <p:stCondLst>
                  <p:cond evt="onClick" delay="0">
                    <p:tgtEl>
                      <p:spTgt spid="113675"/>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7861" fill="hold"/>
                                        <p:tgtEl>
                                          <p:spTgt spid="113675"/>
                                        </p:tgtEl>
                                      </p:cBhvr>
                                    </p:cmd>
                                  </p:childTnLst>
                                </p:cTn>
                              </p:par>
                            </p:childTnLst>
                          </p:cTn>
                        </p:par>
                      </p:childTnLst>
                    </p:cTn>
                  </p:par>
                </p:childTnLst>
              </p:cTn>
              <p:nextCondLst>
                <p:cond evt="onClick" delay="0">
                  <p:tgtEl>
                    <p:spTgt spid="113675"/>
                  </p:tgtEl>
                </p:cond>
              </p:nextCondLst>
            </p:seq>
            <p:audio>
              <p:cMediaNode showWhenStopped="0">
                <p:cTn id="40" fill="hold" display="0">
                  <p:stCondLst>
                    <p:cond delay="indefinite"/>
                  </p:stCondLst>
                  <p:endCondLst>
                    <p:cond evt="onNext" delay="0">
                      <p:tgtEl>
                        <p:sldTgt/>
                      </p:tgtEl>
                    </p:cond>
                    <p:cond evt="onPrev" delay="0">
                      <p:tgtEl>
                        <p:sldTgt/>
                      </p:tgtEl>
                    </p:cond>
                    <p:cond evt="onStopAudio" delay="0">
                      <p:tgtEl>
                        <p:sldTgt/>
                      </p:tgtEl>
                    </p:cond>
                  </p:endCondLst>
                </p:cTn>
                <p:tgtEl>
                  <p:spTgt spid="113675"/>
                </p:tgtEl>
              </p:cMediaNode>
            </p:audio>
          </p:childTnLst>
        </p:cTn>
      </p:par>
    </p:tnLst>
    <p:bldLst>
      <p:bldP spid="113668" grpId="0" autoUpdateAnimBg="0"/>
      <p:bldP spid="113669" grpId="0" animBg="1"/>
      <p:bldP spid="113670" grpId="0" autoUpdateAnimBg="0"/>
      <p:bldP spid="113672"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54" name="Rectangle 54"/>
          <p:cNvSpPr>
            <a:spLocks noChangeArrowheads="1"/>
          </p:cNvSpPr>
          <p:nvPr/>
        </p:nvSpPr>
        <p:spPr bwMode="auto">
          <a:xfrm>
            <a:off x="3263900" y="1125538"/>
            <a:ext cx="522288" cy="396875"/>
          </a:xfrm>
          <a:prstGeom prst="rect">
            <a:avLst/>
          </a:prstGeom>
          <a:noFill/>
          <a:ln w="9525">
            <a:noFill/>
            <a:miter lim="800000"/>
            <a:headEnd/>
            <a:tailEnd/>
          </a:ln>
        </p:spPr>
        <p:txBody>
          <a:bodyPr wrap="none">
            <a:spAutoFit/>
          </a:bodyPr>
          <a:lstStyle/>
          <a:p>
            <a:r>
              <a:rPr lang="en-US" sz="2000"/>
              <a:t>x g</a:t>
            </a:r>
          </a:p>
        </p:txBody>
      </p:sp>
      <p:sp>
        <p:nvSpPr>
          <p:cNvPr id="140290" name="Rectangle 2"/>
          <p:cNvSpPr>
            <a:spLocks noChangeArrowheads="1"/>
          </p:cNvSpPr>
          <p:nvPr/>
        </p:nvSpPr>
        <p:spPr bwMode="auto">
          <a:xfrm>
            <a:off x="1295400" y="609600"/>
            <a:ext cx="7086600" cy="914400"/>
          </a:xfrm>
          <a:prstGeom prst="rect">
            <a:avLst/>
          </a:prstGeom>
          <a:noFill/>
          <a:ln w="9525">
            <a:noFill/>
            <a:miter lim="800000"/>
            <a:headEnd/>
            <a:tailEnd/>
          </a:ln>
        </p:spPr>
        <p:txBody>
          <a:bodyPr>
            <a:spAutoFit/>
          </a:bodyPr>
          <a:lstStyle/>
          <a:p>
            <a:pPr>
              <a:spcBef>
                <a:spcPct val="50000"/>
              </a:spcBef>
            </a:pPr>
            <a:r>
              <a:rPr lang="en-US" sz="2400" b="1"/>
              <a:t>CO</a:t>
            </a:r>
            <a:r>
              <a:rPr lang="en-US" sz="2400" b="1" baseline="-25000"/>
              <a:t>2</a:t>
            </a:r>
            <a:r>
              <a:rPr lang="en-US" sz="2400" b="1"/>
              <a:t>(g)  +  2 LiOH(s)  </a:t>
            </a:r>
            <a:r>
              <a:rPr lang="en-US" sz="2400" b="1">
                <a:sym typeface="Wingdings" pitchFamily="2" charset="2"/>
              </a:rPr>
              <a:t>  Li</a:t>
            </a:r>
            <a:r>
              <a:rPr lang="en-US" sz="2400" b="1" baseline="-25000"/>
              <a:t>2</a:t>
            </a:r>
            <a:r>
              <a:rPr lang="en-US" sz="2400" b="1">
                <a:sym typeface="Wingdings" pitchFamily="2" charset="2"/>
              </a:rPr>
              <a:t>CO</a:t>
            </a:r>
            <a:r>
              <a:rPr lang="en-US" sz="2400" b="1" baseline="-25000"/>
              <a:t>3</a:t>
            </a:r>
            <a:r>
              <a:rPr lang="en-US" sz="2400" b="1">
                <a:sym typeface="Wingdings" pitchFamily="2" charset="2"/>
              </a:rPr>
              <a:t>(aq)  +  H</a:t>
            </a:r>
            <a:r>
              <a:rPr lang="en-US" sz="2400" b="1" baseline="-25000"/>
              <a:t>2</a:t>
            </a:r>
            <a:r>
              <a:rPr lang="en-US" sz="2400" b="1">
                <a:sym typeface="Wingdings" pitchFamily="2" charset="2"/>
              </a:rPr>
              <a:t>O(l)</a:t>
            </a:r>
            <a:r>
              <a:rPr lang="en-US" sz="2000"/>
              <a:t> </a:t>
            </a:r>
            <a:endParaRPr lang="en-US" sz="800"/>
          </a:p>
          <a:p>
            <a:pPr>
              <a:spcBef>
                <a:spcPct val="50000"/>
              </a:spcBef>
            </a:pPr>
            <a:r>
              <a:rPr lang="en-US" sz="2000"/>
              <a:t>   </a:t>
            </a:r>
            <a:r>
              <a:rPr lang="en-US"/>
              <a:t> </a:t>
            </a:r>
          </a:p>
        </p:txBody>
      </p:sp>
      <p:sp>
        <p:nvSpPr>
          <p:cNvPr id="76843" name="Text Box 43"/>
          <p:cNvSpPr txBox="1">
            <a:spLocks noChangeArrowheads="1"/>
          </p:cNvSpPr>
          <p:nvPr/>
        </p:nvSpPr>
        <p:spPr bwMode="auto">
          <a:xfrm>
            <a:off x="2962275" y="1111250"/>
            <a:ext cx="1171575" cy="396875"/>
          </a:xfrm>
          <a:prstGeom prst="rect">
            <a:avLst/>
          </a:prstGeom>
          <a:solidFill>
            <a:srgbClr val="FFFFCC"/>
          </a:solidFill>
          <a:ln w="9525">
            <a:noFill/>
            <a:miter lim="800000"/>
            <a:headEnd/>
            <a:tailEnd/>
          </a:ln>
        </p:spPr>
        <p:txBody>
          <a:bodyPr wrap="none">
            <a:spAutoFit/>
          </a:bodyPr>
          <a:lstStyle/>
          <a:p>
            <a:r>
              <a:rPr lang="en-US" sz="2000"/>
              <a:t>38,240 g</a:t>
            </a:r>
          </a:p>
        </p:txBody>
      </p:sp>
      <p:sp>
        <p:nvSpPr>
          <p:cNvPr id="76851" name="Line 51"/>
          <p:cNvSpPr>
            <a:spLocks noChangeShapeType="1"/>
          </p:cNvSpPr>
          <p:nvPr/>
        </p:nvSpPr>
        <p:spPr bwMode="auto">
          <a:xfrm>
            <a:off x="2516188" y="2589213"/>
            <a:ext cx="512762" cy="0"/>
          </a:xfrm>
          <a:prstGeom prst="line">
            <a:avLst/>
          </a:prstGeom>
          <a:noFill/>
          <a:ln w="9525">
            <a:solidFill>
              <a:schemeClr val="tx1"/>
            </a:solidFill>
            <a:round/>
            <a:headEnd/>
            <a:tailEnd/>
          </a:ln>
        </p:spPr>
        <p:txBody>
          <a:bodyPr/>
          <a:lstStyle/>
          <a:p>
            <a:endParaRPr lang="en-US"/>
          </a:p>
        </p:txBody>
      </p:sp>
      <p:sp>
        <p:nvSpPr>
          <p:cNvPr id="76845" name="Rectangle 45"/>
          <p:cNvSpPr>
            <a:spLocks noChangeArrowheads="1"/>
          </p:cNvSpPr>
          <p:nvPr/>
        </p:nvSpPr>
        <p:spPr bwMode="auto">
          <a:xfrm>
            <a:off x="6130925" y="5272088"/>
            <a:ext cx="1820863" cy="396875"/>
          </a:xfrm>
          <a:prstGeom prst="rect">
            <a:avLst/>
          </a:prstGeom>
          <a:noFill/>
          <a:ln w="9525">
            <a:noFill/>
            <a:miter lim="800000"/>
            <a:headEnd/>
            <a:tailEnd/>
          </a:ln>
        </p:spPr>
        <p:txBody>
          <a:bodyPr wrap="none">
            <a:spAutoFit/>
          </a:bodyPr>
          <a:lstStyle/>
          <a:p>
            <a:r>
              <a:rPr lang="en-US" sz="2000"/>
              <a:t>38,240 g LiOH</a:t>
            </a:r>
          </a:p>
        </p:txBody>
      </p:sp>
      <p:sp>
        <p:nvSpPr>
          <p:cNvPr id="76822" name="Text Box 22"/>
          <p:cNvSpPr txBox="1">
            <a:spLocks noChangeArrowheads="1"/>
          </p:cNvSpPr>
          <p:nvPr/>
        </p:nvSpPr>
        <p:spPr bwMode="auto">
          <a:xfrm>
            <a:off x="2511425" y="2209800"/>
            <a:ext cx="536575" cy="396875"/>
          </a:xfrm>
          <a:prstGeom prst="rect">
            <a:avLst/>
          </a:prstGeom>
          <a:noFill/>
          <a:ln w="9525">
            <a:noFill/>
            <a:miter lim="800000"/>
            <a:headEnd/>
            <a:tailEnd/>
          </a:ln>
        </p:spPr>
        <p:txBody>
          <a:bodyPr wrap="none">
            <a:spAutoFit/>
          </a:bodyPr>
          <a:lstStyle/>
          <a:p>
            <a:r>
              <a:rPr lang="en-US" sz="2000"/>
              <a:t>1:2</a:t>
            </a:r>
          </a:p>
        </p:txBody>
      </p:sp>
      <p:sp>
        <p:nvSpPr>
          <p:cNvPr id="76803" name="Text Box 3"/>
          <p:cNvSpPr txBox="1">
            <a:spLocks noChangeArrowheads="1"/>
          </p:cNvSpPr>
          <p:nvPr/>
        </p:nvSpPr>
        <p:spPr bwMode="auto">
          <a:xfrm>
            <a:off x="428625" y="3402013"/>
            <a:ext cx="3087688" cy="396875"/>
          </a:xfrm>
          <a:prstGeom prst="rect">
            <a:avLst/>
          </a:prstGeom>
          <a:noFill/>
          <a:ln w="9525">
            <a:noFill/>
            <a:miter lim="800000"/>
            <a:headEnd/>
            <a:tailEnd/>
          </a:ln>
        </p:spPr>
        <p:txBody>
          <a:bodyPr wrap="none">
            <a:spAutoFit/>
          </a:bodyPr>
          <a:lstStyle/>
          <a:p>
            <a:r>
              <a:rPr lang="en-US" sz="2000"/>
              <a:t>X g LiOH  =  800 mol CO</a:t>
            </a:r>
            <a:r>
              <a:rPr lang="en-US" sz="2000" baseline="-25000"/>
              <a:t>2</a:t>
            </a:r>
          </a:p>
        </p:txBody>
      </p:sp>
      <p:sp>
        <p:nvSpPr>
          <p:cNvPr id="76807" name="Text Box 7"/>
          <p:cNvSpPr txBox="1">
            <a:spLocks noChangeArrowheads="1"/>
          </p:cNvSpPr>
          <p:nvPr/>
        </p:nvSpPr>
        <p:spPr bwMode="auto">
          <a:xfrm>
            <a:off x="6524625" y="3400425"/>
            <a:ext cx="2108200" cy="396875"/>
          </a:xfrm>
          <a:prstGeom prst="rect">
            <a:avLst/>
          </a:prstGeom>
          <a:noFill/>
          <a:ln w="9525">
            <a:noFill/>
            <a:miter lim="800000"/>
            <a:headEnd/>
            <a:tailEnd/>
          </a:ln>
        </p:spPr>
        <p:txBody>
          <a:bodyPr wrap="none">
            <a:spAutoFit/>
          </a:bodyPr>
          <a:lstStyle/>
          <a:p>
            <a:r>
              <a:rPr lang="en-US" sz="2000"/>
              <a:t>=  38,240 g LiOH</a:t>
            </a:r>
          </a:p>
        </p:txBody>
      </p:sp>
      <p:sp>
        <p:nvSpPr>
          <p:cNvPr id="76808" name="Text Box 8"/>
          <p:cNvSpPr txBox="1">
            <a:spLocks noChangeArrowheads="1"/>
          </p:cNvSpPr>
          <p:nvPr/>
        </p:nvSpPr>
        <p:spPr bwMode="auto">
          <a:xfrm>
            <a:off x="7162800" y="2514600"/>
            <a:ext cx="1624013" cy="701675"/>
          </a:xfrm>
          <a:prstGeom prst="rect">
            <a:avLst/>
          </a:prstGeom>
          <a:noFill/>
          <a:ln w="9525">
            <a:noFill/>
            <a:miter lim="800000"/>
            <a:headEnd/>
            <a:tailEnd/>
          </a:ln>
        </p:spPr>
        <p:txBody>
          <a:bodyPr wrap="none">
            <a:spAutoFit/>
          </a:bodyPr>
          <a:lstStyle/>
          <a:p>
            <a:r>
              <a:rPr lang="en-US" sz="2000"/>
              <a:t>   Needed</a:t>
            </a:r>
          </a:p>
          <a:p>
            <a:r>
              <a:rPr lang="en-US" sz="2000"/>
              <a:t>(actual yield)</a:t>
            </a:r>
          </a:p>
        </p:txBody>
      </p:sp>
      <p:grpSp>
        <p:nvGrpSpPr>
          <p:cNvPr id="2" name="Group 57"/>
          <p:cNvGrpSpPr>
            <a:grpSpLocks/>
          </p:cNvGrpSpPr>
          <p:nvPr/>
        </p:nvGrpSpPr>
        <p:grpSpPr bwMode="auto">
          <a:xfrm>
            <a:off x="590550" y="5278438"/>
            <a:ext cx="3330575" cy="823912"/>
            <a:chOff x="372" y="3325"/>
            <a:chExt cx="2098" cy="519"/>
          </a:xfrm>
        </p:grpSpPr>
        <p:sp>
          <p:nvSpPr>
            <p:cNvPr id="140330" name="Text Box 9"/>
            <p:cNvSpPr txBox="1">
              <a:spLocks noChangeArrowheads="1"/>
            </p:cNvSpPr>
            <p:nvPr/>
          </p:nvSpPr>
          <p:spPr bwMode="auto">
            <a:xfrm>
              <a:off x="372" y="3452"/>
              <a:ext cx="796" cy="250"/>
            </a:xfrm>
            <a:prstGeom prst="rect">
              <a:avLst/>
            </a:prstGeom>
            <a:noFill/>
            <a:ln w="9525">
              <a:noFill/>
              <a:miter lim="800000"/>
              <a:headEnd/>
              <a:tailEnd/>
            </a:ln>
          </p:spPr>
          <p:txBody>
            <a:bodyPr wrap="none">
              <a:spAutoFit/>
            </a:bodyPr>
            <a:lstStyle/>
            <a:p>
              <a:r>
                <a:rPr lang="en-US" sz="2000"/>
                <a:t>% Yield =</a:t>
              </a:r>
            </a:p>
          </p:txBody>
        </p:sp>
        <p:sp>
          <p:nvSpPr>
            <p:cNvPr id="140331" name="Text Box 10"/>
            <p:cNvSpPr txBox="1">
              <a:spLocks noChangeArrowheads="1"/>
            </p:cNvSpPr>
            <p:nvPr/>
          </p:nvSpPr>
          <p:spPr bwMode="auto">
            <a:xfrm>
              <a:off x="1161" y="3325"/>
              <a:ext cx="1309" cy="519"/>
            </a:xfrm>
            <a:prstGeom prst="rect">
              <a:avLst/>
            </a:prstGeom>
            <a:noFill/>
            <a:ln w="9525">
              <a:noFill/>
              <a:miter lim="800000"/>
              <a:headEnd/>
              <a:tailEnd/>
            </a:ln>
          </p:spPr>
          <p:txBody>
            <a:bodyPr wrap="none">
              <a:spAutoFit/>
            </a:bodyPr>
            <a:lstStyle/>
            <a:p>
              <a:r>
                <a:rPr lang="en-US" sz="2000"/>
                <a:t>    Actual Yield</a:t>
              </a:r>
              <a:endParaRPr lang="en-US" sz="800"/>
            </a:p>
            <a:p>
              <a:endParaRPr lang="en-US" sz="800"/>
            </a:p>
            <a:p>
              <a:r>
                <a:rPr lang="en-US" sz="2000"/>
                <a:t>Theoretical Yield</a:t>
              </a:r>
            </a:p>
          </p:txBody>
        </p:sp>
        <p:sp>
          <p:nvSpPr>
            <p:cNvPr id="140332" name="Line 11"/>
            <p:cNvSpPr>
              <a:spLocks noChangeShapeType="1"/>
            </p:cNvSpPr>
            <p:nvPr/>
          </p:nvSpPr>
          <p:spPr bwMode="auto">
            <a:xfrm>
              <a:off x="1210" y="3583"/>
              <a:ext cx="1248" cy="0"/>
            </a:xfrm>
            <a:prstGeom prst="line">
              <a:avLst/>
            </a:prstGeom>
            <a:noFill/>
            <a:ln w="22225">
              <a:solidFill>
                <a:schemeClr val="tx1"/>
              </a:solidFill>
              <a:round/>
              <a:headEnd/>
              <a:tailEnd/>
            </a:ln>
          </p:spPr>
          <p:txBody>
            <a:bodyPr/>
            <a:lstStyle/>
            <a:p>
              <a:endParaRPr lang="en-US"/>
            </a:p>
          </p:txBody>
        </p:sp>
      </p:grpSp>
      <p:sp>
        <p:nvSpPr>
          <p:cNvPr id="76812" name="Text Box 12"/>
          <p:cNvSpPr txBox="1">
            <a:spLocks noChangeArrowheads="1"/>
          </p:cNvSpPr>
          <p:nvPr/>
        </p:nvSpPr>
        <p:spPr bwMode="auto">
          <a:xfrm>
            <a:off x="5130800" y="5500688"/>
            <a:ext cx="677863" cy="396875"/>
          </a:xfrm>
          <a:prstGeom prst="rect">
            <a:avLst/>
          </a:prstGeom>
          <a:noFill/>
          <a:ln w="9525">
            <a:noFill/>
            <a:miter lim="800000"/>
            <a:headEnd/>
            <a:tailEnd/>
          </a:ln>
        </p:spPr>
        <p:txBody>
          <a:bodyPr wrap="none">
            <a:spAutoFit/>
          </a:bodyPr>
          <a:lstStyle/>
          <a:p>
            <a:r>
              <a:rPr lang="en-US" sz="2000"/>
              <a:t>0.85</a:t>
            </a:r>
          </a:p>
        </p:txBody>
      </p:sp>
      <p:sp>
        <p:nvSpPr>
          <p:cNvPr id="76814" name="Line 14"/>
          <p:cNvSpPr>
            <a:spLocks noChangeShapeType="1"/>
          </p:cNvSpPr>
          <p:nvPr/>
        </p:nvSpPr>
        <p:spPr bwMode="auto">
          <a:xfrm>
            <a:off x="6172200" y="5688013"/>
            <a:ext cx="1752600" cy="0"/>
          </a:xfrm>
          <a:prstGeom prst="line">
            <a:avLst/>
          </a:prstGeom>
          <a:noFill/>
          <a:ln w="22225">
            <a:solidFill>
              <a:schemeClr val="tx1"/>
            </a:solidFill>
            <a:round/>
            <a:headEnd/>
            <a:tailEnd/>
          </a:ln>
        </p:spPr>
        <p:txBody>
          <a:bodyPr/>
          <a:lstStyle/>
          <a:p>
            <a:endParaRPr lang="en-US"/>
          </a:p>
        </p:txBody>
      </p:sp>
      <p:sp>
        <p:nvSpPr>
          <p:cNvPr id="76815" name="Text Box 15"/>
          <p:cNvSpPr txBox="1">
            <a:spLocks noChangeArrowheads="1"/>
          </p:cNvSpPr>
          <p:nvPr/>
        </p:nvSpPr>
        <p:spPr bwMode="auto">
          <a:xfrm>
            <a:off x="6451600" y="6308725"/>
            <a:ext cx="2235200" cy="396875"/>
          </a:xfrm>
          <a:prstGeom prst="rect">
            <a:avLst/>
          </a:prstGeom>
          <a:solidFill>
            <a:srgbClr val="E6DDD8"/>
          </a:solidFill>
          <a:ln w="9525">
            <a:noFill/>
            <a:miter lim="800000"/>
            <a:headEnd/>
            <a:tailEnd/>
          </a:ln>
        </p:spPr>
        <p:txBody>
          <a:bodyPr wrap="none">
            <a:spAutoFit/>
          </a:bodyPr>
          <a:lstStyle/>
          <a:p>
            <a:r>
              <a:rPr lang="en-US" sz="2000"/>
              <a:t>x = 44,988 g LiOH</a:t>
            </a:r>
          </a:p>
        </p:txBody>
      </p:sp>
      <p:sp>
        <p:nvSpPr>
          <p:cNvPr id="76816" name="Line 16"/>
          <p:cNvSpPr>
            <a:spLocks noChangeShapeType="1"/>
          </p:cNvSpPr>
          <p:nvPr/>
        </p:nvSpPr>
        <p:spPr bwMode="auto">
          <a:xfrm>
            <a:off x="1905000" y="1524000"/>
            <a:ext cx="0" cy="762000"/>
          </a:xfrm>
          <a:prstGeom prst="line">
            <a:avLst/>
          </a:prstGeom>
          <a:noFill/>
          <a:ln w="9525">
            <a:solidFill>
              <a:schemeClr val="tx1"/>
            </a:solidFill>
            <a:round/>
            <a:headEnd/>
            <a:tailEnd type="triangle" w="med" len="med"/>
          </a:ln>
        </p:spPr>
        <p:txBody>
          <a:bodyPr/>
          <a:lstStyle/>
          <a:p>
            <a:endParaRPr lang="en-US"/>
          </a:p>
        </p:txBody>
      </p:sp>
      <p:sp>
        <p:nvSpPr>
          <p:cNvPr id="76817" name="Line 17"/>
          <p:cNvSpPr>
            <a:spLocks noChangeShapeType="1"/>
          </p:cNvSpPr>
          <p:nvPr/>
        </p:nvSpPr>
        <p:spPr bwMode="auto">
          <a:xfrm flipH="1">
            <a:off x="3505200" y="1552575"/>
            <a:ext cx="0" cy="762000"/>
          </a:xfrm>
          <a:prstGeom prst="line">
            <a:avLst/>
          </a:prstGeom>
          <a:noFill/>
          <a:ln w="9525">
            <a:solidFill>
              <a:schemeClr val="tx1"/>
            </a:solidFill>
            <a:round/>
            <a:headEnd type="triangle" w="med" len="med"/>
            <a:tailEnd/>
          </a:ln>
        </p:spPr>
        <p:txBody>
          <a:bodyPr/>
          <a:lstStyle/>
          <a:p>
            <a:endParaRPr lang="en-US"/>
          </a:p>
        </p:txBody>
      </p:sp>
      <p:sp>
        <p:nvSpPr>
          <p:cNvPr id="76819" name="Text Box 19"/>
          <p:cNvSpPr txBox="1">
            <a:spLocks noChangeArrowheads="1"/>
          </p:cNvSpPr>
          <p:nvPr/>
        </p:nvSpPr>
        <p:spPr bwMode="auto">
          <a:xfrm>
            <a:off x="1431925" y="2346325"/>
            <a:ext cx="1087438" cy="396875"/>
          </a:xfrm>
          <a:prstGeom prst="rect">
            <a:avLst/>
          </a:prstGeom>
          <a:solidFill>
            <a:srgbClr val="FFFFCC"/>
          </a:solidFill>
          <a:ln w="9525">
            <a:noFill/>
            <a:miter lim="800000"/>
            <a:headEnd/>
            <a:tailEnd/>
          </a:ln>
        </p:spPr>
        <p:txBody>
          <a:bodyPr wrap="none">
            <a:spAutoFit/>
          </a:bodyPr>
          <a:lstStyle/>
          <a:p>
            <a:r>
              <a:rPr lang="en-US" sz="2000"/>
              <a:t>800 mol</a:t>
            </a:r>
          </a:p>
        </p:txBody>
      </p:sp>
      <p:sp>
        <p:nvSpPr>
          <p:cNvPr id="76821" name="Line 21"/>
          <p:cNvSpPr>
            <a:spLocks noChangeShapeType="1"/>
          </p:cNvSpPr>
          <p:nvPr/>
        </p:nvSpPr>
        <p:spPr bwMode="auto">
          <a:xfrm>
            <a:off x="2514600" y="2590800"/>
            <a:ext cx="893763" cy="0"/>
          </a:xfrm>
          <a:prstGeom prst="line">
            <a:avLst/>
          </a:prstGeom>
          <a:noFill/>
          <a:ln w="9525">
            <a:solidFill>
              <a:schemeClr val="tx1"/>
            </a:solidFill>
            <a:round/>
            <a:headEnd/>
            <a:tailEnd type="triangle" w="med" len="med"/>
          </a:ln>
        </p:spPr>
        <p:txBody>
          <a:bodyPr/>
          <a:lstStyle/>
          <a:p>
            <a:endParaRPr lang="en-US"/>
          </a:p>
        </p:txBody>
      </p:sp>
      <p:sp>
        <p:nvSpPr>
          <p:cNvPr id="76823" name="Text Box 23"/>
          <p:cNvSpPr txBox="1">
            <a:spLocks noChangeArrowheads="1"/>
          </p:cNvSpPr>
          <p:nvPr/>
        </p:nvSpPr>
        <p:spPr bwMode="auto">
          <a:xfrm>
            <a:off x="3505200" y="1736725"/>
            <a:ext cx="1565275" cy="396875"/>
          </a:xfrm>
          <a:prstGeom prst="rect">
            <a:avLst/>
          </a:prstGeom>
          <a:noFill/>
          <a:ln w="9525">
            <a:noFill/>
            <a:miter lim="800000"/>
            <a:headEnd/>
            <a:tailEnd/>
          </a:ln>
        </p:spPr>
        <p:txBody>
          <a:bodyPr wrap="none">
            <a:spAutoFit/>
          </a:bodyPr>
          <a:lstStyle/>
          <a:p>
            <a:r>
              <a:rPr lang="en-US" sz="2000"/>
              <a:t>x 23.9 g/mol</a:t>
            </a:r>
          </a:p>
        </p:txBody>
      </p:sp>
      <p:sp>
        <p:nvSpPr>
          <p:cNvPr id="76824" name="Text Box 24"/>
          <p:cNvSpPr txBox="1">
            <a:spLocks noChangeArrowheads="1"/>
          </p:cNvSpPr>
          <p:nvPr/>
        </p:nvSpPr>
        <p:spPr bwMode="auto">
          <a:xfrm>
            <a:off x="884238" y="4572000"/>
            <a:ext cx="7234237" cy="396875"/>
          </a:xfrm>
          <a:prstGeom prst="rect">
            <a:avLst/>
          </a:prstGeom>
          <a:solidFill>
            <a:srgbClr val="E6DDD8"/>
          </a:solidFill>
          <a:ln w="9525">
            <a:noFill/>
            <a:miter lim="800000"/>
            <a:headEnd/>
            <a:tailEnd/>
          </a:ln>
        </p:spPr>
        <p:txBody>
          <a:bodyPr wrap="none">
            <a:spAutoFit/>
          </a:bodyPr>
          <a:lstStyle/>
          <a:p>
            <a:pPr algn="ctr"/>
            <a:r>
              <a:rPr lang="en-US" sz="2000"/>
              <a:t>Note:  The lithium hydroxide scrubbers are only 85% efficient.  </a:t>
            </a:r>
          </a:p>
        </p:txBody>
      </p:sp>
      <p:sp>
        <p:nvSpPr>
          <p:cNvPr id="76825" name="Line 25"/>
          <p:cNvSpPr>
            <a:spLocks noChangeShapeType="1"/>
          </p:cNvSpPr>
          <p:nvPr/>
        </p:nvSpPr>
        <p:spPr bwMode="auto">
          <a:xfrm flipH="1">
            <a:off x="7496175" y="3152775"/>
            <a:ext cx="152400" cy="304800"/>
          </a:xfrm>
          <a:prstGeom prst="line">
            <a:avLst/>
          </a:prstGeom>
          <a:noFill/>
          <a:ln w="9525">
            <a:solidFill>
              <a:srgbClr val="FF0000"/>
            </a:solidFill>
            <a:round/>
            <a:headEnd/>
            <a:tailEnd type="triangle" w="med" len="med"/>
          </a:ln>
        </p:spPr>
        <p:txBody>
          <a:bodyPr/>
          <a:lstStyle/>
          <a:p>
            <a:endParaRPr lang="en-US"/>
          </a:p>
        </p:txBody>
      </p:sp>
      <p:sp>
        <p:nvSpPr>
          <p:cNvPr id="76826" name="Text Box 26"/>
          <p:cNvSpPr txBox="1">
            <a:spLocks noChangeArrowheads="1"/>
          </p:cNvSpPr>
          <p:nvPr/>
        </p:nvSpPr>
        <p:spPr bwMode="auto">
          <a:xfrm>
            <a:off x="4327525" y="6248400"/>
            <a:ext cx="1720850" cy="517525"/>
          </a:xfrm>
          <a:prstGeom prst="rect">
            <a:avLst/>
          </a:prstGeom>
          <a:noFill/>
          <a:ln w="9525">
            <a:noFill/>
            <a:miter lim="800000"/>
            <a:headEnd/>
            <a:tailEnd/>
          </a:ln>
        </p:spPr>
        <p:txBody>
          <a:bodyPr wrap="none">
            <a:spAutoFit/>
          </a:bodyPr>
          <a:lstStyle/>
          <a:p>
            <a:r>
              <a:rPr lang="en-US"/>
              <a:t> Amount of LiOH to</a:t>
            </a:r>
          </a:p>
          <a:p>
            <a:r>
              <a:rPr lang="en-US"/>
              <a:t>be taken into space</a:t>
            </a:r>
          </a:p>
        </p:txBody>
      </p:sp>
      <p:sp>
        <p:nvSpPr>
          <p:cNvPr id="76827" name="Line 27"/>
          <p:cNvSpPr>
            <a:spLocks noChangeShapeType="1"/>
          </p:cNvSpPr>
          <p:nvPr/>
        </p:nvSpPr>
        <p:spPr bwMode="auto">
          <a:xfrm>
            <a:off x="6076950" y="6477000"/>
            <a:ext cx="341313" cy="47625"/>
          </a:xfrm>
          <a:prstGeom prst="line">
            <a:avLst/>
          </a:prstGeom>
          <a:noFill/>
          <a:ln w="9525">
            <a:solidFill>
              <a:srgbClr val="FF0000"/>
            </a:solidFill>
            <a:round/>
            <a:headEnd/>
            <a:tailEnd type="triangle" w="med" len="med"/>
          </a:ln>
        </p:spPr>
        <p:txBody>
          <a:bodyPr/>
          <a:lstStyle/>
          <a:p>
            <a:endParaRPr lang="en-US"/>
          </a:p>
        </p:txBody>
      </p:sp>
      <p:sp>
        <p:nvSpPr>
          <p:cNvPr id="140311" name="AutoShape 28">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76829" name="Text Box 29"/>
          <p:cNvSpPr txBox="1">
            <a:spLocks noChangeArrowheads="1"/>
          </p:cNvSpPr>
          <p:nvPr/>
        </p:nvSpPr>
        <p:spPr bwMode="auto">
          <a:xfrm>
            <a:off x="3519488" y="3252788"/>
            <a:ext cx="1454150" cy="396875"/>
          </a:xfrm>
          <a:prstGeom prst="rect">
            <a:avLst/>
          </a:prstGeom>
          <a:noFill/>
          <a:ln w="9525">
            <a:noFill/>
            <a:miter lim="800000"/>
            <a:headEnd/>
            <a:tailEnd/>
          </a:ln>
        </p:spPr>
        <p:txBody>
          <a:bodyPr wrap="none">
            <a:spAutoFit/>
          </a:bodyPr>
          <a:lstStyle/>
          <a:p>
            <a:r>
              <a:rPr lang="en-US" sz="2000"/>
              <a:t>2 mol LiOH</a:t>
            </a:r>
          </a:p>
        </p:txBody>
      </p:sp>
      <p:sp>
        <p:nvSpPr>
          <p:cNvPr id="76830" name="Text Box 30"/>
          <p:cNvSpPr txBox="1">
            <a:spLocks noChangeArrowheads="1"/>
          </p:cNvSpPr>
          <p:nvPr/>
        </p:nvSpPr>
        <p:spPr bwMode="auto">
          <a:xfrm>
            <a:off x="3533775" y="3600450"/>
            <a:ext cx="1347788" cy="396875"/>
          </a:xfrm>
          <a:prstGeom prst="rect">
            <a:avLst/>
          </a:prstGeom>
          <a:noFill/>
          <a:ln w="9525">
            <a:noFill/>
            <a:miter lim="800000"/>
            <a:headEnd/>
            <a:tailEnd/>
          </a:ln>
        </p:spPr>
        <p:txBody>
          <a:bodyPr wrap="none">
            <a:spAutoFit/>
          </a:bodyPr>
          <a:lstStyle/>
          <a:p>
            <a:r>
              <a:rPr lang="en-US" sz="2000"/>
              <a:t>1 mol CO</a:t>
            </a:r>
            <a:r>
              <a:rPr lang="en-US" sz="2000" baseline="-25000"/>
              <a:t>2</a:t>
            </a:r>
          </a:p>
        </p:txBody>
      </p:sp>
      <p:sp>
        <p:nvSpPr>
          <p:cNvPr id="76831" name="Text Box 31"/>
          <p:cNvSpPr txBox="1">
            <a:spLocks noChangeArrowheads="1"/>
          </p:cNvSpPr>
          <p:nvPr/>
        </p:nvSpPr>
        <p:spPr bwMode="auto">
          <a:xfrm>
            <a:off x="4964113" y="3252788"/>
            <a:ext cx="1538287" cy="396875"/>
          </a:xfrm>
          <a:prstGeom prst="rect">
            <a:avLst/>
          </a:prstGeom>
          <a:noFill/>
          <a:ln w="9525">
            <a:noFill/>
            <a:miter lim="800000"/>
            <a:headEnd/>
            <a:tailEnd/>
          </a:ln>
        </p:spPr>
        <p:txBody>
          <a:bodyPr wrap="none">
            <a:spAutoFit/>
          </a:bodyPr>
          <a:lstStyle/>
          <a:p>
            <a:r>
              <a:rPr lang="en-US" sz="2000"/>
              <a:t>23.9 g LiOH</a:t>
            </a:r>
          </a:p>
        </p:txBody>
      </p:sp>
      <p:sp>
        <p:nvSpPr>
          <p:cNvPr id="76832" name="Text Box 32"/>
          <p:cNvSpPr txBox="1">
            <a:spLocks noChangeArrowheads="1"/>
          </p:cNvSpPr>
          <p:nvPr/>
        </p:nvSpPr>
        <p:spPr bwMode="auto">
          <a:xfrm>
            <a:off x="4976813" y="3600450"/>
            <a:ext cx="1454150" cy="396875"/>
          </a:xfrm>
          <a:prstGeom prst="rect">
            <a:avLst/>
          </a:prstGeom>
          <a:noFill/>
          <a:ln w="9525">
            <a:noFill/>
            <a:miter lim="800000"/>
            <a:headEnd/>
            <a:tailEnd/>
          </a:ln>
        </p:spPr>
        <p:txBody>
          <a:bodyPr wrap="none">
            <a:spAutoFit/>
          </a:bodyPr>
          <a:lstStyle/>
          <a:p>
            <a:r>
              <a:rPr lang="en-US" sz="2000"/>
              <a:t>1 mol LiOH</a:t>
            </a:r>
          </a:p>
        </p:txBody>
      </p:sp>
      <p:grpSp>
        <p:nvGrpSpPr>
          <p:cNvPr id="3" name="Group 33"/>
          <p:cNvGrpSpPr>
            <a:grpSpLocks/>
          </p:cNvGrpSpPr>
          <p:nvPr/>
        </p:nvGrpSpPr>
        <p:grpSpPr bwMode="auto">
          <a:xfrm>
            <a:off x="3506788" y="3236913"/>
            <a:ext cx="1436687" cy="733425"/>
            <a:chOff x="1872" y="2730"/>
            <a:chExt cx="816" cy="438"/>
          </a:xfrm>
        </p:grpSpPr>
        <p:sp>
          <p:nvSpPr>
            <p:cNvPr id="140328" name="AutoShape 34"/>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0329" name="Line 35"/>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36"/>
          <p:cNvGrpSpPr>
            <a:grpSpLocks/>
          </p:cNvGrpSpPr>
          <p:nvPr/>
        </p:nvGrpSpPr>
        <p:grpSpPr bwMode="auto">
          <a:xfrm>
            <a:off x="4970463" y="3236913"/>
            <a:ext cx="1498600" cy="733425"/>
            <a:chOff x="1872" y="2730"/>
            <a:chExt cx="816" cy="438"/>
          </a:xfrm>
        </p:grpSpPr>
        <p:sp>
          <p:nvSpPr>
            <p:cNvPr id="140326" name="AutoShape 37"/>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0327" name="Line 38"/>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76839" name="Line 39"/>
          <p:cNvSpPr>
            <a:spLocks noChangeShapeType="1"/>
          </p:cNvSpPr>
          <p:nvPr/>
        </p:nvSpPr>
        <p:spPr bwMode="auto">
          <a:xfrm flipV="1">
            <a:off x="3849688" y="3765550"/>
            <a:ext cx="838200" cy="114300"/>
          </a:xfrm>
          <a:prstGeom prst="line">
            <a:avLst/>
          </a:prstGeom>
          <a:noFill/>
          <a:ln w="9525">
            <a:solidFill>
              <a:srgbClr val="FF0000"/>
            </a:solidFill>
            <a:round/>
            <a:headEnd/>
            <a:tailEnd/>
          </a:ln>
        </p:spPr>
        <p:txBody>
          <a:bodyPr/>
          <a:lstStyle/>
          <a:p>
            <a:endParaRPr lang="en-US"/>
          </a:p>
        </p:txBody>
      </p:sp>
      <p:sp>
        <p:nvSpPr>
          <p:cNvPr id="76840" name="Line 40"/>
          <p:cNvSpPr>
            <a:spLocks noChangeShapeType="1"/>
          </p:cNvSpPr>
          <p:nvPr/>
        </p:nvSpPr>
        <p:spPr bwMode="auto">
          <a:xfrm flipV="1">
            <a:off x="3822700" y="3384550"/>
            <a:ext cx="1049338" cy="147638"/>
          </a:xfrm>
          <a:prstGeom prst="line">
            <a:avLst/>
          </a:prstGeom>
          <a:noFill/>
          <a:ln w="9525">
            <a:solidFill>
              <a:srgbClr val="FF0000"/>
            </a:solidFill>
            <a:round/>
            <a:headEnd/>
            <a:tailEnd/>
          </a:ln>
        </p:spPr>
        <p:txBody>
          <a:bodyPr/>
          <a:lstStyle/>
          <a:p>
            <a:endParaRPr lang="en-US"/>
          </a:p>
        </p:txBody>
      </p:sp>
      <p:sp>
        <p:nvSpPr>
          <p:cNvPr id="76841" name="Line 41"/>
          <p:cNvSpPr>
            <a:spLocks noChangeShapeType="1"/>
          </p:cNvSpPr>
          <p:nvPr/>
        </p:nvSpPr>
        <p:spPr bwMode="auto">
          <a:xfrm flipV="1">
            <a:off x="5283200" y="3738563"/>
            <a:ext cx="1052513" cy="136525"/>
          </a:xfrm>
          <a:prstGeom prst="line">
            <a:avLst/>
          </a:prstGeom>
          <a:noFill/>
          <a:ln w="9525">
            <a:solidFill>
              <a:srgbClr val="FF0000"/>
            </a:solidFill>
            <a:round/>
            <a:headEnd/>
            <a:tailEnd/>
          </a:ln>
        </p:spPr>
        <p:txBody>
          <a:bodyPr/>
          <a:lstStyle/>
          <a:p>
            <a:endParaRPr lang="en-US"/>
          </a:p>
        </p:txBody>
      </p:sp>
      <p:sp>
        <p:nvSpPr>
          <p:cNvPr id="76842" name="Line 42"/>
          <p:cNvSpPr>
            <a:spLocks noChangeShapeType="1"/>
          </p:cNvSpPr>
          <p:nvPr/>
        </p:nvSpPr>
        <p:spPr bwMode="auto">
          <a:xfrm flipV="1">
            <a:off x="2470150" y="3568700"/>
            <a:ext cx="838200" cy="114300"/>
          </a:xfrm>
          <a:prstGeom prst="line">
            <a:avLst/>
          </a:prstGeom>
          <a:noFill/>
          <a:ln w="9525">
            <a:solidFill>
              <a:srgbClr val="FF0000"/>
            </a:solidFill>
            <a:round/>
            <a:headEnd/>
            <a:tailEnd/>
          </a:ln>
        </p:spPr>
        <p:txBody>
          <a:bodyPr/>
          <a:lstStyle/>
          <a:p>
            <a:endParaRPr lang="en-US"/>
          </a:p>
        </p:txBody>
      </p:sp>
      <p:sp>
        <p:nvSpPr>
          <p:cNvPr id="76820" name="Text Box 20"/>
          <p:cNvSpPr txBox="1">
            <a:spLocks noChangeArrowheads="1"/>
          </p:cNvSpPr>
          <p:nvPr/>
        </p:nvSpPr>
        <p:spPr bwMode="auto">
          <a:xfrm>
            <a:off x="3027363" y="2346325"/>
            <a:ext cx="1228725" cy="396875"/>
          </a:xfrm>
          <a:prstGeom prst="rect">
            <a:avLst/>
          </a:prstGeom>
          <a:solidFill>
            <a:srgbClr val="FFFFCC"/>
          </a:solidFill>
          <a:ln w="9525">
            <a:noFill/>
            <a:miter lim="800000"/>
            <a:headEnd/>
            <a:tailEnd/>
          </a:ln>
        </p:spPr>
        <p:txBody>
          <a:bodyPr wrap="none">
            <a:spAutoFit/>
          </a:bodyPr>
          <a:lstStyle/>
          <a:p>
            <a:r>
              <a:rPr lang="en-US" sz="2000"/>
              <a:t>1600 mol</a:t>
            </a:r>
          </a:p>
        </p:txBody>
      </p:sp>
      <p:sp>
        <p:nvSpPr>
          <p:cNvPr id="76847" name="Rectangle 47"/>
          <p:cNvSpPr>
            <a:spLocks noChangeArrowheads="1"/>
          </p:cNvSpPr>
          <p:nvPr/>
        </p:nvSpPr>
        <p:spPr bwMode="auto">
          <a:xfrm>
            <a:off x="6362700" y="5707063"/>
            <a:ext cx="1171575" cy="396875"/>
          </a:xfrm>
          <a:prstGeom prst="rect">
            <a:avLst/>
          </a:prstGeom>
          <a:noFill/>
          <a:ln w="9525">
            <a:noFill/>
            <a:miter lim="800000"/>
            <a:headEnd/>
            <a:tailEnd/>
          </a:ln>
        </p:spPr>
        <p:txBody>
          <a:bodyPr wrap="none">
            <a:spAutoFit/>
          </a:bodyPr>
          <a:lstStyle/>
          <a:p>
            <a:r>
              <a:rPr lang="en-US" sz="2000"/>
              <a:t>x g LiOH</a:t>
            </a:r>
          </a:p>
        </p:txBody>
      </p:sp>
      <p:sp>
        <p:nvSpPr>
          <p:cNvPr id="76849" name="Text Box 49"/>
          <p:cNvSpPr txBox="1">
            <a:spLocks noChangeArrowheads="1"/>
          </p:cNvSpPr>
          <p:nvPr/>
        </p:nvSpPr>
        <p:spPr bwMode="auto">
          <a:xfrm>
            <a:off x="5773738" y="5491163"/>
            <a:ext cx="331787" cy="396875"/>
          </a:xfrm>
          <a:prstGeom prst="rect">
            <a:avLst/>
          </a:prstGeom>
          <a:noFill/>
          <a:ln w="9525">
            <a:noFill/>
            <a:miter lim="800000"/>
            <a:headEnd/>
            <a:tailEnd/>
          </a:ln>
        </p:spPr>
        <p:txBody>
          <a:bodyPr wrap="none">
            <a:spAutoFit/>
          </a:bodyPr>
          <a:lstStyle/>
          <a:p>
            <a:r>
              <a:rPr lang="en-US" sz="2000"/>
              <a:t>=</a:t>
            </a:r>
          </a:p>
        </p:txBody>
      </p:sp>
      <p:sp>
        <p:nvSpPr>
          <p:cNvPr id="76856" name="Rectangle 56"/>
          <p:cNvSpPr>
            <a:spLocks noChangeArrowheads="1"/>
          </p:cNvSpPr>
          <p:nvPr/>
        </p:nvSpPr>
        <p:spPr bwMode="auto">
          <a:xfrm>
            <a:off x="1371600" y="1125538"/>
            <a:ext cx="1087438" cy="396875"/>
          </a:xfrm>
          <a:prstGeom prst="rect">
            <a:avLst/>
          </a:prstGeom>
          <a:noFill/>
          <a:ln w="9525">
            <a:noFill/>
            <a:miter lim="800000"/>
            <a:headEnd/>
            <a:tailEnd/>
          </a:ln>
        </p:spPr>
        <p:txBody>
          <a:bodyPr wrap="none">
            <a:spAutoFit/>
          </a:bodyPr>
          <a:lstStyle/>
          <a:p>
            <a:r>
              <a:rPr lang="en-US" sz="2000"/>
              <a:t>800 mol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6803"/>
                                        </p:tgtEl>
                                        <p:attrNameLst>
                                          <p:attrName>style.visibility</p:attrName>
                                        </p:attrNameLst>
                                      </p:cBhvr>
                                      <p:to>
                                        <p:strVal val="visible"/>
                                      </p:to>
                                    </p:set>
                                    <p:animEffect transition="in" filter="fade">
                                      <p:cBhvr>
                                        <p:cTn id="7" dur="1000"/>
                                        <p:tgtEl>
                                          <p:spTgt spid="76803"/>
                                        </p:tgtEl>
                                      </p:cBhvr>
                                    </p:animEffect>
                                    <p:anim calcmode="lin" valueType="num">
                                      <p:cBhvr>
                                        <p:cTn id="8" dur="1000" fill="hold"/>
                                        <p:tgtEl>
                                          <p:spTgt spid="76803"/>
                                        </p:tgtEl>
                                        <p:attrNameLst>
                                          <p:attrName>ppt_x</p:attrName>
                                        </p:attrNameLst>
                                      </p:cBhvr>
                                      <p:tavLst>
                                        <p:tav tm="0">
                                          <p:val>
                                            <p:strVal val="#ppt_x-.1"/>
                                          </p:val>
                                        </p:tav>
                                        <p:tav tm="100000">
                                          <p:val>
                                            <p:strVal val="#ppt_x"/>
                                          </p:val>
                                        </p:tav>
                                      </p:tavLst>
                                    </p:anim>
                                    <p:anim calcmode="lin" valueType="num">
                                      <p:cBhvr>
                                        <p:cTn id="9" dur="1000" fill="hold"/>
                                        <p:tgtEl>
                                          <p:spTgt spid="76803"/>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6816"/>
                                        </p:tgtEl>
                                        <p:attrNameLst>
                                          <p:attrName>style.visibility</p:attrName>
                                        </p:attrNameLst>
                                      </p:cBhvr>
                                      <p:to>
                                        <p:strVal val="visible"/>
                                      </p:to>
                                    </p:set>
                                    <p:animEffect transition="in" filter="wipe(up)">
                                      <p:cBhvr>
                                        <p:cTn id="14" dur="500"/>
                                        <p:tgtEl>
                                          <p:spTgt spid="7681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6819"/>
                                        </p:tgtEl>
                                        <p:attrNameLst>
                                          <p:attrName>style.visibility</p:attrName>
                                        </p:attrNameLst>
                                      </p:cBhvr>
                                      <p:to>
                                        <p:strVal val="visible"/>
                                      </p:to>
                                    </p:set>
                                    <p:animEffect transition="in" filter="dissolve">
                                      <p:cBhvr>
                                        <p:cTn id="19" dur="500"/>
                                        <p:tgtEl>
                                          <p:spTgt spid="768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000"/>
                                        <p:tgtEl>
                                          <p:spTgt spid="3"/>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76821"/>
                                        </p:tgtEl>
                                        <p:attrNameLst>
                                          <p:attrName>style.visibility</p:attrName>
                                        </p:attrNameLst>
                                      </p:cBhvr>
                                      <p:to>
                                        <p:strVal val="visible"/>
                                      </p:to>
                                    </p:set>
                                    <p:animEffect transition="in" filter="wipe(left)">
                                      <p:cBhvr>
                                        <p:cTn id="28" dur="500"/>
                                        <p:tgtEl>
                                          <p:spTgt spid="76821"/>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76822"/>
                                        </p:tgtEl>
                                        <p:attrNameLst>
                                          <p:attrName>style.visibility</p:attrName>
                                        </p:attrNameLst>
                                      </p:cBhvr>
                                      <p:to>
                                        <p:strVal val="visible"/>
                                      </p:to>
                                    </p:set>
                                    <p:animEffect transition="in" filter="fade">
                                      <p:cBhvr>
                                        <p:cTn id="33" dur="1000"/>
                                        <p:tgtEl>
                                          <p:spTgt spid="76822"/>
                                        </p:tgtEl>
                                      </p:cBhvr>
                                    </p:animEffect>
                                    <p:anim calcmode="lin" valueType="num">
                                      <p:cBhvr>
                                        <p:cTn id="34" dur="1000" fill="hold"/>
                                        <p:tgtEl>
                                          <p:spTgt spid="76822"/>
                                        </p:tgtEl>
                                        <p:attrNameLst>
                                          <p:attrName>ppt_x</p:attrName>
                                        </p:attrNameLst>
                                      </p:cBhvr>
                                      <p:tavLst>
                                        <p:tav tm="0">
                                          <p:val>
                                            <p:strVal val="#ppt_x"/>
                                          </p:val>
                                        </p:tav>
                                        <p:tav tm="100000">
                                          <p:val>
                                            <p:strVal val="#ppt_x"/>
                                          </p:val>
                                        </p:tav>
                                      </p:tavLst>
                                    </p:anim>
                                    <p:anim calcmode="lin" valueType="num">
                                      <p:cBhvr>
                                        <p:cTn id="35" dur="1000" fill="hold"/>
                                        <p:tgtEl>
                                          <p:spTgt spid="7682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6830"/>
                                        </p:tgtEl>
                                        <p:attrNameLst>
                                          <p:attrName>style.visibility</p:attrName>
                                        </p:attrNameLst>
                                      </p:cBhvr>
                                      <p:to>
                                        <p:strVal val="visible"/>
                                      </p:to>
                                    </p:set>
                                    <p:animEffect transition="in" filter="dissolve">
                                      <p:cBhvr>
                                        <p:cTn id="40" dur="500"/>
                                        <p:tgtEl>
                                          <p:spTgt spid="7683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76829"/>
                                        </p:tgtEl>
                                        <p:attrNameLst>
                                          <p:attrName>style.visibility</p:attrName>
                                        </p:attrNameLst>
                                      </p:cBhvr>
                                      <p:to>
                                        <p:strVal val="visible"/>
                                      </p:to>
                                    </p:set>
                                    <p:animEffect transition="in" filter="dissolve">
                                      <p:cBhvr>
                                        <p:cTn id="45" dur="500"/>
                                        <p:tgtEl>
                                          <p:spTgt spid="7682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76842"/>
                                        </p:tgtEl>
                                        <p:attrNameLst>
                                          <p:attrName>style.visibility</p:attrName>
                                        </p:attrNameLst>
                                      </p:cBhvr>
                                      <p:to>
                                        <p:strVal val="visible"/>
                                      </p:to>
                                    </p:set>
                                    <p:animEffect transition="in" filter="wipe(down)">
                                      <p:cBhvr>
                                        <p:cTn id="50" dur="500"/>
                                        <p:tgtEl>
                                          <p:spTgt spid="76842"/>
                                        </p:tgtEl>
                                      </p:cBhvr>
                                    </p:animEffect>
                                  </p:childTnLst>
                                </p:cTn>
                              </p:par>
                            </p:childTnLst>
                          </p:cTn>
                        </p:par>
                        <p:par>
                          <p:cTn id="51" fill="hold">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76839"/>
                                        </p:tgtEl>
                                        <p:attrNameLst>
                                          <p:attrName>style.visibility</p:attrName>
                                        </p:attrNameLst>
                                      </p:cBhvr>
                                      <p:to>
                                        <p:strVal val="visible"/>
                                      </p:to>
                                    </p:set>
                                    <p:animEffect transition="in" filter="wipe(down)">
                                      <p:cBhvr>
                                        <p:cTn id="54" dur="500"/>
                                        <p:tgtEl>
                                          <p:spTgt spid="76839"/>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76820"/>
                                        </p:tgtEl>
                                        <p:attrNameLst>
                                          <p:attrName>style.visibility</p:attrName>
                                        </p:attrNameLst>
                                      </p:cBhvr>
                                      <p:to>
                                        <p:strVal val="visible"/>
                                      </p:to>
                                    </p:set>
                                    <p:animEffect transition="in" filter="dissolve">
                                      <p:cBhvr>
                                        <p:cTn id="59" dur="500"/>
                                        <p:tgtEl>
                                          <p:spTgt spid="7682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76851"/>
                                        </p:tgtEl>
                                        <p:attrNameLst>
                                          <p:attrName>style.visibility</p:attrName>
                                        </p:attrNameLst>
                                      </p:cBhvr>
                                      <p:to>
                                        <p:strVal val="visible"/>
                                      </p:to>
                                    </p:set>
                                    <p:animEffect transition="in" filter="wipe(left)">
                                      <p:cBhvr>
                                        <p:cTn id="62" dur="500"/>
                                        <p:tgtEl>
                                          <p:spTgt spid="7685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2000"/>
                                        <p:tgtEl>
                                          <p:spTgt spid="4"/>
                                        </p:tgtEl>
                                      </p:cBhvr>
                                    </p:animEffect>
                                  </p:childTnLst>
                                </p:cTn>
                              </p:par>
                            </p:childTnLst>
                          </p:cTn>
                        </p:par>
                        <p:par>
                          <p:cTn id="68" fill="hold">
                            <p:stCondLst>
                              <p:cond delay="2000"/>
                            </p:stCondLst>
                            <p:childTnLst>
                              <p:par>
                                <p:cTn id="69" presetID="22" presetClass="entr" presetSubtype="4" fill="hold" grpId="0" nodeType="afterEffect">
                                  <p:stCondLst>
                                    <p:cond delay="0"/>
                                  </p:stCondLst>
                                  <p:childTnLst>
                                    <p:set>
                                      <p:cBhvr>
                                        <p:cTn id="70" dur="1" fill="hold">
                                          <p:stCondLst>
                                            <p:cond delay="0"/>
                                          </p:stCondLst>
                                        </p:cTn>
                                        <p:tgtEl>
                                          <p:spTgt spid="76817"/>
                                        </p:tgtEl>
                                        <p:attrNameLst>
                                          <p:attrName>style.visibility</p:attrName>
                                        </p:attrNameLst>
                                      </p:cBhvr>
                                      <p:to>
                                        <p:strVal val="visible"/>
                                      </p:to>
                                    </p:set>
                                    <p:animEffect transition="in" filter="wipe(down)">
                                      <p:cBhvr>
                                        <p:cTn id="71" dur="500"/>
                                        <p:tgtEl>
                                          <p:spTgt spid="76817"/>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76832"/>
                                        </p:tgtEl>
                                        <p:attrNameLst>
                                          <p:attrName>style.visibility</p:attrName>
                                        </p:attrNameLst>
                                      </p:cBhvr>
                                      <p:to>
                                        <p:strVal val="visible"/>
                                      </p:to>
                                    </p:set>
                                    <p:animEffect transition="in" filter="dissolve">
                                      <p:cBhvr>
                                        <p:cTn id="76" dur="500"/>
                                        <p:tgtEl>
                                          <p:spTgt spid="76832"/>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76831"/>
                                        </p:tgtEl>
                                        <p:attrNameLst>
                                          <p:attrName>style.visibility</p:attrName>
                                        </p:attrNameLst>
                                      </p:cBhvr>
                                      <p:to>
                                        <p:strVal val="visible"/>
                                      </p:to>
                                    </p:set>
                                    <p:animEffect transition="in" filter="dissolve">
                                      <p:cBhvr>
                                        <p:cTn id="81" dur="500"/>
                                        <p:tgtEl>
                                          <p:spTgt spid="76831"/>
                                        </p:tgtEl>
                                      </p:cBhvr>
                                    </p:animEffect>
                                  </p:childTnLst>
                                </p:cTn>
                              </p:par>
                            </p:childTnLst>
                          </p:cTn>
                        </p:par>
                        <p:par>
                          <p:cTn id="82" fill="hold">
                            <p:stCondLst>
                              <p:cond delay="500"/>
                            </p:stCondLst>
                            <p:childTnLst>
                              <p:par>
                                <p:cTn id="83" presetID="29" presetClass="entr" presetSubtype="0" fill="hold" grpId="0" nodeType="afterEffect">
                                  <p:stCondLst>
                                    <p:cond delay="0"/>
                                  </p:stCondLst>
                                  <p:childTnLst>
                                    <p:set>
                                      <p:cBhvr>
                                        <p:cTn id="84" dur="1" fill="hold">
                                          <p:stCondLst>
                                            <p:cond delay="0"/>
                                          </p:stCondLst>
                                        </p:cTn>
                                        <p:tgtEl>
                                          <p:spTgt spid="76823"/>
                                        </p:tgtEl>
                                        <p:attrNameLst>
                                          <p:attrName>style.visibility</p:attrName>
                                        </p:attrNameLst>
                                      </p:cBhvr>
                                      <p:to>
                                        <p:strVal val="visible"/>
                                      </p:to>
                                    </p:set>
                                    <p:anim calcmode="lin" valueType="num">
                                      <p:cBhvr>
                                        <p:cTn id="85" dur="1000" fill="hold"/>
                                        <p:tgtEl>
                                          <p:spTgt spid="76823"/>
                                        </p:tgtEl>
                                        <p:attrNameLst>
                                          <p:attrName>ppt_x</p:attrName>
                                        </p:attrNameLst>
                                      </p:cBhvr>
                                      <p:tavLst>
                                        <p:tav tm="0">
                                          <p:val>
                                            <p:strVal val="#ppt_x-.2"/>
                                          </p:val>
                                        </p:tav>
                                        <p:tav tm="100000">
                                          <p:val>
                                            <p:strVal val="#ppt_x"/>
                                          </p:val>
                                        </p:tav>
                                      </p:tavLst>
                                    </p:anim>
                                    <p:anim calcmode="lin" valueType="num">
                                      <p:cBhvr>
                                        <p:cTn id="86" dur="1000" fill="hold"/>
                                        <p:tgtEl>
                                          <p:spTgt spid="76823"/>
                                        </p:tgtEl>
                                        <p:attrNameLst>
                                          <p:attrName>ppt_y</p:attrName>
                                        </p:attrNameLst>
                                      </p:cBhvr>
                                      <p:tavLst>
                                        <p:tav tm="0">
                                          <p:val>
                                            <p:strVal val="#ppt_y"/>
                                          </p:val>
                                        </p:tav>
                                        <p:tav tm="100000">
                                          <p:val>
                                            <p:strVal val="#ppt_y"/>
                                          </p:val>
                                        </p:tav>
                                      </p:tavLst>
                                    </p:anim>
                                    <p:animEffect transition="in" filter="wipe(right)" prLst="gradientSize: 0.1">
                                      <p:cBhvr>
                                        <p:cTn id="87" dur="1000"/>
                                        <p:tgtEl>
                                          <p:spTgt spid="7682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76840"/>
                                        </p:tgtEl>
                                        <p:attrNameLst>
                                          <p:attrName>style.visibility</p:attrName>
                                        </p:attrNameLst>
                                      </p:cBhvr>
                                      <p:to>
                                        <p:strVal val="visible"/>
                                      </p:to>
                                    </p:set>
                                    <p:animEffect transition="in" filter="wipe(down)">
                                      <p:cBhvr>
                                        <p:cTn id="92" dur="500"/>
                                        <p:tgtEl>
                                          <p:spTgt spid="76840"/>
                                        </p:tgtEl>
                                      </p:cBhvr>
                                    </p:animEffect>
                                  </p:childTnLst>
                                </p:cTn>
                              </p:par>
                            </p:childTnLst>
                          </p:cTn>
                        </p:par>
                        <p:par>
                          <p:cTn id="93" fill="hold">
                            <p:stCondLst>
                              <p:cond delay="500"/>
                            </p:stCondLst>
                            <p:childTnLst>
                              <p:par>
                                <p:cTn id="94" presetID="22" presetClass="entr" presetSubtype="4" fill="hold" grpId="0" nodeType="afterEffect">
                                  <p:stCondLst>
                                    <p:cond delay="0"/>
                                  </p:stCondLst>
                                  <p:childTnLst>
                                    <p:set>
                                      <p:cBhvr>
                                        <p:cTn id="95" dur="1" fill="hold">
                                          <p:stCondLst>
                                            <p:cond delay="0"/>
                                          </p:stCondLst>
                                        </p:cTn>
                                        <p:tgtEl>
                                          <p:spTgt spid="76841"/>
                                        </p:tgtEl>
                                        <p:attrNameLst>
                                          <p:attrName>style.visibility</p:attrName>
                                        </p:attrNameLst>
                                      </p:cBhvr>
                                      <p:to>
                                        <p:strVal val="visible"/>
                                      </p:to>
                                    </p:set>
                                    <p:animEffect transition="in" filter="wipe(down)">
                                      <p:cBhvr>
                                        <p:cTn id="96" dur="500"/>
                                        <p:tgtEl>
                                          <p:spTgt spid="76841"/>
                                        </p:tgtEl>
                                      </p:cBhvr>
                                    </p:animEffect>
                                  </p:childTnLst>
                                </p:cTn>
                              </p:par>
                            </p:childTnLst>
                          </p:cTn>
                        </p:par>
                      </p:childTnLst>
                    </p:cTn>
                  </p:par>
                  <p:par>
                    <p:cTn id="97" fill="hold">
                      <p:stCondLst>
                        <p:cond delay="indefinite"/>
                      </p:stCondLst>
                      <p:childTnLst>
                        <p:par>
                          <p:cTn id="98" fill="hold">
                            <p:stCondLst>
                              <p:cond delay="0"/>
                            </p:stCondLst>
                            <p:childTnLst>
                              <p:par>
                                <p:cTn id="99" presetID="39" presetClass="entr" presetSubtype="0" accel="100000" fill="hold" grpId="0" nodeType="clickEffect">
                                  <p:stCondLst>
                                    <p:cond delay="0"/>
                                  </p:stCondLst>
                                  <p:childTnLst>
                                    <p:set>
                                      <p:cBhvr>
                                        <p:cTn id="100" dur="1" fill="hold">
                                          <p:stCondLst>
                                            <p:cond delay="0"/>
                                          </p:stCondLst>
                                        </p:cTn>
                                        <p:tgtEl>
                                          <p:spTgt spid="76807"/>
                                        </p:tgtEl>
                                        <p:attrNameLst>
                                          <p:attrName>style.visibility</p:attrName>
                                        </p:attrNameLst>
                                      </p:cBhvr>
                                      <p:to>
                                        <p:strVal val="visible"/>
                                      </p:to>
                                    </p:set>
                                    <p:anim calcmode="lin" valueType="num">
                                      <p:cBhvr>
                                        <p:cTn id="101" dur="500" fill="hold"/>
                                        <p:tgtEl>
                                          <p:spTgt spid="76807"/>
                                        </p:tgtEl>
                                        <p:attrNameLst>
                                          <p:attrName>ppt_h</p:attrName>
                                        </p:attrNameLst>
                                      </p:cBhvr>
                                      <p:tavLst>
                                        <p:tav tm="0">
                                          <p:val>
                                            <p:strVal val="#ppt_h/20"/>
                                          </p:val>
                                        </p:tav>
                                        <p:tav tm="50000">
                                          <p:val>
                                            <p:strVal val="#ppt_h/20"/>
                                          </p:val>
                                        </p:tav>
                                        <p:tav tm="100000">
                                          <p:val>
                                            <p:strVal val="#ppt_h"/>
                                          </p:val>
                                        </p:tav>
                                      </p:tavLst>
                                    </p:anim>
                                    <p:anim calcmode="lin" valueType="num">
                                      <p:cBhvr>
                                        <p:cTn id="102" dur="500" fill="hold"/>
                                        <p:tgtEl>
                                          <p:spTgt spid="76807"/>
                                        </p:tgtEl>
                                        <p:attrNameLst>
                                          <p:attrName>ppt_w</p:attrName>
                                        </p:attrNameLst>
                                      </p:cBhvr>
                                      <p:tavLst>
                                        <p:tav tm="0">
                                          <p:val>
                                            <p:strVal val="#ppt_w+.3"/>
                                          </p:val>
                                        </p:tav>
                                        <p:tav tm="50000">
                                          <p:val>
                                            <p:strVal val="#ppt_w+.3"/>
                                          </p:val>
                                        </p:tav>
                                        <p:tav tm="100000">
                                          <p:val>
                                            <p:strVal val="#ppt_w"/>
                                          </p:val>
                                        </p:tav>
                                      </p:tavLst>
                                    </p:anim>
                                    <p:anim calcmode="lin" valueType="num">
                                      <p:cBhvr>
                                        <p:cTn id="103" dur="500" fill="hold"/>
                                        <p:tgtEl>
                                          <p:spTgt spid="76807"/>
                                        </p:tgtEl>
                                        <p:attrNameLst>
                                          <p:attrName>ppt_x</p:attrName>
                                        </p:attrNameLst>
                                      </p:cBhvr>
                                      <p:tavLst>
                                        <p:tav tm="0">
                                          <p:val>
                                            <p:strVal val="#ppt_x-.3"/>
                                          </p:val>
                                        </p:tav>
                                        <p:tav tm="50000">
                                          <p:val>
                                            <p:strVal val="#ppt_x"/>
                                          </p:val>
                                        </p:tav>
                                        <p:tav tm="100000">
                                          <p:val>
                                            <p:strVal val="#ppt_x"/>
                                          </p:val>
                                        </p:tav>
                                      </p:tavLst>
                                    </p:anim>
                                    <p:anim calcmode="lin" valueType="num">
                                      <p:cBhvr>
                                        <p:cTn id="104" dur="500" fill="hold"/>
                                        <p:tgtEl>
                                          <p:spTgt spid="76807"/>
                                        </p:tgtEl>
                                        <p:attrNameLst>
                                          <p:attrName>ppt_y</p:attrName>
                                        </p:attrNameLst>
                                      </p:cBhvr>
                                      <p:tavLst>
                                        <p:tav tm="0">
                                          <p:val>
                                            <p:strVal val="#ppt_y"/>
                                          </p:val>
                                        </p:tav>
                                        <p:tav tm="100000">
                                          <p:val>
                                            <p:strVal val="#ppt_y"/>
                                          </p:val>
                                        </p:tav>
                                      </p:tavLst>
                                    </p:anim>
                                  </p:childTnLst>
                                </p:cTn>
                              </p:par>
                            </p:childTnLst>
                          </p:cTn>
                        </p:par>
                        <p:par>
                          <p:cTn id="105" fill="hold">
                            <p:stCondLst>
                              <p:cond delay="500"/>
                            </p:stCondLst>
                            <p:childTnLst>
                              <p:par>
                                <p:cTn id="106" presetID="9" presetClass="entr" presetSubtype="0" fill="hold" grpId="0" nodeType="afterEffect">
                                  <p:stCondLst>
                                    <p:cond delay="0"/>
                                  </p:stCondLst>
                                  <p:childTnLst>
                                    <p:set>
                                      <p:cBhvr>
                                        <p:cTn id="107" dur="1" fill="hold">
                                          <p:stCondLst>
                                            <p:cond delay="0"/>
                                          </p:stCondLst>
                                        </p:cTn>
                                        <p:tgtEl>
                                          <p:spTgt spid="76843"/>
                                        </p:tgtEl>
                                        <p:attrNameLst>
                                          <p:attrName>style.visibility</p:attrName>
                                        </p:attrNameLst>
                                      </p:cBhvr>
                                      <p:to>
                                        <p:strVal val="visible"/>
                                      </p:to>
                                    </p:set>
                                    <p:animEffect transition="in" filter="dissolve">
                                      <p:cBhvr>
                                        <p:cTn id="108" dur="500"/>
                                        <p:tgtEl>
                                          <p:spTgt spid="76843"/>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0" fill="hold" grpId="0" nodeType="clickEffect">
                                  <p:stCondLst>
                                    <p:cond delay="0"/>
                                  </p:stCondLst>
                                  <p:childTnLst>
                                    <p:set>
                                      <p:cBhvr>
                                        <p:cTn id="112" dur="1" fill="hold">
                                          <p:stCondLst>
                                            <p:cond delay="0"/>
                                          </p:stCondLst>
                                        </p:cTn>
                                        <p:tgtEl>
                                          <p:spTgt spid="76808"/>
                                        </p:tgtEl>
                                        <p:attrNameLst>
                                          <p:attrName>style.visibility</p:attrName>
                                        </p:attrNameLst>
                                      </p:cBhvr>
                                      <p:to>
                                        <p:strVal val="visible"/>
                                      </p:to>
                                    </p:set>
                                    <p:anim calcmode="lin" valueType="num">
                                      <p:cBhvr>
                                        <p:cTn id="113" dur="500" fill="hold"/>
                                        <p:tgtEl>
                                          <p:spTgt spid="76808"/>
                                        </p:tgtEl>
                                        <p:attrNameLst>
                                          <p:attrName>ppt_w</p:attrName>
                                        </p:attrNameLst>
                                      </p:cBhvr>
                                      <p:tavLst>
                                        <p:tav tm="0">
                                          <p:val>
                                            <p:fltVal val="0"/>
                                          </p:val>
                                        </p:tav>
                                        <p:tav tm="100000">
                                          <p:val>
                                            <p:strVal val="#ppt_w"/>
                                          </p:val>
                                        </p:tav>
                                      </p:tavLst>
                                    </p:anim>
                                    <p:anim calcmode="lin" valueType="num">
                                      <p:cBhvr>
                                        <p:cTn id="114" dur="500" fill="hold"/>
                                        <p:tgtEl>
                                          <p:spTgt spid="76808"/>
                                        </p:tgtEl>
                                        <p:attrNameLst>
                                          <p:attrName>ppt_h</p:attrName>
                                        </p:attrNameLst>
                                      </p:cBhvr>
                                      <p:tavLst>
                                        <p:tav tm="0">
                                          <p:val>
                                            <p:fltVal val="0"/>
                                          </p:val>
                                        </p:tav>
                                        <p:tav tm="100000">
                                          <p:val>
                                            <p:strVal val="#ppt_h"/>
                                          </p:val>
                                        </p:tav>
                                      </p:tavLst>
                                    </p:anim>
                                    <p:animEffect transition="in" filter="fade">
                                      <p:cBhvr>
                                        <p:cTn id="115" dur="500"/>
                                        <p:tgtEl>
                                          <p:spTgt spid="76808"/>
                                        </p:tgtEl>
                                      </p:cBhvr>
                                    </p:animEffect>
                                  </p:childTnLst>
                                </p:cTn>
                              </p:par>
                            </p:childTnLst>
                          </p:cTn>
                        </p:par>
                        <p:par>
                          <p:cTn id="116" fill="hold">
                            <p:stCondLst>
                              <p:cond delay="500"/>
                            </p:stCondLst>
                            <p:childTnLst>
                              <p:par>
                                <p:cTn id="117" presetID="22" presetClass="entr" presetSubtype="2" fill="hold" grpId="0" nodeType="afterEffect">
                                  <p:stCondLst>
                                    <p:cond delay="0"/>
                                  </p:stCondLst>
                                  <p:childTnLst>
                                    <p:set>
                                      <p:cBhvr>
                                        <p:cTn id="118" dur="1" fill="hold">
                                          <p:stCondLst>
                                            <p:cond delay="0"/>
                                          </p:stCondLst>
                                        </p:cTn>
                                        <p:tgtEl>
                                          <p:spTgt spid="76825"/>
                                        </p:tgtEl>
                                        <p:attrNameLst>
                                          <p:attrName>style.visibility</p:attrName>
                                        </p:attrNameLst>
                                      </p:cBhvr>
                                      <p:to>
                                        <p:strVal val="visible"/>
                                      </p:to>
                                    </p:set>
                                    <p:animEffect transition="in" filter="wipe(right)">
                                      <p:cBhvr>
                                        <p:cTn id="119" dur="500"/>
                                        <p:tgtEl>
                                          <p:spTgt spid="76825"/>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76824"/>
                                        </p:tgtEl>
                                        <p:attrNameLst>
                                          <p:attrName>style.visibility</p:attrName>
                                        </p:attrNameLst>
                                      </p:cBhvr>
                                      <p:to>
                                        <p:strVal val="visible"/>
                                      </p:to>
                                    </p:set>
                                    <p:animEffect transition="in" filter="dissolve">
                                      <p:cBhvr>
                                        <p:cTn id="124" dur="500"/>
                                        <p:tgtEl>
                                          <p:spTgt spid="76824"/>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mph" presetSubtype="0" grpId="1" nodeType="clickEffect">
                                  <p:stCondLst>
                                    <p:cond delay="0"/>
                                  </p:stCondLst>
                                  <p:childTnLst>
                                    <p:set>
                                      <p:cBhvr rctx="PPT">
                                        <p:cTn id="128" dur="indefinite"/>
                                        <p:tgtEl>
                                          <p:spTgt spid="76822"/>
                                        </p:tgtEl>
                                        <p:attrNameLst>
                                          <p:attrName>style.opacity</p:attrName>
                                        </p:attrNameLst>
                                      </p:cBhvr>
                                      <p:to>
                                        <p:strVal val="0.5"/>
                                      </p:to>
                                    </p:set>
                                    <p:animEffect filter="image" prLst="opacity: 0.5">
                                      <p:cBhvr rctx="IE">
                                        <p:cTn id="129" dur="indefinite"/>
                                        <p:tgtEl>
                                          <p:spTgt spid="76822"/>
                                        </p:tgtEl>
                                      </p:cBhvr>
                                    </p:animEffect>
                                  </p:childTnLst>
                                </p:cTn>
                              </p:par>
                              <p:par>
                                <p:cTn id="130" presetID="9" presetClass="emph" presetSubtype="0" grpId="1" nodeType="withEffect">
                                  <p:stCondLst>
                                    <p:cond delay="0"/>
                                  </p:stCondLst>
                                  <p:iterate type="lt">
                                    <p:tmAbs val="0"/>
                                  </p:iterate>
                                  <p:childTnLst>
                                    <p:set>
                                      <p:cBhvr rctx="PPT">
                                        <p:cTn id="131" dur="indefinite"/>
                                        <p:tgtEl>
                                          <p:spTgt spid="76803"/>
                                        </p:tgtEl>
                                        <p:attrNameLst>
                                          <p:attrName>style.opacity</p:attrName>
                                        </p:attrNameLst>
                                      </p:cBhvr>
                                      <p:to>
                                        <p:strVal val="0.5"/>
                                      </p:to>
                                    </p:set>
                                    <p:animEffect filter="image" prLst="opacity: 0.5">
                                      <p:cBhvr rctx="IE">
                                        <p:cTn id="132" dur="indefinite"/>
                                        <p:tgtEl>
                                          <p:spTgt spid="76803"/>
                                        </p:tgtEl>
                                      </p:cBhvr>
                                    </p:animEffect>
                                  </p:childTnLst>
                                </p:cTn>
                              </p:par>
                              <p:par>
                                <p:cTn id="133" presetID="9" presetClass="emph" presetSubtype="0" grpId="1" nodeType="withEffect">
                                  <p:stCondLst>
                                    <p:cond delay="0"/>
                                  </p:stCondLst>
                                  <p:childTnLst>
                                    <p:set>
                                      <p:cBhvr rctx="PPT">
                                        <p:cTn id="134" dur="indefinite"/>
                                        <p:tgtEl>
                                          <p:spTgt spid="76816"/>
                                        </p:tgtEl>
                                        <p:attrNameLst>
                                          <p:attrName>style.opacity</p:attrName>
                                        </p:attrNameLst>
                                      </p:cBhvr>
                                      <p:to>
                                        <p:strVal val="0.5"/>
                                      </p:to>
                                    </p:set>
                                    <p:animEffect filter="image" prLst="opacity: 0.5">
                                      <p:cBhvr rctx="IE">
                                        <p:cTn id="135" dur="indefinite"/>
                                        <p:tgtEl>
                                          <p:spTgt spid="76816"/>
                                        </p:tgtEl>
                                      </p:cBhvr>
                                    </p:animEffect>
                                  </p:childTnLst>
                                </p:cTn>
                              </p:par>
                              <p:par>
                                <p:cTn id="136" presetID="9" presetClass="emph" presetSubtype="0" grpId="1" nodeType="withEffect">
                                  <p:stCondLst>
                                    <p:cond delay="0"/>
                                  </p:stCondLst>
                                  <p:childTnLst>
                                    <p:set>
                                      <p:cBhvr rctx="PPT">
                                        <p:cTn id="137" dur="indefinite"/>
                                        <p:tgtEl>
                                          <p:spTgt spid="76817"/>
                                        </p:tgtEl>
                                        <p:attrNameLst>
                                          <p:attrName>style.opacity</p:attrName>
                                        </p:attrNameLst>
                                      </p:cBhvr>
                                      <p:to>
                                        <p:strVal val="0.5"/>
                                      </p:to>
                                    </p:set>
                                    <p:animEffect filter="image" prLst="opacity: 0.5">
                                      <p:cBhvr rctx="IE">
                                        <p:cTn id="138" dur="indefinite"/>
                                        <p:tgtEl>
                                          <p:spTgt spid="76817"/>
                                        </p:tgtEl>
                                      </p:cBhvr>
                                    </p:animEffect>
                                  </p:childTnLst>
                                </p:cTn>
                              </p:par>
                              <p:par>
                                <p:cTn id="139" presetID="9" presetClass="emph" presetSubtype="0" grpId="1" nodeType="withEffect">
                                  <p:stCondLst>
                                    <p:cond delay="0"/>
                                  </p:stCondLst>
                                  <p:childTnLst>
                                    <p:set>
                                      <p:cBhvr rctx="PPT">
                                        <p:cTn id="140" dur="indefinite"/>
                                        <p:tgtEl>
                                          <p:spTgt spid="76819"/>
                                        </p:tgtEl>
                                        <p:attrNameLst>
                                          <p:attrName>style.opacity</p:attrName>
                                        </p:attrNameLst>
                                      </p:cBhvr>
                                      <p:to>
                                        <p:strVal val="0.5"/>
                                      </p:to>
                                    </p:set>
                                    <p:animEffect filter="image" prLst="opacity: 0.5">
                                      <p:cBhvr rctx="IE">
                                        <p:cTn id="141" dur="indefinite"/>
                                        <p:tgtEl>
                                          <p:spTgt spid="76819"/>
                                        </p:tgtEl>
                                      </p:cBhvr>
                                    </p:animEffect>
                                  </p:childTnLst>
                                </p:cTn>
                              </p:par>
                              <p:par>
                                <p:cTn id="142" presetID="1" presetClass="exit" presetSubtype="0" fill="hold" grpId="1" nodeType="withEffect">
                                  <p:stCondLst>
                                    <p:cond delay="0"/>
                                  </p:stCondLst>
                                  <p:childTnLst>
                                    <p:set>
                                      <p:cBhvr>
                                        <p:cTn id="143" dur="1" fill="hold">
                                          <p:stCondLst>
                                            <p:cond delay="0"/>
                                          </p:stCondLst>
                                        </p:cTn>
                                        <p:tgtEl>
                                          <p:spTgt spid="76821"/>
                                        </p:tgtEl>
                                        <p:attrNameLst>
                                          <p:attrName>style.visibility</p:attrName>
                                        </p:attrNameLst>
                                      </p:cBhvr>
                                      <p:to>
                                        <p:strVal val="hidden"/>
                                      </p:to>
                                    </p:set>
                                  </p:childTnLst>
                                </p:cTn>
                              </p:par>
                              <p:par>
                                <p:cTn id="144" presetID="1" presetClass="exit" presetSubtype="0" fill="hold" grpId="0" nodeType="withEffect">
                                  <p:stCondLst>
                                    <p:cond delay="0"/>
                                  </p:stCondLst>
                                  <p:childTnLst>
                                    <p:set>
                                      <p:cBhvr>
                                        <p:cTn id="145" dur="1" fill="hold">
                                          <p:stCondLst>
                                            <p:cond delay="0"/>
                                          </p:stCondLst>
                                        </p:cTn>
                                        <p:tgtEl>
                                          <p:spTgt spid="76854"/>
                                        </p:tgtEl>
                                        <p:attrNameLst>
                                          <p:attrName>style.visibility</p:attrName>
                                        </p:attrNameLst>
                                      </p:cBhvr>
                                      <p:to>
                                        <p:strVal val="hidden"/>
                                      </p:to>
                                    </p:set>
                                  </p:childTnLst>
                                </p:cTn>
                              </p:par>
                              <p:par>
                                <p:cTn id="146" presetID="9" presetClass="emph" presetSubtype="0" grpId="1" nodeType="withEffect">
                                  <p:stCondLst>
                                    <p:cond delay="0"/>
                                  </p:stCondLst>
                                  <p:childTnLst>
                                    <p:set>
                                      <p:cBhvr rctx="PPT">
                                        <p:cTn id="147" dur="indefinite"/>
                                        <p:tgtEl>
                                          <p:spTgt spid="76851"/>
                                        </p:tgtEl>
                                        <p:attrNameLst>
                                          <p:attrName>style.opacity</p:attrName>
                                        </p:attrNameLst>
                                      </p:cBhvr>
                                      <p:to>
                                        <p:strVal val="0.5"/>
                                      </p:to>
                                    </p:set>
                                    <p:animEffect filter="image" prLst="opacity: 0.5">
                                      <p:cBhvr rctx="IE">
                                        <p:cTn id="148" dur="indefinite"/>
                                        <p:tgtEl>
                                          <p:spTgt spid="76851"/>
                                        </p:tgtEl>
                                      </p:cBhvr>
                                    </p:animEffect>
                                  </p:childTnLst>
                                </p:cTn>
                              </p:par>
                              <p:par>
                                <p:cTn id="149" presetID="9" presetClass="emph" presetSubtype="0" grpId="1" nodeType="withEffect">
                                  <p:stCondLst>
                                    <p:cond delay="0"/>
                                  </p:stCondLst>
                                  <p:childTnLst>
                                    <p:set>
                                      <p:cBhvr rctx="PPT">
                                        <p:cTn id="150" dur="indefinite"/>
                                        <p:tgtEl>
                                          <p:spTgt spid="76823"/>
                                        </p:tgtEl>
                                        <p:attrNameLst>
                                          <p:attrName>style.opacity</p:attrName>
                                        </p:attrNameLst>
                                      </p:cBhvr>
                                      <p:to>
                                        <p:strVal val="0.5"/>
                                      </p:to>
                                    </p:set>
                                    <p:animEffect filter="image" prLst="opacity: 0.5">
                                      <p:cBhvr rctx="IE">
                                        <p:cTn id="151" dur="indefinite"/>
                                        <p:tgtEl>
                                          <p:spTgt spid="76823"/>
                                        </p:tgtEl>
                                      </p:cBhvr>
                                    </p:animEffect>
                                  </p:childTnLst>
                                </p:cTn>
                              </p:par>
                              <p:par>
                                <p:cTn id="152" presetID="9" presetClass="emph" presetSubtype="0" grpId="1" nodeType="withEffect">
                                  <p:stCondLst>
                                    <p:cond delay="0"/>
                                  </p:stCondLst>
                                  <p:childTnLst>
                                    <p:set>
                                      <p:cBhvr rctx="PPT">
                                        <p:cTn id="153" dur="indefinite"/>
                                        <p:tgtEl>
                                          <p:spTgt spid="76829"/>
                                        </p:tgtEl>
                                        <p:attrNameLst>
                                          <p:attrName>style.opacity</p:attrName>
                                        </p:attrNameLst>
                                      </p:cBhvr>
                                      <p:to>
                                        <p:strVal val="0.5"/>
                                      </p:to>
                                    </p:set>
                                    <p:animEffect filter="image" prLst="opacity: 0.5">
                                      <p:cBhvr rctx="IE">
                                        <p:cTn id="154" dur="indefinite"/>
                                        <p:tgtEl>
                                          <p:spTgt spid="76829"/>
                                        </p:tgtEl>
                                      </p:cBhvr>
                                    </p:animEffect>
                                  </p:childTnLst>
                                </p:cTn>
                              </p:par>
                              <p:par>
                                <p:cTn id="155" presetID="9" presetClass="emph" presetSubtype="0" grpId="1" nodeType="withEffect">
                                  <p:stCondLst>
                                    <p:cond delay="0"/>
                                  </p:stCondLst>
                                  <p:childTnLst>
                                    <p:set>
                                      <p:cBhvr rctx="PPT">
                                        <p:cTn id="156" dur="indefinite"/>
                                        <p:tgtEl>
                                          <p:spTgt spid="76830"/>
                                        </p:tgtEl>
                                        <p:attrNameLst>
                                          <p:attrName>style.opacity</p:attrName>
                                        </p:attrNameLst>
                                      </p:cBhvr>
                                      <p:to>
                                        <p:strVal val="0.5"/>
                                      </p:to>
                                    </p:set>
                                    <p:animEffect filter="image" prLst="opacity: 0.5">
                                      <p:cBhvr rctx="IE">
                                        <p:cTn id="157" dur="indefinite"/>
                                        <p:tgtEl>
                                          <p:spTgt spid="76830"/>
                                        </p:tgtEl>
                                      </p:cBhvr>
                                    </p:animEffect>
                                  </p:childTnLst>
                                </p:cTn>
                              </p:par>
                              <p:par>
                                <p:cTn id="158" presetID="9" presetClass="emph" presetSubtype="0" grpId="1" nodeType="withEffect">
                                  <p:stCondLst>
                                    <p:cond delay="0"/>
                                  </p:stCondLst>
                                  <p:childTnLst>
                                    <p:set>
                                      <p:cBhvr rctx="PPT">
                                        <p:cTn id="159" dur="indefinite"/>
                                        <p:tgtEl>
                                          <p:spTgt spid="76831"/>
                                        </p:tgtEl>
                                        <p:attrNameLst>
                                          <p:attrName>style.opacity</p:attrName>
                                        </p:attrNameLst>
                                      </p:cBhvr>
                                      <p:to>
                                        <p:strVal val="0.5"/>
                                      </p:to>
                                    </p:set>
                                    <p:animEffect filter="image" prLst="opacity: 0.5">
                                      <p:cBhvr rctx="IE">
                                        <p:cTn id="160" dur="indefinite"/>
                                        <p:tgtEl>
                                          <p:spTgt spid="76831"/>
                                        </p:tgtEl>
                                      </p:cBhvr>
                                    </p:animEffect>
                                  </p:childTnLst>
                                </p:cTn>
                              </p:par>
                              <p:par>
                                <p:cTn id="161" presetID="9" presetClass="emph" presetSubtype="0" grpId="1" nodeType="withEffect">
                                  <p:stCondLst>
                                    <p:cond delay="0"/>
                                  </p:stCondLst>
                                  <p:childTnLst>
                                    <p:set>
                                      <p:cBhvr rctx="PPT">
                                        <p:cTn id="162" dur="indefinite"/>
                                        <p:tgtEl>
                                          <p:spTgt spid="76832"/>
                                        </p:tgtEl>
                                        <p:attrNameLst>
                                          <p:attrName>style.opacity</p:attrName>
                                        </p:attrNameLst>
                                      </p:cBhvr>
                                      <p:to>
                                        <p:strVal val="0.5"/>
                                      </p:to>
                                    </p:set>
                                    <p:animEffect filter="image" prLst="opacity: 0.5">
                                      <p:cBhvr rctx="IE">
                                        <p:cTn id="163" dur="indefinite"/>
                                        <p:tgtEl>
                                          <p:spTgt spid="76832"/>
                                        </p:tgtEl>
                                      </p:cBhvr>
                                    </p:animEffect>
                                  </p:childTnLst>
                                </p:cTn>
                              </p:par>
                              <p:par>
                                <p:cTn id="164" presetID="9" presetClass="emph" presetSubtype="0" nodeType="withEffect">
                                  <p:stCondLst>
                                    <p:cond delay="0"/>
                                  </p:stCondLst>
                                  <p:childTnLst>
                                    <p:set>
                                      <p:cBhvr rctx="PPT">
                                        <p:cTn id="165" dur="indefinite"/>
                                        <p:tgtEl>
                                          <p:spTgt spid="3"/>
                                        </p:tgtEl>
                                        <p:attrNameLst>
                                          <p:attrName>style.opacity</p:attrName>
                                        </p:attrNameLst>
                                      </p:cBhvr>
                                      <p:to>
                                        <p:strVal val="0.5"/>
                                      </p:to>
                                    </p:set>
                                    <p:animEffect filter="image" prLst="opacity: 0.5">
                                      <p:cBhvr rctx="IE">
                                        <p:cTn id="166" dur="indefinite"/>
                                        <p:tgtEl>
                                          <p:spTgt spid="3"/>
                                        </p:tgtEl>
                                      </p:cBhvr>
                                    </p:animEffect>
                                  </p:childTnLst>
                                </p:cTn>
                              </p:par>
                              <p:par>
                                <p:cTn id="167" presetID="9" presetClass="emph" presetSubtype="0" nodeType="withEffect">
                                  <p:stCondLst>
                                    <p:cond delay="0"/>
                                  </p:stCondLst>
                                  <p:childTnLst>
                                    <p:set>
                                      <p:cBhvr rctx="PPT">
                                        <p:cTn id="168" dur="indefinite"/>
                                        <p:tgtEl>
                                          <p:spTgt spid="4"/>
                                        </p:tgtEl>
                                        <p:attrNameLst>
                                          <p:attrName>style.opacity</p:attrName>
                                        </p:attrNameLst>
                                      </p:cBhvr>
                                      <p:to>
                                        <p:strVal val="0.5"/>
                                      </p:to>
                                    </p:set>
                                    <p:animEffect filter="image" prLst="opacity: 0.5">
                                      <p:cBhvr rctx="IE">
                                        <p:cTn id="169" dur="indefinite"/>
                                        <p:tgtEl>
                                          <p:spTgt spid="4"/>
                                        </p:tgtEl>
                                      </p:cBhvr>
                                    </p:animEffect>
                                  </p:childTnLst>
                                </p:cTn>
                              </p:par>
                              <p:par>
                                <p:cTn id="170" presetID="9" presetClass="emph" presetSubtype="0" grpId="1" nodeType="withEffect">
                                  <p:stCondLst>
                                    <p:cond delay="0"/>
                                  </p:stCondLst>
                                  <p:childTnLst>
                                    <p:set>
                                      <p:cBhvr rctx="PPT">
                                        <p:cTn id="171" dur="indefinite"/>
                                        <p:tgtEl>
                                          <p:spTgt spid="76839"/>
                                        </p:tgtEl>
                                        <p:attrNameLst>
                                          <p:attrName>style.opacity</p:attrName>
                                        </p:attrNameLst>
                                      </p:cBhvr>
                                      <p:to>
                                        <p:strVal val="0.5"/>
                                      </p:to>
                                    </p:set>
                                    <p:animEffect filter="image" prLst="opacity: 0.5">
                                      <p:cBhvr rctx="IE">
                                        <p:cTn id="172" dur="indefinite"/>
                                        <p:tgtEl>
                                          <p:spTgt spid="76839"/>
                                        </p:tgtEl>
                                      </p:cBhvr>
                                    </p:animEffect>
                                  </p:childTnLst>
                                </p:cTn>
                              </p:par>
                              <p:par>
                                <p:cTn id="173" presetID="9" presetClass="emph" presetSubtype="0" grpId="1" nodeType="withEffect">
                                  <p:stCondLst>
                                    <p:cond delay="0"/>
                                  </p:stCondLst>
                                  <p:childTnLst>
                                    <p:set>
                                      <p:cBhvr rctx="PPT">
                                        <p:cTn id="174" dur="indefinite"/>
                                        <p:tgtEl>
                                          <p:spTgt spid="76840"/>
                                        </p:tgtEl>
                                        <p:attrNameLst>
                                          <p:attrName>style.opacity</p:attrName>
                                        </p:attrNameLst>
                                      </p:cBhvr>
                                      <p:to>
                                        <p:strVal val="0.5"/>
                                      </p:to>
                                    </p:set>
                                    <p:animEffect filter="image" prLst="opacity: 0.5">
                                      <p:cBhvr rctx="IE">
                                        <p:cTn id="175" dur="indefinite"/>
                                        <p:tgtEl>
                                          <p:spTgt spid="76840"/>
                                        </p:tgtEl>
                                      </p:cBhvr>
                                    </p:animEffect>
                                  </p:childTnLst>
                                </p:cTn>
                              </p:par>
                              <p:par>
                                <p:cTn id="176" presetID="9" presetClass="emph" presetSubtype="0" grpId="1" nodeType="withEffect">
                                  <p:stCondLst>
                                    <p:cond delay="0"/>
                                  </p:stCondLst>
                                  <p:childTnLst>
                                    <p:set>
                                      <p:cBhvr rctx="PPT">
                                        <p:cTn id="177" dur="indefinite"/>
                                        <p:tgtEl>
                                          <p:spTgt spid="76841"/>
                                        </p:tgtEl>
                                        <p:attrNameLst>
                                          <p:attrName>style.opacity</p:attrName>
                                        </p:attrNameLst>
                                      </p:cBhvr>
                                      <p:to>
                                        <p:strVal val="0.5"/>
                                      </p:to>
                                    </p:set>
                                    <p:animEffect filter="image" prLst="opacity: 0.5">
                                      <p:cBhvr rctx="IE">
                                        <p:cTn id="178" dur="indefinite"/>
                                        <p:tgtEl>
                                          <p:spTgt spid="76841"/>
                                        </p:tgtEl>
                                      </p:cBhvr>
                                    </p:animEffect>
                                  </p:childTnLst>
                                </p:cTn>
                              </p:par>
                              <p:par>
                                <p:cTn id="179" presetID="9" presetClass="emph" presetSubtype="0" grpId="1" nodeType="withEffect">
                                  <p:stCondLst>
                                    <p:cond delay="0"/>
                                  </p:stCondLst>
                                  <p:childTnLst>
                                    <p:set>
                                      <p:cBhvr rctx="PPT">
                                        <p:cTn id="180" dur="indefinite"/>
                                        <p:tgtEl>
                                          <p:spTgt spid="76842"/>
                                        </p:tgtEl>
                                        <p:attrNameLst>
                                          <p:attrName>style.opacity</p:attrName>
                                        </p:attrNameLst>
                                      </p:cBhvr>
                                      <p:to>
                                        <p:strVal val="0.5"/>
                                      </p:to>
                                    </p:set>
                                    <p:animEffect filter="image" prLst="opacity: 0.5">
                                      <p:cBhvr rctx="IE">
                                        <p:cTn id="181" dur="indefinite"/>
                                        <p:tgtEl>
                                          <p:spTgt spid="76842"/>
                                        </p:tgtEl>
                                      </p:cBhvr>
                                    </p:animEffect>
                                  </p:childTnLst>
                                </p:cTn>
                              </p:par>
                              <p:par>
                                <p:cTn id="182" presetID="9" presetClass="emph" presetSubtype="0" grpId="1" nodeType="withEffect">
                                  <p:stCondLst>
                                    <p:cond delay="0"/>
                                  </p:stCondLst>
                                  <p:childTnLst>
                                    <p:set>
                                      <p:cBhvr rctx="PPT">
                                        <p:cTn id="183" dur="indefinite"/>
                                        <p:tgtEl>
                                          <p:spTgt spid="76820"/>
                                        </p:tgtEl>
                                        <p:attrNameLst>
                                          <p:attrName>style.opacity</p:attrName>
                                        </p:attrNameLst>
                                      </p:cBhvr>
                                      <p:to>
                                        <p:strVal val="0.5"/>
                                      </p:to>
                                    </p:set>
                                    <p:animEffect filter="image" prLst="opacity: 0.5">
                                      <p:cBhvr rctx="IE">
                                        <p:cTn id="184" dur="indefinite"/>
                                        <p:tgtEl>
                                          <p:spTgt spid="76820"/>
                                        </p:tgtEl>
                                      </p:cBhvr>
                                    </p:animEffect>
                                  </p:childTnLst>
                                </p:cTn>
                              </p:par>
                              <p:par>
                                <p:cTn id="185" presetID="9" presetClass="emph" presetSubtype="0" grpId="1" nodeType="withEffect">
                                  <p:stCondLst>
                                    <p:cond delay="0"/>
                                  </p:stCondLst>
                                  <p:childTnLst>
                                    <p:set>
                                      <p:cBhvr rctx="PPT">
                                        <p:cTn id="186" dur="indefinite"/>
                                        <p:tgtEl>
                                          <p:spTgt spid="76843"/>
                                        </p:tgtEl>
                                        <p:attrNameLst>
                                          <p:attrName>style.opacity</p:attrName>
                                        </p:attrNameLst>
                                      </p:cBhvr>
                                      <p:to>
                                        <p:strVal val="0.5"/>
                                      </p:to>
                                    </p:set>
                                    <p:animEffect filter="image" prLst="opacity: 0.5">
                                      <p:cBhvr rctx="IE">
                                        <p:cTn id="187" dur="indefinite"/>
                                        <p:tgtEl>
                                          <p:spTgt spid="76843"/>
                                        </p:tgtEl>
                                      </p:cBhvr>
                                    </p:animEffect>
                                  </p:childTnLst>
                                </p:cTn>
                              </p:par>
                              <p:par>
                                <p:cTn id="188" presetID="9" presetClass="emph" presetSubtype="0" grpId="0" nodeType="withEffect">
                                  <p:stCondLst>
                                    <p:cond delay="0"/>
                                  </p:stCondLst>
                                  <p:childTnLst>
                                    <p:set>
                                      <p:cBhvr rctx="PPT">
                                        <p:cTn id="189" dur="indefinite"/>
                                        <p:tgtEl>
                                          <p:spTgt spid="76856"/>
                                        </p:tgtEl>
                                        <p:attrNameLst>
                                          <p:attrName>style.opacity</p:attrName>
                                        </p:attrNameLst>
                                      </p:cBhvr>
                                      <p:to>
                                        <p:strVal val="0.5"/>
                                      </p:to>
                                    </p:set>
                                    <p:animEffect filter="image" prLst="opacity: 0.5">
                                      <p:cBhvr rctx="IE">
                                        <p:cTn id="190" dur="indefinite"/>
                                        <p:tgtEl>
                                          <p:spTgt spid="76856"/>
                                        </p:tgtEl>
                                      </p:cBhvr>
                                    </p:animEffect>
                                  </p:childTnLst>
                                </p:cTn>
                              </p:par>
                            </p:childTnLst>
                          </p:cTn>
                        </p:par>
                      </p:childTnLst>
                    </p:cTn>
                  </p:par>
                  <p:par>
                    <p:cTn id="191" fill="hold">
                      <p:stCondLst>
                        <p:cond delay="indefinite"/>
                      </p:stCondLst>
                      <p:childTnLst>
                        <p:par>
                          <p:cTn id="192" fill="hold">
                            <p:stCondLst>
                              <p:cond delay="0"/>
                            </p:stCondLst>
                            <p:childTnLst>
                              <p:par>
                                <p:cTn id="193" presetID="53" presetClass="entr" presetSubtype="0" fill="hold" nodeType="clickEffect">
                                  <p:stCondLst>
                                    <p:cond delay="0"/>
                                  </p:stCondLst>
                                  <p:childTnLst>
                                    <p:set>
                                      <p:cBhvr>
                                        <p:cTn id="194" dur="1" fill="hold">
                                          <p:stCondLst>
                                            <p:cond delay="0"/>
                                          </p:stCondLst>
                                        </p:cTn>
                                        <p:tgtEl>
                                          <p:spTgt spid="2"/>
                                        </p:tgtEl>
                                        <p:attrNameLst>
                                          <p:attrName>style.visibility</p:attrName>
                                        </p:attrNameLst>
                                      </p:cBhvr>
                                      <p:to>
                                        <p:strVal val="visible"/>
                                      </p:to>
                                    </p:set>
                                    <p:anim calcmode="lin" valueType="num">
                                      <p:cBhvr>
                                        <p:cTn id="195" dur="500" fill="hold"/>
                                        <p:tgtEl>
                                          <p:spTgt spid="2"/>
                                        </p:tgtEl>
                                        <p:attrNameLst>
                                          <p:attrName>ppt_w</p:attrName>
                                        </p:attrNameLst>
                                      </p:cBhvr>
                                      <p:tavLst>
                                        <p:tav tm="0">
                                          <p:val>
                                            <p:fltVal val="0"/>
                                          </p:val>
                                        </p:tav>
                                        <p:tav tm="100000">
                                          <p:val>
                                            <p:strVal val="#ppt_w"/>
                                          </p:val>
                                        </p:tav>
                                      </p:tavLst>
                                    </p:anim>
                                    <p:anim calcmode="lin" valueType="num">
                                      <p:cBhvr>
                                        <p:cTn id="196" dur="500" fill="hold"/>
                                        <p:tgtEl>
                                          <p:spTgt spid="2"/>
                                        </p:tgtEl>
                                        <p:attrNameLst>
                                          <p:attrName>ppt_h</p:attrName>
                                        </p:attrNameLst>
                                      </p:cBhvr>
                                      <p:tavLst>
                                        <p:tav tm="0">
                                          <p:val>
                                            <p:fltVal val="0"/>
                                          </p:val>
                                        </p:tav>
                                        <p:tav tm="100000">
                                          <p:val>
                                            <p:strVal val="#ppt_h"/>
                                          </p:val>
                                        </p:tav>
                                      </p:tavLst>
                                    </p:anim>
                                    <p:animEffect transition="in" filter="fade">
                                      <p:cBhvr>
                                        <p:cTn id="197" dur="500"/>
                                        <p:tgtEl>
                                          <p:spTgt spid="2"/>
                                        </p:tgtEl>
                                      </p:cBhvr>
                                    </p:animEffect>
                                  </p:childTnLst>
                                </p:cTn>
                              </p:par>
                            </p:childTnLst>
                          </p:cTn>
                        </p:par>
                      </p:childTnLst>
                    </p:cTn>
                  </p:par>
                  <p:par>
                    <p:cTn id="198" fill="hold">
                      <p:stCondLst>
                        <p:cond delay="indefinite"/>
                      </p:stCondLst>
                      <p:childTnLst>
                        <p:par>
                          <p:cTn id="199" fill="hold">
                            <p:stCondLst>
                              <p:cond delay="0"/>
                            </p:stCondLst>
                            <p:childTnLst>
                              <p:par>
                                <p:cTn id="200" presetID="53" presetClass="entr" presetSubtype="0" fill="hold" grpId="0" nodeType="clickEffect">
                                  <p:stCondLst>
                                    <p:cond delay="0"/>
                                  </p:stCondLst>
                                  <p:childTnLst>
                                    <p:set>
                                      <p:cBhvr>
                                        <p:cTn id="201" dur="1" fill="hold">
                                          <p:stCondLst>
                                            <p:cond delay="0"/>
                                          </p:stCondLst>
                                        </p:cTn>
                                        <p:tgtEl>
                                          <p:spTgt spid="76812"/>
                                        </p:tgtEl>
                                        <p:attrNameLst>
                                          <p:attrName>style.visibility</p:attrName>
                                        </p:attrNameLst>
                                      </p:cBhvr>
                                      <p:to>
                                        <p:strVal val="visible"/>
                                      </p:to>
                                    </p:set>
                                    <p:anim calcmode="lin" valueType="num">
                                      <p:cBhvr>
                                        <p:cTn id="202" dur="500" fill="hold"/>
                                        <p:tgtEl>
                                          <p:spTgt spid="76812"/>
                                        </p:tgtEl>
                                        <p:attrNameLst>
                                          <p:attrName>ppt_w</p:attrName>
                                        </p:attrNameLst>
                                      </p:cBhvr>
                                      <p:tavLst>
                                        <p:tav tm="0">
                                          <p:val>
                                            <p:fltVal val="0"/>
                                          </p:val>
                                        </p:tav>
                                        <p:tav tm="100000">
                                          <p:val>
                                            <p:strVal val="#ppt_w"/>
                                          </p:val>
                                        </p:tav>
                                      </p:tavLst>
                                    </p:anim>
                                    <p:anim calcmode="lin" valueType="num">
                                      <p:cBhvr>
                                        <p:cTn id="203" dur="500" fill="hold"/>
                                        <p:tgtEl>
                                          <p:spTgt spid="76812"/>
                                        </p:tgtEl>
                                        <p:attrNameLst>
                                          <p:attrName>ppt_h</p:attrName>
                                        </p:attrNameLst>
                                      </p:cBhvr>
                                      <p:tavLst>
                                        <p:tav tm="0">
                                          <p:val>
                                            <p:fltVal val="0"/>
                                          </p:val>
                                        </p:tav>
                                        <p:tav tm="100000">
                                          <p:val>
                                            <p:strVal val="#ppt_h"/>
                                          </p:val>
                                        </p:tav>
                                      </p:tavLst>
                                    </p:anim>
                                    <p:animEffect transition="in" filter="fade">
                                      <p:cBhvr>
                                        <p:cTn id="204" dur="500"/>
                                        <p:tgtEl>
                                          <p:spTgt spid="76812"/>
                                        </p:tgtEl>
                                      </p:cBhvr>
                                    </p:animEffect>
                                  </p:childTnLst>
                                </p:cTn>
                              </p:par>
                              <p:par>
                                <p:cTn id="205" presetID="0" presetClass="path" presetSubtype="0" accel="50000" decel="50000" fill="hold" grpId="1" nodeType="withEffect">
                                  <p:stCondLst>
                                    <p:cond delay="0"/>
                                  </p:stCondLst>
                                  <p:childTnLst>
                                    <p:animMotion origin="layout" path="M 0 0 L 0.10104 -0.12514 " pathEditMode="relative" ptsTypes="AA">
                                      <p:cBhvr>
                                        <p:cTn id="206" dur="2000" spd="-100000" fill="hold"/>
                                        <p:tgtEl>
                                          <p:spTgt spid="76812"/>
                                        </p:tgtEl>
                                        <p:attrNameLst>
                                          <p:attrName>ppt_x</p:attrName>
                                          <p:attrName>ppt_y</p:attrName>
                                        </p:attrNameLst>
                                      </p:cBhvr>
                                    </p:animMotion>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grpId="0" nodeType="clickEffect">
                                  <p:stCondLst>
                                    <p:cond delay="0"/>
                                  </p:stCondLst>
                                  <p:childTnLst>
                                    <p:set>
                                      <p:cBhvr>
                                        <p:cTn id="210" dur="1" fill="hold">
                                          <p:stCondLst>
                                            <p:cond delay="0"/>
                                          </p:stCondLst>
                                        </p:cTn>
                                        <p:tgtEl>
                                          <p:spTgt spid="76849"/>
                                        </p:tgtEl>
                                        <p:attrNameLst>
                                          <p:attrName>style.visibility</p:attrName>
                                        </p:attrNameLst>
                                      </p:cBhvr>
                                      <p:to>
                                        <p:strVal val="visible"/>
                                      </p:to>
                                    </p:set>
                                    <p:animEffect transition="in" filter="fade">
                                      <p:cBhvr>
                                        <p:cTn id="211" dur="2000"/>
                                        <p:tgtEl>
                                          <p:spTgt spid="76849"/>
                                        </p:tgtEl>
                                      </p:cBhvr>
                                    </p:animEffect>
                                  </p:childTnLst>
                                </p:cTn>
                              </p:par>
                            </p:childTnLst>
                          </p:cTn>
                        </p:par>
                        <p:par>
                          <p:cTn id="212" fill="hold">
                            <p:stCondLst>
                              <p:cond delay="2000"/>
                            </p:stCondLst>
                            <p:childTnLst>
                              <p:par>
                                <p:cTn id="213" presetID="55" presetClass="entr" presetSubtype="0" fill="hold" grpId="0" nodeType="afterEffect">
                                  <p:stCondLst>
                                    <p:cond delay="0"/>
                                  </p:stCondLst>
                                  <p:childTnLst>
                                    <p:set>
                                      <p:cBhvr>
                                        <p:cTn id="214" dur="1" fill="hold">
                                          <p:stCondLst>
                                            <p:cond delay="0"/>
                                          </p:stCondLst>
                                        </p:cTn>
                                        <p:tgtEl>
                                          <p:spTgt spid="76814"/>
                                        </p:tgtEl>
                                        <p:attrNameLst>
                                          <p:attrName>style.visibility</p:attrName>
                                        </p:attrNameLst>
                                      </p:cBhvr>
                                      <p:to>
                                        <p:strVal val="visible"/>
                                      </p:to>
                                    </p:set>
                                    <p:anim calcmode="lin" valueType="num">
                                      <p:cBhvr>
                                        <p:cTn id="215" dur="1000" fill="hold"/>
                                        <p:tgtEl>
                                          <p:spTgt spid="76814"/>
                                        </p:tgtEl>
                                        <p:attrNameLst>
                                          <p:attrName>ppt_w</p:attrName>
                                        </p:attrNameLst>
                                      </p:cBhvr>
                                      <p:tavLst>
                                        <p:tav tm="0">
                                          <p:val>
                                            <p:strVal val="#ppt_w*0.70"/>
                                          </p:val>
                                        </p:tav>
                                        <p:tav tm="100000">
                                          <p:val>
                                            <p:strVal val="#ppt_w"/>
                                          </p:val>
                                        </p:tav>
                                      </p:tavLst>
                                    </p:anim>
                                    <p:anim calcmode="lin" valueType="num">
                                      <p:cBhvr>
                                        <p:cTn id="216" dur="1000" fill="hold"/>
                                        <p:tgtEl>
                                          <p:spTgt spid="76814"/>
                                        </p:tgtEl>
                                        <p:attrNameLst>
                                          <p:attrName>ppt_h</p:attrName>
                                        </p:attrNameLst>
                                      </p:cBhvr>
                                      <p:tavLst>
                                        <p:tav tm="0">
                                          <p:val>
                                            <p:strVal val="#ppt_h"/>
                                          </p:val>
                                        </p:tav>
                                        <p:tav tm="100000">
                                          <p:val>
                                            <p:strVal val="#ppt_h"/>
                                          </p:val>
                                        </p:tav>
                                      </p:tavLst>
                                    </p:anim>
                                    <p:animEffect transition="in" filter="fade">
                                      <p:cBhvr>
                                        <p:cTn id="217" dur="1000"/>
                                        <p:tgtEl>
                                          <p:spTgt spid="76814"/>
                                        </p:tgtEl>
                                      </p:cBhvr>
                                    </p:animEffect>
                                  </p:childTnLst>
                                </p:cTn>
                              </p:par>
                            </p:childTnLst>
                          </p:cTn>
                        </p:par>
                      </p:childTnLst>
                    </p:cTn>
                  </p:par>
                  <p:par>
                    <p:cTn id="218" fill="hold">
                      <p:stCondLst>
                        <p:cond delay="indefinite"/>
                      </p:stCondLst>
                      <p:childTnLst>
                        <p:par>
                          <p:cTn id="219" fill="hold">
                            <p:stCondLst>
                              <p:cond delay="0"/>
                            </p:stCondLst>
                            <p:childTnLst>
                              <p:par>
                                <p:cTn id="220" presetID="53" presetClass="entr" presetSubtype="0" fill="hold" grpId="0" nodeType="clickEffect">
                                  <p:stCondLst>
                                    <p:cond delay="0"/>
                                  </p:stCondLst>
                                  <p:childTnLst>
                                    <p:set>
                                      <p:cBhvr>
                                        <p:cTn id="221" dur="1" fill="hold">
                                          <p:stCondLst>
                                            <p:cond delay="0"/>
                                          </p:stCondLst>
                                        </p:cTn>
                                        <p:tgtEl>
                                          <p:spTgt spid="76845"/>
                                        </p:tgtEl>
                                        <p:attrNameLst>
                                          <p:attrName>style.visibility</p:attrName>
                                        </p:attrNameLst>
                                      </p:cBhvr>
                                      <p:to>
                                        <p:strVal val="visible"/>
                                      </p:to>
                                    </p:set>
                                    <p:anim calcmode="lin" valueType="num">
                                      <p:cBhvr>
                                        <p:cTn id="222" dur="500" fill="hold"/>
                                        <p:tgtEl>
                                          <p:spTgt spid="76845"/>
                                        </p:tgtEl>
                                        <p:attrNameLst>
                                          <p:attrName>ppt_w</p:attrName>
                                        </p:attrNameLst>
                                      </p:cBhvr>
                                      <p:tavLst>
                                        <p:tav tm="0">
                                          <p:val>
                                            <p:fltVal val="0"/>
                                          </p:val>
                                        </p:tav>
                                        <p:tav tm="100000">
                                          <p:val>
                                            <p:strVal val="#ppt_w"/>
                                          </p:val>
                                        </p:tav>
                                      </p:tavLst>
                                    </p:anim>
                                    <p:anim calcmode="lin" valueType="num">
                                      <p:cBhvr>
                                        <p:cTn id="223" dur="500" fill="hold"/>
                                        <p:tgtEl>
                                          <p:spTgt spid="76845"/>
                                        </p:tgtEl>
                                        <p:attrNameLst>
                                          <p:attrName>ppt_h</p:attrName>
                                        </p:attrNameLst>
                                      </p:cBhvr>
                                      <p:tavLst>
                                        <p:tav tm="0">
                                          <p:val>
                                            <p:fltVal val="0"/>
                                          </p:val>
                                        </p:tav>
                                        <p:tav tm="100000">
                                          <p:val>
                                            <p:strVal val="#ppt_h"/>
                                          </p:val>
                                        </p:tav>
                                      </p:tavLst>
                                    </p:anim>
                                    <p:animEffect transition="in" filter="fade">
                                      <p:cBhvr>
                                        <p:cTn id="224" dur="500"/>
                                        <p:tgtEl>
                                          <p:spTgt spid="76845"/>
                                        </p:tgtEl>
                                      </p:cBhvr>
                                    </p:animEffect>
                                  </p:childTnLst>
                                </p:cTn>
                              </p:par>
                              <p:par>
                                <p:cTn id="225" presetID="0" presetClass="path" presetSubtype="0" accel="50000" decel="50000" fill="hold" grpId="1" nodeType="withEffect">
                                  <p:stCondLst>
                                    <p:cond delay="0"/>
                                  </p:stCondLst>
                                  <p:childTnLst>
                                    <p:animMotion origin="layout" path="M 0 0 L 0.07274 -0.27597 " pathEditMode="relative" ptsTypes="AA">
                                      <p:cBhvr>
                                        <p:cTn id="226" dur="2000" spd="-100000" fill="hold"/>
                                        <p:tgtEl>
                                          <p:spTgt spid="76845"/>
                                        </p:tgtEl>
                                        <p:attrNameLst>
                                          <p:attrName>ppt_x</p:attrName>
                                          <p:attrName>ppt_y</p:attrName>
                                        </p:attrNameLst>
                                      </p:cBhvr>
                                    </p:animMotion>
                                  </p:childTnLst>
                                </p:cTn>
                              </p:par>
                            </p:childTnLst>
                          </p:cTn>
                        </p:par>
                      </p:childTnLst>
                    </p:cTn>
                  </p:par>
                  <p:par>
                    <p:cTn id="227" fill="hold">
                      <p:stCondLst>
                        <p:cond delay="indefinite"/>
                      </p:stCondLst>
                      <p:childTnLst>
                        <p:par>
                          <p:cTn id="228" fill="hold">
                            <p:stCondLst>
                              <p:cond delay="0"/>
                            </p:stCondLst>
                            <p:childTnLst>
                              <p:par>
                                <p:cTn id="229" presetID="9" presetClass="entr" presetSubtype="0" fill="hold" grpId="0" nodeType="clickEffect">
                                  <p:stCondLst>
                                    <p:cond delay="0"/>
                                  </p:stCondLst>
                                  <p:childTnLst>
                                    <p:set>
                                      <p:cBhvr>
                                        <p:cTn id="230" dur="1" fill="hold">
                                          <p:stCondLst>
                                            <p:cond delay="0"/>
                                          </p:stCondLst>
                                        </p:cTn>
                                        <p:tgtEl>
                                          <p:spTgt spid="76847"/>
                                        </p:tgtEl>
                                        <p:attrNameLst>
                                          <p:attrName>style.visibility</p:attrName>
                                        </p:attrNameLst>
                                      </p:cBhvr>
                                      <p:to>
                                        <p:strVal val="visible"/>
                                      </p:to>
                                    </p:set>
                                    <p:animEffect transition="in" filter="dissolve">
                                      <p:cBhvr>
                                        <p:cTn id="231" dur="500"/>
                                        <p:tgtEl>
                                          <p:spTgt spid="76847"/>
                                        </p:tgtEl>
                                      </p:cBhvr>
                                    </p:animEffect>
                                  </p:childTnLst>
                                </p:cTn>
                              </p:par>
                            </p:childTnLst>
                          </p:cTn>
                        </p:par>
                      </p:childTnLst>
                    </p:cTn>
                  </p:par>
                  <p:par>
                    <p:cTn id="232" fill="hold">
                      <p:stCondLst>
                        <p:cond delay="indefinite"/>
                      </p:stCondLst>
                      <p:childTnLst>
                        <p:par>
                          <p:cTn id="233" fill="hold">
                            <p:stCondLst>
                              <p:cond delay="0"/>
                            </p:stCondLst>
                            <p:childTnLst>
                              <p:par>
                                <p:cTn id="234" presetID="47" presetClass="entr" presetSubtype="0" fill="hold" grpId="0" nodeType="clickEffect">
                                  <p:stCondLst>
                                    <p:cond delay="0"/>
                                  </p:stCondLst>
                                  <p:childTnLst>
                                    <p:set>
                                      <p:cBhvr>
                                        <p:cTn id="235" dur="1" fill="hold">
                                          <p:stCondLst>
                                            <p:cond delay="0"/>
                                          </p:stCondLst>
                                        </p:cTn>
                                        <p:tgtEl>
                                          <p:spTgt spid="76815"/>
                                        </p:tgtEl>
                                        <p:attrNameLst>
                                          <p:attrName>style.visibility</p:attrName>
                                        </p:attrNameLst>
                                      </p:cBhvr>
                                      <p:to>
                                        <p:strVal val="visible"/>
                                      </p:to>
                                    </p:set>
                                    <p:animEffect transition="in" filter="fade">
                                      <p:cBhvr>
                                        <p:cTn id="236" dur="1000"/>
                                        <p:tgtEl>
                                          <p:spTgt spid="76815"/>
                                        </p:tgtEl>
                                      </p:cBhvr>
                                    </p:animEffect>
                                    <p:anim calcmode="lin" valueType="num">
                                      <p:cBhvr>
                                        <p:cTn id="237" dur="1000" fill="hold"/>
                                        <p:tgtEl>
                                          <p:spTgt spid="76815"/>
                                        </p:tgtEl>
                                        <p:attrNameLst>
                                          <p:attrName>ppt_x</p:attrName>
                                        </p:attrNameLst>
                                      </p:cBhvr>
                                      <p:tavLst>
                                        <p:tav tm="0">
                                          <p:val>
                                            <p:strVal val="#ppt_x"/>
                                          </p:val>
                                        </p:tav>
                                        <p:tav tm="100000">
                                          <p:val>
                                            <p:strVal val="#ppt_x"/>
                                          </p:val>
                                        </p:tav>
                                      </p:tavLst>
                                    </p:anim>
                                    <p:anim calcmode="lin" valueType="num">
                                      <p:cBhvr>
                                        <p:cTn id="238" dur="1000" fill="hold"/>
                                        <p:tgtEl>
                                          <p:spTgt spid="76815"/>
                                        </p:tgtEl>
                                        <p:attrNameLst>
                                          <p:attrName>ppt_y</p:attrName>
                                        </p:attrNameLst>
                                      </p:cBhvr>
                                      <p:tavLst>
                                        <p:tav tm="0">
                                          <p:val>
                                            <p:strVal val="#ppt_y-.1"/>
                                          </p:val>
                                        </p:tav>
                                        <p:tav tm="100000">
                                          <p:val>
                                            <p:strVal val="#ppt_y"/>
                                          </p:val>
                                        </p:tav>
                                      </p:tavLst>
                                    </p:anim>
                                  </p:childTnLst>
                                </p:cTn>
                              </p:par>
                            </p:childTnLst>
                          </p:cTn>
                        </p:par>
                      </p:childTnLst>
                    </p:cTn>
                  </p:par>
                  <p:par>
                    <p:cTn id="239" fill="hold">
                      <p:stCondLst>
                        <p:cond delay="indefinite"/>
                      </p:stCondLst>
                      <p:childTnLst>
                        <p:par>
                          <p:cTn id="240" fill="hold">
                            <p:stCondLst>
                              <p:cond delay="0"/>
                            </p:stCondLst>
                            <p:childTnLst>
                              <p:par>
                                <p:cTn id="241" presetID="9" presetClass="entr" presetSubtype="0" fill="hold" grpId="0" nodeType="clickEffect">
                                  <p:stCondLst>
                                    <p:cond delay="0"/>
                                  </p:stCondLst>
                                  <p:childTnLst>
                                    <p:set>
                                      <p:cBhvr>
                                        <p:cTn id="242" dur="1" fill="hold">
                                          <p:stCondLst>
                                            <p:cond delay="0"/>
                                          </p:stCondLst>
                                        </p:cTn>
                                        <p:tgtEl>
                                          <p:spTgt spid="76826"/>
                                        </p:tgtEl>
                                        <p:attrNameLst>
                                          <p:attrName>style.visibility</p:attrName>
                                        </p:attrNameLst>
                                      </p:cBhvr>
                                      <p:to>
                                        <p:strVal val="visible"/>
                                      </p:to>
                                    </p:set>
                                    <p:animEffect transition="in" filter="dissolve">
                                      <p:cBhvr>
                                        <p:cTn id="243" dur="500"/>
                                        <p:tgtEl>
                                          <p:spTgt spid="76826"/>
                                        </p:tgtEl>
                                      </p:cBhvr>
                                    </p:animEffect>
                                  </p:childTnLst>
                                </p:cTn>
                              </p:par>
                            </p:childTnLst>
                          </p:cTn>
                        </p:par>
                        <p:par>
                          <p:cTn id="244" fill="hold">
                            <p:stCondLst>
                              <p:cond delay="500"/>
                            </p:stCondLst>
                            <p:childTnLst>
                              <p:par>
                                <p:cTn id="245" presetID="22" presetClass="entr" presetSubtype="8" fill="hold" grpId="0" nodeType="afterEffect">
                                  <p:stCondLst>
                                    <p:cond delay="0"/>
                                  </p:stCondLst>
                                  <p:childTnLst>
                                    <p:set>
                                      <p:cBhvr>
                                        <p:cTn id="246" dur="1" fill="hold">
                                          <p:stCondLst>
                                            <p:cond delay="0"/>
                                          </p:stCondLst>
                                        </p:cTn>
                                        <p:tgtEl>
                                          <p:spTgt spid="76827"/>
                                        </p:tgtEl>
                                        <p:attrNameLst>
                                          <p:attrName>style.visibility</p:attrName>
                                        </p:attrNameLst>
                                      </p:cBhvr>
                                      <p:to>
                                        <p:strVal val="visible"/>
                                      </p:to>
                                    </p:set>
                                    <p:animEffect transition="in" filter="wipe(left)">
                                      <p:cBhvr>
                                        <p:cTn id="247" dur="500"/>
                                        <p:tgtEl>
                                          <p:spTgt spid="76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54" grpId="0"/>
      <p:bldP spid="76843" grpId="0" animBg="1"/>
      <p:bldP spid="76843" grpId="1" animBg="1"/>
      <p:bldP spid="76851" grpId="0" animBg="1"/>
      <p:bldP spid="76851" grpId="1" animBg="1"/>
      <p:bldP spid="76845" grpId="0"/>
      <p:bldP spid="76845" grpId="1"/>
      <p:bldP spid="76822" grpId="0"/>
      <p:bldP spid="76822" grpId="1"/>
      <p:bldP spid="76803" grpId="0"/>
      <p:bldP spid="76803" grpId="1"/>
      <p:bldP spid="76807" grpId="0"/>
      <p:bldP spid="76808" grpId="0"/>
      <p:bldP spid="76812" grpId="0"/>
      <p:bldP spid="76812" grpId="1"/>
      <p:bldP spid="76814" grpId="0" animBg="1"/>
      <p:bldP spid="76815" grpId="0" animBg="1"/>
      <p:bldP spid="76816" grpId="0" animBg="1"/>
      <p:bldP spid="76816" grpId="1" animBg="1"/>
      <p:bldP spid="76817" grpId="0" animBg="1"/>
      <p:bldP spid="76817" grpId="1" animBg="1"/>
      <p:bldP spid="76819" grpId="0" animBg="1"/>
      <p:bldP spid="76819" grpId="1" animBg="1"/>
      <p:bldP spid="76821" grpId="0" animBg="1"/>
      <p:bldP spid="76821" grpId="1" animBg="1"/>
      <p:bldP spid="76823" grpId="0"/>
      <p:bldP spid="76823" grpId="1"/>
      <p:bldP spid="76824" grpId="0" animBg="1" autoUpdateAnimBg="0"/>
      <p:bldP spid="76825" grpId="0" animBg="1"/>
      <p:bldP spid="76826" grpId="0"/>
      <p:bldP spid="76827" grpId="0" animBg="1"/>
      <p:bldP spid="76829" grpId="0"/>
      <p:bldP spid="76829" grpId="1"/>
      <p:bldP spid="76830" grpId="0"/>
      <p:bldP spid="76830" grpId="1"/>
      <p:bldP spid="76831" grpId="0"/>
      <p:bldP spid="76831" grpId="1"/>
      <p:bldP spid="76832" grpId="0"/>
      <p:bldP spid="76832" grpId="1"/>
      <p:bldP spid="76839" grpId="0" animBg="1"/>
      <p:bldP spid="76839" grpId="1" animBg="1"/>
      <p:bldP spid="76840" grpId="0" animBg="1"/>
      <p:bldP spid="76840" grpId="1" animBg="1"/>
      <p:bldP spid="76841" grpId="0" animBg="1"/>
      <p:bldP spid="76841" grpId="1" animBg="1"/>
      <p:bldP spid="76842" grpId="0" animBg="1"/>
      <p:bldP spid="76842" grpId="1" animBg="1"/>
      <p:bldP spid="76820" grpId="0" animBg="1"/>
      <p:bldP spid="76820" grpId="1" animBg="1"/>
      <p:bldP spid="76847" grpId="0"/>
      <p:bldP spid="76849" grpId="0"/>
      <p:bldP spid="7685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4"/>
          <p:cNvSpPr>
            <a:spLocks noGrp="1" noChangeArrowheads="1"/>
          </p:cNvSpPr>
          <p:nvPr>
            <p:ph type="title"/>
          </p:nvPr>
        </p:nvSpPr>
        <p:spPr/>
        <p:txBody>
          <a:bodyPr/>
          <a:lstStyle/>
          <a:p>
            <a:pPr eaLnBrk="1" hangingPunct="1"/>
            <a:r>
              <a:rPr lang="en-US" sz="3200" i="1" smtClean="0">
                <a:solidFill>
                  <a:schemeClr val="tx1"/>
                </a:solidFill>
              </a:rPr>
              <a:t>Careers in Chemistry:  Farming</a:t>
            </a:r>
          </a:p>
        </p:txBody>
      </p:sp>
      <p:sp>
        <p:nvSpPr>
          <p:cNvPr id="471046" name="Rectangle 6"/>
          <p:cNvSpPr>
            <a:spLocks noChangeArrowheads="1"/>
          </p:cNvSpPr>
          <p:nvPr/>
        </p:nvSpPr>
        <p:spPr bwMode="auto">
          <a:xfrm>
            <a:off x="1493838" y="1262063"/>
            <a:ext cx="6754812" cy="5380037"/>
          </a:xfrm>
          <a:prstGeom prst="rect">
            <a:avLst/>
          </a:prstGeom>
          <a:noFill/>
          <a:ln w="9525">
            <a:noFill/>
            <a:miter lim="800000"/>
            <a:headEnd/>
            <a:tailEnd/>
          </a:ln>
        </p:spPr>
        <p:txBody>
          <a:bodyPr lIns="0" tIns="0" rIns="0" bIns="0" anchor="ctr">
            <a:spAutoFit/>
          </a:bodyPr>
          <a:lstStyle/>
          <a:p>
            <a:pPr eaLnBrk="0" hangingPunct="0"/>
            <a:r>
              <a:rPr lang="en-US" sz="1800">
                <a:cs typeface="Times New Roman" pitchFamily="18" charset="0"/>
              </a:rPr>
              <a:t>     </a:t>
            </a:r>
            <a:r>
              <a:rPr lang="en-US">
                <a:cs typeface="Times New Roman" pitchFamily="18" charset="0"/>
              </a:rPr>
              <a:t>Farming is big business in the United States with profits for the lucky and </a:t>
            </a:r>
          </a:p>
          <a:p>
            <a:pPr eaLnBrk="0" hangingPunct="0"/>
            <a:r>
              <a:rPr lang="en-US">
                <a:cs typeface="Times New Roman" pitchFamily="18" charset="0"/>
              </a:rPr>
              <a:t>possible bankruptcy for the less fortunate.  </a:t>
            </a:r>
            <a:r>
              <a:rPr lang="en-US" i="1">
                <a:cs typeface="Times New Roman" pitchFamily="18" charset="0"/>
              </a:rPr>
              <a:t>Farmers should not be ignorant of </a:t>
            </a:r>
          </a:p>
          <a:p>
            <a:pPr eaLnBrk="0" hangingPunct="0"/>
            <a:r>
              <a:rPr lang="en-US" i="1">
                <a:cs typeface="Times New Roman" pitchFamily="18" charset="0"/>
              </a:rPr>
              <a:t>chemistry</a:t>
            </a:r>
            <a:r>
              <a:rPr lang="en-US">
                <a:cs typeface="Times New Roman" pitchFamily="18" charset="0"/>
              </a:rPr>
              <a:t>.  For instance, to be profitable, a farmer must know when to plant, </a:t>
            </a:r>
          </a:p>
          <a:p>
            <a:pPr eaLnBrk="0" hangingPunct="0"/>
            <a:r>
              <a:rPr lang="en-US">
                <a:cs typeface="Times New Roman" pitchFamily="18" charset="0"/>
              </a:rPr>
              <a:t>harvest, and sell his/her crops to maximize profit.  In order to get the greatest </a:t>
            </a:r>
          </a:p>
          <a:p>
            <a:pPr eaLnBrk="0" hangingPunct="0"/>
            <a:r>
              <a:rPr lang="en-US">
                <a:cs typeface="Times New Roman" pitchFamily="18" charset="0"/>
              </a:rPr>
              <a:t>yield farmers often add </a:t>
            </a:r>
            <a:r>
              <a:rPr lang="en-US" i="1">
                <a:cs typeface="Times New Roman" pitchFamily="18" charset="0"/>
              </a:rPr>
              <a:t>fertilizers</a:t>
            </a:r>
            <a:r>
              <a:rPr lang="en-US">
                <a:cs typeface="Times New Roman" pitchFamily="18" charset="0"/>
              </a:rPr>
              <a:t> to the soil to replenish vital nutrients removed </a:t>
            </a:r>
          </a:p>
          <a:p>
            <a:pPr eaLnBrk="0" hangingPunct="0"/>
            <a:r>
              <a:rPr lang="en-US">
                <a:cs typeface="Times New Roman" pitchFamily="18" charset="0"/>
              </a:rPr>
              <a:t>by the previous season’s crop.</a:t>
            </a:r>
          </a:p>
          <a:p>
            <a:pPr eaLnBrk="0" hangingPunct="0"/>
            <a:endParaRPr lang="en-US"/>
          </a:p>
          <a:p>
            <a:pPr eaLnBrk="0" hangingPunct="0"/>
            <a:r>
              <a:rPr lang="en-US">
                <a:cs typeface="Times New Roman" pitchFamily="18" charset="0"/>
              </a:rPr>
              <a:t>     Corn is one product that removes a tremendous amount of phosphorous </a:t>
            </a:r>
          </a:p>
          <a:p>
            <a:pPr eaLnBrk="0" hangingPunct="0"/>
            <a:r>
              <a:rPr lang="en-US">
                <a:cs typeface="Times New Roman" pitchFamily="18" charset="0"/>
              </a:rPr>
              <a:t>from the soil.  For this reason, farmers will rotate crops and/or add fertilizer to </a:t>
            </a:r>
          </a:p>
          <a:p>
            <a:pPr eaLnBrk="0" hangingPunct="0"/>
            <a:r>
              <a:rPr lang="en-US">
                <a:cs typeface="Times New Roman" pitchFamily="18" charset="0"/>
              </a:rPr>
              <a:t>the ground before planting crops for the following year.  On average, </a:t>
            </a:r>
            <a:r>
              <a:rPr lang="en-US">
                <a:solidFill>
                  <a:srgbClr val="0000FF"/>
                </a:solidFill>
                <a:cs typeface="Times New Roman" pitchFamily="18" charset="0"/>
              </a:rPr>
              <a:t>an</a:t>
            </a:r>
            <a:r>
              <a:rPr lang="en-US">
                <a:cs typeface="Times New Roman" pitchFamily="18" charset="0"/>
              </a:rPr>
              <a:t> </a:t>
            </a:r>
            <a:r>
              <a:rPr lang="en-US">
                <a:solidFill>
                  <a:srgbClr val="0000FF"/>
                </a:solidFill>
                <a:cs typeface="Times New Roman" pitchFamily="18" charset="0"/>
              </a:rPr>
              <a:t>acre </a:t>
            </a:r>
          </a:p>
          <a:p>
            <a:pPr eaLnBrk="0" hangingPunct="0"/>
            <a:r>
              <a:rPr lang="en-US">
                <a:solidFill>
                  <a:srgbClr val="0000FF"/>
                </a:solidFill>
                <a:cs typeface="Times New Roman" pitchFamily="18" charset="0"/>
              </a:rPr>
              <a:t>of corn will remove 6 kilograms of phosphorous</a:t>
            </a:r>
            <a:r>
              <a:rPr lang="en-US">
                <a:cs typeface="Times New Roman" pitchFamily="18" charset="0"/>
              </a:rPr>
              <a:t> from the ground.</a:t>
            </a:r>
          </a:p>
          <a:p>
            <a:pPr eaLnBrk="0" hangingPunct="0"/>
            <a:endParaRPr lang="en-US"/>
          </a:p>
          <a:p>
            <a:pPr eaLnBrk="0" hangingPunct="0"/>
            <a:r>
              <a:rPr lang="en-US">
                <a:cs typeface="Times New Roman" pitchFamily="18" charset="0"/>
              </a:rPr>
              <a:t>     Assume you inherit a farm and must now have to purchase fertilizer for the </a:t>
            </a:r>
          </a:p>
          <a:p>
            <a:pPr eaLnBrk="0" hangingPunct="0"/>
            <a:r>
              <a:rPr lang="en-US">
                <a:cs typeface="Times New Roman" pitchFamily="18" charset="0"/>
              </a:rPr>
              <a:t>farm. The farm is </a:t>
            </a:r>
            <a:r>
              <a:rPr lang="en-US">
                <a:solidFill>
                  <a:srgbClr val="0000FF"/>
                </a:solidFill>
                <a:cs typeface="Times New Roman" pitchFamily="18" charset="0"/>
              </a:rPr>
              <a:t>340 acres</a:t>
            </a:r>
            <a:r>
              <a:rPr lang="en-US">
                <a:cs typeface="Times New Roman" pitchFamily="18" charset="0"/>
              </a:rPr>
              <a:t> and had corn planted the previous year.  You must </a:t>
            </a:r>
          </a:p>
          <a:p>
            <a:pPr eaLnBrk="0" hangingPunct="0"/>
            <a:r>
              <a:rPr lang="en-US">
                <a:cs typeface="Times New Roman" pitchFamily="18" charset="0"/>
              </a:rPr>
              <a:t>add fertilizer to the soil before you plant this years’ crop.  You go to the local </a:t>
            </a:r>
          </a:p>
          <a:p>
            <a:pPr eaLnBrk="0" hangingPunct="0"/>
            <a:r>
              <a:rPr lang="en-US">
                <a:cs typeface="Times New Roman" pitchFamily="18" charset="0"/>
              </a:rPr>
              <a:t>fertilizer store and find </a:t>
            </a:r>
            <a:r>
              <a:rPr lang="en-US" b="1">
                <a:cs typeface="Times New Roman" pitchFamily="18" charset="0"/>
              </a:rPr>
              <a:t>SuperPhosphate</a:t>
            </a:r>
            <a:r>
              <a:rPr lang="en-US" baseline="30000">
                <a:cs typeface="Times New Roman" pitchFamily="18" charset="0"/>
              </a:rPr>
              <a:t>TM</a:t>
            </a:r>
            <a:r>
              <a:rPr lang="en-US">
                <a:cs typeface="Times New Roman" pitchFamily="18" charset="0"/>
              </a:rPr>
              <a:t> brand fertilizer.  You read the fertilizer </a:t>
            </a:r>
          </a:p>
          <a:p>
            <a:pPr eaLnBrk="0" hangingPunct="0"/>
            <a:r>
              <a:rPr lang="en-US">
                <a:cs typeface="Times New Roman" pitchFamily="18" charset="0"/>
              </a:rPr>
              <a:t>bag and can recognize from your high school chemistry class a molecular formula </a:t>
            </a:r>
            <a:r>
              <a:rPr lang="en-US">
                <a:solidFill>
                  <a:srgbClr val="0000FF"/>
                </a:solidFill>
                <a:cs typeface="Times New Roman" pitchFamily="18" charset="0"/>
              </a:rPr>
              <a:t>Ca</a:t>
            </a:r>
            <a:r>
              <a:rPr lang="en-US" baseline="-30000">
                <a:solidFill>
                  <a:srgbClr val="0000FF"/>
                </a:solidFill>
                <a:cs typeface="Times New Roman" pitchFamily="18" charset="0"/>
              </a:rPr>
              <a:t>3</a:t>
            </a:r>
            <a:r>
              <a:rPr lang="en-US">
                <a:solidFill>
                  <a:srgbClr val="0000FF"/>
                </a:solidFill>
                <a:cs typeface="Times New Roman" pitchFamily="18" charset="0"/>
              </a:rPr>
              <a:t>P</a:t>
            </a:r>
            <a:r>
              <a:rPr lang="en-US" baseline="-30000">
                <a:solidFill>
                  <a:srgbClr val="0000FF"/>
                </a:solidFill>
                <a:cs typeface="Times New Roman" pitchFamily="18" charset="0"/>
              </a:rPr>
              <a:t>2</a:t>
            </a:r>
            <a:r>
              <a:rPr lang="en-US">
                <a:solidFill>
                  <a:srgbClr val="0000FF"/>
                </a:solidFill>
                <a:cs typeface="Times New Roman" pitchFamily="18" charset="0"/>
              </a:rPr>
              <a:t>H</a:t>
            </a:r>
            <a:r>
              <a:rPr lang="en-US" baseline="-30000">
                <a:solidFill>
                  <a:srgbClr val="0000FF"/>
                </a:solidFill>
                <a:cs typeface="Times New Roman" pitchFamily="18" charset="0"/>
              </a:rPr>
              <a:t>14</a:t>
            </a:r>
            <a:r>
              <a:rPr lang="en-US">
                <a:solidFill>
                  <a:srgbClr val="0000FF"/>
                </a:solidFill>
                <a:cs typeface="Times New Roman" pitchFamily="18" charset="0"/>
              </a:rPr>
              <a:t>S</a:t>
            </a:r>
            <a:r>
              <a:rPr lang="en-US" baseline="-30000">
                <a:solidFill>
                  <a:srgbClr val="0000FF"/>
                </a:solidFill>
                <a:cs typeface="Times New Roman" pitchFamily="18" charset="0"/>
              </a:rPr>
              <a:t>2</a:t>
            </a:r>
            <a:r>
              <a:rPr lang="en-US">
                <a:solidFill>
                  <a:srgbClr val="0000FF"/>
                </a:solidFill>
                <a:cs typeface="Times New Roman" pitchFamily="18" charset="0"/>
              </a:rPr>
              <a:t>O</a:t>
            </a:r>
            <a:r>
              <a:rPr lang="en-US" baseline="-30000">
                <a:solidFill>
                  <a:srgbClr val="0000FF"/>
                </a:solidFill>
                <a:cs typeface="Times New Roman" pitchFamily="18" charset="0"/>
              </a:rPr>
              <a:t>21</a:t>
            </a:r>
            <a:r>
              <a:rPr lang="en-US">
                <a:cs typeface="Times New Roman" pitchFamily="18" charset="0"/>
              </a:rPr>
              <a:t> (</a:t>
            </a:r>
            <a:r>
              <a:rPr lang="en-US" i="1">
                <a:cs typeface="Times New Roman" pitchFamily="18" charset="0"/>
              </a:rPr>
              <a:t>you don’t understand anything else written on the bag because it </a:t>
            </a:r>
          </a:p>
          <a:p>
            <a:pPr eaLnBrk="0" hangingPunct="0"/>
            <a:r>
              <a:rPr lang="en-US" i="1">
                <a:cs typeface="Times New Roman" pitchFamily="18" charset="0"/>
              </a:rPr>
              <a:t>is imported fertilizer from Japan</a:t>
            </a:r>
            <a:r>
              <a:rPr lang="en-US">
                <a:cs typeface="Times New Roman" pitchFamily="18" charset="0"/>
              </a:rPr>
              <a:t>).  You must decide how much fertilizer to buy for application to your corn fields.  If each bag costs </a:t>
            </a:r>
            <a:r>
              <a:rPr lang="en-US">
                <a:solidFill>
                  <a:srgbClr val="0000FF"/>
                </a:solidFill>
                <a:cs typeface="Times New Roman" pitchFamily="18" charset="0"/>
              </a:rPr>
              <a:t>$54.73</a:t>
            </a:r>
            <a:r>
              <a:rPr lang="en-US">
                <a:cs typeface="Times New Roman" pitchFamily="18" charset="0"/>
              </a:rPr>
              <a:t>; </a:t>
            </a:r>
            <a:r>
              <a:rPr lang="en-US">
                <a:solidFill>
                  <a:srgbClr val="FF0000"/>
                </a:solidFill>
                <a:cs typeface="Times New Roman" pitchFamily="18" charset="0"/>
              </a:rPr>
              <a:t>how many bags of </a:t>
            </a:r>
          </a:p>
          <a:p>
            <a:pPr eaLnBrk="0" hangingPunct="0"/>
            <a:r>
              <a:rPr lang="en-US">
                <a:solidFill>
                  <a:srgbClr val="FF0000"/>
                </a:solidFill>
                <a:cs typeface="Times New Roman" pitchFamily="18" charset="0"/>
              </a:rPr>
              <a:t>fertilizer</a:t>
            </a:r>
            <a:r>
              <a:rPr lang="en-US">
                <a:cs typeface="Times New Roman" pitchFamily="18" charset="0"/>
              </a:rPr>
              <a:t> must you purchase and </a:t>
            </a:r>
            <a:r>
              <a:rPr lang="en-US">
                <a:solidFill>
                  <a:srgbClr val="FF0000"/>
                </a:solidFill>
                <a:cs typeface="Times New Roman" pitchFamily="18" charset="0"/>
              </a:rPr>
              <a:t>how much will it cost</a:t>
            </a:r>
            <a:r>
              <a:rPr lang="en-US">
                <a:cs typeface="Times New Roman" pitchFamily="18" charset="0"/>
              </a:rPr>
              <a:t> you to add the necessary fertilizer to your fields?</a:t>
            </a:r>
            <a:endParaRPr lang="en-US"/>
          </a:p>
          <a:p>
            <a:pPr eaLnBrk="0" hangingPunct="0"/>
            <a:endParaRPr lang="en-US">
              <a:solidFill>
                <a:srgbClr val="0000FF"/>
              </a:solidFill>
              <a:cs typeface="Times New Roman" pitchFamily="18" charset="0"/>
            </a:endParaRPr>
          </a:p>
          <a:p>
            <a:pPr algn="ctr" eaLnBrk="0" hangingPunct="0"/>
            <a:r>
              <a:rPr lang="en-US">
                <a:solidFill>
                  <a:srgbClr val="0000FF"/>
                </a:solidFill>
                <a:cs typeface="Times New Roman" pitchFamily="18" charset="0"/>
              </a:rPr>
              <a:t>Given:  1 bag of fertilizer weighs 10,000 g   [454 g = 1 pound]</a:t>
            </a:r>
          </a:p>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71046">
                                            <p:txEl>
                                              <p:pRg st="0" end="0"/>
                                            </p:txEl>
                                          </p:spTgt>
                                        </p:tgtEl>
                                        <p:attrNameLst>
                                          <p:attrName>style.visibility</p:attrName>
                                        </p:attrNameLst>
                                      </p:cBhvr>
                                      <p:to>
                                        <p:strVal val="visible"/>
                                      </p:to>
                                    </p:set>
                                    <p:animEffect transition="in" filter="dissolve">
                                      <p:cBhvr>
                                        <p:cTn id="7" dur="500"/>
                                        <p:tgtEl>
                                          <p:spTgt spid="47104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71046">
                                            <p:txEl>
                                              <p:pRg st="1" end="1"/>
                                            </p:txEl>
                                          </p:spTgt>
                                        </p:tgtEl>
                                        <p:attrNameLst>
                                          <p:attrName>style.visibility</p:attrName>
                                        </p:attrNameLst>
                                      </p:cBhvr>
                                      <p:to>
                                        <p:strVal val="visible"/>
                                      </p:to>
                                    </p:set>
                                    <p:animEffect transition="in" filter="dissolve">
                                      <p:cBhvr>
                                        <p:cTn id="10" dur="500"/>
                                        <p:tgtEl>
                                          <p:spTgt spid="471046">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71046">
                                            <p:txEl>
                                              <p:pRg st="2" end="2"/>
                                            </p:txEl>
                                          </p:spTgt>
                                        </p:tgtEl>
                                        <p:attrNameLst>
                                          <p:attrName>style.visibility</p:attrName>
                                        </p:attrNameLst>
                                      </p:cBhvr>
                                      <p:to>
                                        <p:strVal val="visible"/>
                                      </p:to>
                                    </p:set>
                                    <p:animEffect transition="in" filter="dissolve">
                                      <p:cBhvr>
                                        <p:cTn id="13" dur="500"/>
                                        <p:tgtEl>
                                          <p:spTgt spid="471046">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71046">
                                            <p:txEl>
                                              <p:pRg st="3" end="3"/>
                                            </p:txEl>
                                          </p:spTgt>
                                        </p:tgtEl>
                                        <p:attrNameLst>
                                          <p:attrName>style.visibility</p:attrName>
                                        </p:attrNameLst>
                                      </p:cBhvr>
                                      <p:to>
                                        <p:strVal val="visible"/>
                                      </p:to>
                                    </p:set>
                                    <p:animEffect transition="in" filter="dissolve">
                                      <p:cBhvr>
                                        <p:cTn id="16" dur="500"/>
                                        <p:tgtEl>
                                          <p:spTgt spid="471046">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71046">
                                            <p:txEl>
                                              <p:pRg st="4" end="4"/>
                                            </p:txEl>
                                          </p:spTgt>
                                        </p:tgtEl>
                                        <p:attrNameLst>
                                          <p:attrName>style.visibility</p:attrName>
                                        </p:attrNameLst>
                                      </p:cBhvr>
                                      <p:to>
                                        <p:strVal val="visible"/>
                                      </p:to>
                                    </p:set>
                                    <p:animEffect transition="in" filter="dissolve">
                                      <p:cBhvr>
                                        <p:cTn id="19" dur="500"/>
                                        <p:tgtEl>
                                          <p:spTgt spid="471046">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71046">
                                            <p:txEl>
                                              <p:pRg st="5" end="5"/>
                                            </p:txEl>
                                          </p:spTgt>
                                        </p:tgtEl>
                                        <p:attrNameLst>
                                          <p:attrName>style.visibility</p:attrName>
                                        </p:attrNameLst>
                                      </p:cBhvr>
                                      <p:to>
                                        <p:strVal val="visible"/>
                                      </p:to>
                                    </p:set>
                                    <p:animEffect transition="in" filter="dissolve">
                                      <p:cBhvr>
                                        <p:cTn id="22" dur="500"/>
                                        <p:tgtEl>
                                          <p:spTgt spid="47104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1046">
                                            <p:txEl>
                                              <p:pRg st="7" end="7"/>
                                            </p:txEl>
                                          </p:spTgt>
                                        </p:tgtEl>
                                        <p:attrNameLst>
                                          <p:attrName>style.visibility</p:attrName>
                                        </p:attrNameLst>
                                      </p:cBhvr>
                                      <p:to>
                                        <p:strVal val="visible"/>
                                      </p:to>
                                    </p:set>
                                    <p:animEffect transition="in" filter="fade">
                                      <p:cBhvr>
                                        <p:cTn id="27" dur="2000"/>
                                        <p:tgtEl>
                                          <p:spTgt spid="471046">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71046">
                                            <p:txEl>
                                              <p:pRg st="8" end="8"/>
                                            </p:txEl>
                                          </p:spTgt>
                                        </p:tgtEl>
                                        <p:attrNameLst>
                                          <p:attrName>style.visibility</p:attrName>
                                        </p:attrNameLst>
                                      </p:cBhvr>
                                      <p:to>
                                        <p:strVal val="visible"/>
                                      </p:to>
                                    </p:set>
                                    <p:animEffect transition="in" filter="fade">
                                      <p:cBhvr>
                                        <p:cTn id="30" dur="2000"/>
                                        <p:tgtEl>
                                          <p:spTgt spid="471046">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71046">
                                            <p:txEl>
                                              <p:pRg st="9" end="9"/>
                                            </p:txEl>
                                          </p:spTgt>
                                        </p:tgtEl>
                                        <p:attrNameLst>
                                          <p:attrName>style.visibility</p:attrName>
                                        </p:attrNameLst>
                                      </p:cBhvr>
                                      <p:to>
                                        <p:strVal val="visible"/>
                                      </p:to>
                                    </p:set>
                                    <p:animEffect transition="in" filter="fade">
                                      <p:cBhvr>
                                        <p:cTn id="33" dur="2000"/>
                                        <p:tgtEl>
                                          <p:spTgt spid="471046">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71046">
                                            <p:txEl>
                                              <p:pRg st="10" end="10"/>
                                            </p:txEl>
                                          </p:spTgt>
                                        </p:tgtEl>
                                        <p:attrNameLst>
                                          <p:attrName>style.visibility</p:attrName>
                                        </p:attrNameLst>
                                      </p:cBhvr>
                                      <p:to>
                                        <p:strVal val="visible"/>
                                      </p:to>
                                    </p:set>
                                    <p:animEffect transition="in" filter="fade">
                                      <p:cBhvr>
                                        <p:cTn id="36" dur="2000"/>
                                        <p:tgtEl>
                                          <p:spTgt spid="471046">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71046">
                                            <p:txEl>
                                              <p:pRg st="12" end="12"/>
                                            </p:txEl>
                                          </p:spTgt>
                                        </p:tgtEl>
                                        <p:attrNameLst>
                                          <p:attrName>style.visibility</p:attrName>
                                        </p:attrNameLst>
                                      </p:cBhvr>
                                      <p:to>
                                        <p:strVal val="visible"/>
                                      </p:to>
                                    </p:set>
                                    <p:animEffect transition="in" filter="wipe(down)">
                                      <p:cBhvr>
                                        <p:cTn id="41" dur="500"/>
                                        <p:tgtEl>
                                          <p:spTgt spid="471046">
                                            <p:txEl>
                                              <p:pRg st="12" end="12"/>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471046">
                                            <p:txEl>
                                              <p:pRg st="13" end="13"/>
                                            </p:txEl>
                                          </p:spTgt>
                                        </p:tgtEl>
                                        <p:attrNameLst>
                                          <p:attrName>style.visibility</p:attrName>
                                        </p:attrNameLst>
                                      </p:cBhvr>
                                      <p:to>
                                        <p:strVal val="visible"/>
                                      </p:to>
                                    </p:set>
                                    <p:animEffect transition="in" filter="wipe(down)">
                                      <p:cBhvr>
                                        <p:cTn id="44" dur="500"/>
                                        <p:tgtEl>
                                          <p:spTgt spid="471046">
                                            <p:txEl>
                                              <p:pRg st="13" end="13"/>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471046">
                                            <p:txEl>
                                              <p:pRg st="14" end="14"/>
                                            </p:txEl>
                                          </p:spTgt>
                                        </p:tgtEl>
                                        <p:attrNameLst>
                                          <p:attrName>style.visibility</p:attrName>
                                        </p:attrNameLst>
                                      </p:cBhvr>
                                      <p:to>
                                        <p:strVal val="visible"/>
                                      </p:to>
                                    </p:set>
                                    <p:animEffect transition="in" filter="wipe(down)">
                                      <p:cBhvr>
                                        <p:cTn id="47" dur="500"/>
                                        <p:tgtEl>
                                          <p:spTgt spid="471046">
                                            <p:txEl>
                                              <p:pRg st="14" end="14"/>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471046">
                                            <p:txEl>
                                              <p:pRg st="15" end="15"/>
                                            </p:txEl>
                                          </p:spTgt>
                                        </p:tgtEl>
                                        <p:attrNameLst>
                                          <p:attrName>style.visibility</p:attrName>
                                        </p:attrNameLst>
                                      </p:cBhvr>
                                      <p:to>
                                        <p:strVal val="visible"/>
                                      </p:to>
                                    </p:set>
                                    <p:animEffect transition="in" filter="wipe(down)">
                                      <p:cBhvr>
                                        <p:cTn id="50" dur="500"/>
                                        <p:tgtEl>
                                          <p:spTgt spid="471046">
                                            <p:txEl>
                                              <p:pRg st="15" end="15"/>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471046">
                                            <p:txEl>
                                              <p:pRg st="16" end="16"/>
                                            </p:txEl>
                                          </p:spTgt>
                                        </p:tgtEl>
                                        <p:attrNameLst>
                                          <p:attrName>style.visibility</p:attrName>
                                        </p:attrNameLst>
                                      </p:cBhvr>
                                      <p:to>
                                        <p:strVal val="visible"/>
                                      </p:to>
                                    </p:set>
                                    <p:animEffect transition="in" filter="wipe(down)">
                                      <p:cBhvr>
                                        <p:cTn id="53" dur="500"/>
                                        <p:tgtEl>
                                          <p:spTgt spid="471046">
                                            <p:txEl>
                                              <p:pRg st="16" end="16"/>
                                            </p:txEl>
                                          </p:spTgt>
                                        </p:tgtEl>
                                      </p:cBhvr>
                                    </p:animEffect>
                                  </p:childTnLst>
                                </p:cTn>
                              </p:par>
                              <p:par>
                                <p:cTn id="54" presetID="22" presetClass="entr" presetSubtype="4" fill="hold" nodeType="withEffect">
                                  <p:stCondLst>
                                    <p:cond delay="0"/>
                                  </p:stCondLst>
                                  <p:childTnLst>
                                    <p:set>
                                      <p:cBhvr>
                                        <p:cTn id="55" dur="1" fill="hold">
                                          <p:stCondLst>
                                            <p:cond delay="0"/>
                                          </p:stCondLst>
                                        </p:cTn>
                                        <p:tgtEl>
                                          <p:spTgt spid="471046">
                                            <p:txEl>
                                              <p:pRg st="17" end="17"/>
                                            </p:txEl>
                                          </p:spTgt>
                                        </p:tgtEl>
                                        <p:attrNameLst>
                                          <p:attrName>style.visibility</p:attrName>
                                        </p:attrNameLst>
                                      </p:cBhvr>
                                      <p:to>
                                        <p:strVal val="visible"/>
                                      </p:to>
                                    </p:set>
                                    <p:animEffect transition="in" filter="wipe(down)">
                                      <p:cBhvr>
                                        <p:cTn id="56" dur="500"/>
                                        <p:tgtEl>
                                          <p:spTgt spid="471046">
                                            <p:txEl>
                                              <p:pRg st="17" end="17"/>
                                            </p:txEl>
                                          </p:spTgt>
                                        </p:tgtEl>
                                      </p:cBhvr>
                                    </p:animEffect>
                                  </p:childTnLst>
                                </p:cTn>
                              </p:par>
                              <p:par>
                                <p:cTn id="57" presetID="22" presetClass="entr" presetSubtype="4" fill="hold" nodeType="withEffect">
                                  <p:stCondLst>
                                    <p:cond delay="0"/>
                                  </p:stCondLst>
                                  <p:childTnLst>
                                    <p:set>
                                      <p:cBhvr>
                                        <p:cTn id="58" dur="1" fill="hold">
                                          <p:stCondLst>
                                            <p:cond delay="0"/>
                                          </p:stCondLst>
                                        </p:cTn>
                                        <p:tgtEl>
                                          <p:spTgt spid="471046">
                                            <p:txEl>
                                              <p:pRg st="18" end="18"/>
                                            </p:txEl>
                                          </p:spTgt>
                                        </p:tgtEl>
                                        <p:attrNameLst>
                                          <p:attrName>style.visibility</p:attrName>
                                        </p:attrNameLst>
                                      </p:cBhvr>
                                      <p:to>
                                        <p:strVal val="visible"/>
                                      </p:to>
                                    </p:set>
                                    <p:animEffect transition="in" filter="wipe(down)">
                                      <p:cBhvr>
                                        <p:cTn id="59" dur="500"/>
                                        <p:tgtEl>
                                          <p:spTgt spid="471046">
                                            <p:txEl>
                                              <p:pRg st="18" end="1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471046">
                                            <p:txEl>
                                              <p:pRg st="20" end="20"/>
                                            </p:txEl>
                                          </p:spTgt>
                                        </p:tgtEl>
                                        <p:attrNameLst>
                                          <p:attrName>style.visibility</p:attrName>
                                        </p:attrNameLst>
                                      </p:cBhvr>
                                      <p:to>
                                        <p:strVal val="visible"/>
                                      </p:to>
                                    </p:set>
                                    <p:animEffect transition="in" filter="fade">
                                      <p:cBhvr>
                                        <p:cTn id="64" dur="1000"/>
                                        <p:tgtEl>
                                          <p:spTgt spid="471046">
                                            <p:txEl>
                                              <p:pRg st="20" end="20"/>
                                            </p:txEl>
                                          </p:spTgt>
                                        </p:tgtEl>
                                      </p:cBhvr>
                                    </p:animEffect>
                                    <p:anim calcmode="lin" valueType="num">
                                      <p:cBhvr>
                                        <p:cTn id="65" dur="1000" fill="hold"/>
                                        <p:tgtEl>
                                          <p:spTgt spid="471046">
                                            <p:txEl>
                                              <p:pRg st="20" end="20"/>
                                            </p:txEl>
                                          </p:spTgt>
                                        </p:tgtEl>
                                        <p:attrNameLst>
                                          <p:attrName>ppt_x</p:attrName>
                                        </p:attrNameLst>
                                      </p:cBhvr>
                                      <p:tavLst>
                                        <p:tav tm="0">
                                          <p:val>
                                            <p:strVal val="#ppt_x"/>
                                          </p:val>
                                        </p:tav>
                                        <p:tav tm="100000">
                                          <p:val>
                                            <p:strVal val="#ppt_x"/>
                                          </p:val>
                                        </p:tav>
                                      </p:tavLst>
                                    </p:anim>
                                    <p:anim calcmode="lin" valueType="num">
                                      <p:cBhvr>
                                        <p:cTn id="66" dur="1000" fill="hold"/>
                                        <p:tgtEl>
                                          <p:spTgt spid="471046">
                                            <p:txEl>
                                              <p:pRg st="20" end="2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47" descr="grass strip"/>
          <p:cNvPicPr>
            <a:picLocks noChangeAspect="1" noChangeArrowheads="1"/>
          </p:cNvPicPr>
          <p:nvPr/>
        </p:nvPicPr>
        <p:blipFill>
          <a:blip r:embed="rId3"/>
          <a:srcRect/>
          <a:stretch>
            <a:fillRect/>
          </a:stretch>
        </p:blipFill>
        <p:spPr bwMode="auto">
          <a:xfrm>
            <a:off x="6634163" y="1593850"/>
            <a:ext cx="2495550" cy="1663700"/>
          </a:xfrm>
          <a:prstGeom prst="rect">
            <a:avLst/>
          </a:prstGeom>
          <a:noFill/>
          <a:ln w="9525">
            <a:noFill/>
            <a:miter lim="800000"/>
            <a:headEnd/>
            <a:tailEnd/>
          </a:ln>
        </p:spPr>
      </p:pic>
      <p:sp>
        <p:nvSpPr>
          <p:cNvPr id="473103" name="Text Box 15"/>
          <p:cNvSpPr txBox="1">
            <a:spLocks noChangeArrowheads="1"/>
          </p:cNvSpPr>
          <p:nvPr/>
        </p:nvSpPr>
        <p:spPr bwMode="auto">
          <a:xfrm>
            <a:off x="4017963" y="2054225"/>
            <a:ext cx="893762" cy="304800"/>
          </a:xfrm>
          <a:prstGeom prst="rect">
            <a:avLst/>
          </a:prstGeom>
          <a:noFill/>
          <a:ln w="9525">
            <a:noFill/>
            <a:miter lim="800000"/>
            <a:headEnd/>
            <a:tailEnd/>
          </a:ln>
        </p:spPr>
        <p:txBody>
          <a:bodyPr wrap="none">
            <a:spAutoFit/>
          </a:bodyPr>
          <a:lstStyle/>
          <a:p>
            <a:r>
              <a:rPr lang="en-US"/>
              <a:t>1000 g P</a:t>
            </a:r>
          </a:p>
        </p:txBody>
      </p:sp>
      <p:sp>
        <p:nvSpPr>
          <p:cNvPr id="144387" name="Rectangle 2"/>
          <p:cNvSpPr>
            <a:spLocks noGrp="1" noChangeArrowheads="1"/>
          </p:cNvSpPr>
          <p:nvPr>
            <p:ph type="title"/>
          </p:nvPr>
        </p:nvSpPr>
        <p:spPr/>
        <p:txBody>
          <a:bodyPr/>
          <a:lstStyle/>
          <a:p>
            <a:pPr eaLnBrk="1" hangingPunct="1"/>
            <a:r>
              <a:rPr lang="en-US" sz="3600" i="1" smtClean="0">
                <a:solidFill>
                  <a:schemeClr val="tx1"/>
                </a:solidFill>
              </a:rPr>
              <a:t>Careers in Chemistry:  Farming</a:t>
            </a:r>
          </a:p>
        </p:txBody>
      </p:sp>
      <p:sp>
        <p:nvSpPr>
          <p:cNvPr id="473092" name="Rectangle 4"/>
          <p:cNvSpPr>
            <a:spLocks noChangeArrowheads="1"/>
          </p:cNvSpPr>
          <p:nvPr/>
        </p:nvSpPr>
        <p:spPr bwMode="auto">
          <a:xfrm>
            <a:off x="728663" y="1509713"/>
            <a:ext cx="5486400" cy="4956175"/>
          </a:xfrm>
          <a:prstGeom prst="rect">
            <a:avLst/>
          </a:prstGeom>
          <a:noFill/>
          <a:ln w="9525">
            <a:noFill/>
            <a:miter lim="800000"/>
            <a:headEnd/>
            <a:tailEnd/>
          </a:ln>
        </p:spPr>
        <p:txBody>
          <a:bodyPr wrap="none" lIns="0" tIns="0" rIns="0" bIns="0" anchor="ctr">
            <a:spAutoFit/>
          </a:bodyPr>
          <a:lstStyle/>
          <a:p>
            <a:r>
              <a:rPr lang="en-US">
                <a:solidFill>
                  <a:schemeClr val="accent2"/>
                </a:solidFill>
                <a:cs typeface="Times New Roman" pitchFamily="18" charset="0"/>
              </a:rPr>
              <a:t>How much fertilizer will you need?</a:t>
            </a:r>
            <a:endParaRPr lang="en-US">
              <a:solidFill>
                <a:schemeClr val="accent2"/>
              </a:solidFill>
            </a:endParaRPr>
          </a:p>
          <a:p>
            <a:pPr eaLnBrk="0" hangingPunct="0"/>
            <a:r>
              <a:rPr lang="en-US">
                <a:cs typeface="Times New Roman" pitchFamily="18" charset="0"/>
              </a:rPr>
              <a:t>	Conversion Factor:  1 acre corn  =  6 kg phosphorous</a:t>
            </a:r>
            <a:endParaRPr lang="en-US"/>
          </a:p>
          <a:p>
            <a:pPr eaLnBrk="0" hangingPunct="0"/>
            <a:r>
              <a:rPr lang="en-US">
                <a:cs typeface="Times New Roman" pitchFamily="18" charset="0"/>
              </a:rPr>
              <a:t>   </a:t>
            </a:r>
          </a:p>
          <a:p>
            <a:pPr eaLnBrk="0" hangingPunct="0"/>
            <a:endParaRPr lang="en-US">
              <a:cs typeface="Times New Roman" pitchFamily="18" charset="0"/>
            </a:endParaRPr>
          </a:p>
          <a:p>
            <a:pPr eaLnBrk="0" hangingPunct="0"/>
            <a:endParaRPr lang="en-US"/>
          </a:p>
          <a:p>
            <a:pPr eaLnBrk="0" hangingPunct="0"/>
            <a:endParaRPr lang="en-US">
              <a:solidFill>
                <a:schemeClr val="accent2"/>
              </a:solidFill>
              <a:cs typeface="Times New Roman" pitchFamily="18" charset="0"/>
            </a:endParaRPr>
          </a:p>
          <a:p>
            <a:pPr eaLnBrk="0" hangingPunct="0"/>
            <a:r>
              <a:rPr lang="en-US">
                <a:solidFill>
                  <a:schemeClr val="accent2"/>
                </a:solidFill>
                <a:cs typeface="Times New Roman" pitchFamily="18" charset="0"/>
              </a:rPr>
              <a:t>If a bag of fertilizer has the formula Ca</a:t>
            </a:r>
            <a:r>
              <a:rPr lang="en-US" baseline="-30000">
                <a:solidFill>
                  <a:schemeClr val="accent2"/>
                </a:solidFill>
                <a:cs typeface="Times New Roman" pitchFamily="18" charset="0"/>
              </a:rPr>
              <a:t>3</a:t>
            </a:r>
            <a:r>
              <a:rPr lang="en-US">
                <a:solidFill>
                  <a:schemeClr val="accent2"/>
                </a:solidFill>
                <a:cs typeface="Times New Roman" pitchFamily="18" charset="0"/>
              </a:rPr>
              <a:t>P</a:t>
            </a:r>
            <a:r>
              <a:rPr lang="en-US" baseline="-30000">
                <a:solidFill>
                  <a:schemeClr val="accent2"/>
                </a:solidFill>
                <a:cs typeface="Times New Roman" pitchFamily="18" charset="0"/>
              </a:rPr>
              <a:t>2</a:t>
            </a:r>
            <a:r>
              <a:rPr lang="en-US">
                <a:solidFill>
                  <a:schemeClr val="accent2"/>
                </a:solidFill>
                <a:cs typeface="Times New Roman" pitchFamily="18" charset="0"/>
              </a:rPr>
              <a:t>H</a:t>
            </a:r>
            <a:r>
              <a:rPr lang="en-US" baseline="-30000">
                <a:solidFill>
                  <a:schemeClr val="accent2"/>
                </a:solidFill>
                <a:cs typeface="Times New Roman" pitchFamily="18" charset="0"/>
              </a:rPr>
              <a:t>14</a:t>
            </a:r>
            <a:r>
              <a:rPr lang="en-US">
                <a:solidFill>
                  <a:schemeClr val="accent2"/>
                </a:solidFill>
                <a:cs typeface="Times New Roman" pitchFamily="18" charset="0"/>
              </a:rPr>
              <a:t>S</a:t>
            </a:r>
            <a:r>
              <a:rPr lang="en-US" baseline="-30000">
                <a:solidFill>
                  <a:schemeClr val="accent2"/>
                </a:solidFill>
                <a:cs typeface="Times New Roman" pitchFamily="18" charset="0"/>
              </a:rPr>
              <a:t>2</a:t>
            </a:r>
            <a:r>
              <a:rPr lang="en-US">
                <a:solidFill>
                  <a:schemeClr val="accent2"/>
                </a:solidFill>
                <a:cs typeface="Times New Roman" pitchFamily="18" charset="0"/>
              </a:rPr>
              <a:t>O</a:t>
            </a:r>
            <a:r>
              <a:rPr lang="en-US" baseline="-30000">
                <a:solidFill>
                  <a:schemeClr val="accent2"/>
                </a:solidFill>
                <a:cs typeface="Times New Roman" pitchFamily="18" charset="0"/>
              </a:rPr>
              <a:t>21</a:t>
            </a:r>
            <a:r>
              <a:rPr lang="en-US">
                <a:solidFill>
                  <a:schemeClr val="accent2"/>
                </a:solidFill>
                <a:cs typeface="Times New Roman" pitchFamily="18" charset="0"/>
              </a:rPr>
              <a:t>,</a:t>
            </a:r>
            <a:endParaRPr lang="en-US">
              <a:solidFill>
                <a:schemeClr val="accent2"/>
              </a:solidFill>
            </a:endParaRPr>
          </a:p>
          <a:p>
            <a:pPr eaLnBrk="0" hangingPunct="0"/>
            <a:r>
              <a:rPr lang="en-US">
                <a:solidFill>
                  <a:schemeClr val="accent2"/>
                </a:solidFill>
                <a:cs typeface="Times New Roman" pitchFamily="18" charset="0"/>
              </a:rPr>
              <a:t>	The molar mass of it is 596 g/mol.</a:t>
            </a:r>
          </a:p>
          <a:p>
            <a:pPr eaLnBrk="0" hangingPunct="0"/>
            <a:endParaRPr lang="en-US" sz="800"/>
          </a:p>
          <a:p>
            <a:pPr eaLnBrk="0" hangingPunct="0"/>
            <a:r>
              <a:rPr lang="en-US">
                <a:cs typeface="Arial" charset="0"/>
              </a:rPr>
              <a:t>	3 Ca @ 40g/mol  	=  120 g</a:t>
            </a:r>
          </a:p>
          <a:p>
            <a:pPr eaLnBrk="0" hangingPunct="0"/>
            <a:r>
              <a:rPr lang="en-US">
                <a:cs typeface="Times New Roman" pitchFamily="18" charset="0"/>
              </a:rPr>
              <a:t>	</a:t>
            </a:r>
            <a:r>
              <a:rPr lang="en-US" b="1">
                <a:cs typeface="Times New Roman" pitchFamily="18" charset="0"/>
              </a:rPr>
              <a:t>2 P@  31 g/mol	=    62 g		</a:t>
            </a:r>
            <a:r>
              <a:rPr lang="en-US">
                <a:cs typeface="Times New Roman" pitchFamily="18" charset="0"/>
              </a:rPr>
              <a:t> </a:t>
            </a:r>
            <a:r>
              <a:rPr lang="en-US" u="sng">
                <a:cs typeface="Times New Roman" pitchFamily="18" charset="0"/>
              </a:rPr>
              <a:t>   </a:t>
            </a:r>
            <a:endParaRPr lang="en-US">
              <a:cs typeface="Arial" charset="0"/>
            </a:endParaRPr>
          </a:p>
          <a:p>
            <a:pPr eaLnBrk="0" hangingPunct="0"/>
            <a:r>
              <a:rPr lang="en-US">
                <a:cs typeface="Arial" charset="0"/>
              </a:rPr>
              <a:t>	14 H@  1 g/mol	=    14 g		              </a:t>
            </a:r>
          </a:p>
          <a:p>
            <a:pPr eaLnBrk="0" hangingPunct="0"/>
            <a:r>
              <a:rPr lang="en-US">
                <a:cs typeface="Arial" charset="0"/>
              </a:rPr>
              <a:t>	2 S@  32 g/mol	=    64 g			</a:t>
            </a:r>
          </a:p>
          <a:p>
            <a:pPr eaLnBrk="0" hangingPunct="0"/>
            <a:r>
              <a:rPr lang="en-US">
                <a:cs typeface="Times New Roman" pitchFamily="18" charset="0"/>
              </a:rPr>
              <a:t>	</a:t>
            </a:r>
            <a:r>
              <a:rPr lang="en-US" u="sng">
                <a:cs typeface="Times New Roman" pitchFamily="18" charset="0"/>
              </a:rPr>
              <a:t>21 O  @  16 g/mol	=  335 </a:t>
            </a:r>
            <a:r>
              <a:rPr lang="en-US">
                <a:cs typeface="Times New Roman" pitchFamily="18" charset="0"/>
              </a:rPr>
              <a:t>g		       </a:t>
            </a:r>
            <a:endParaRPr lang="en-US"/>
          </a:p>
          <a:p>
            <a:pPr eaLnBrk="0" hangingPunct="0"/>
            <a:r>
              <a:rPr lang="en-US">
                <a:cs typeface="Times New Roman" pitchFamily="18" charset="0"/>
              </a:rPr>
              <a:t>	Ca</a:t>
            </a:r>
            <a:r>
              <a:rPr lang="en-US" baseline="-30000">
                <a:cs typeface="Times New Roman" pitchFamily="18" charset="0"/>
              </a:rPr>
              <a:t>3</a:t>
            </a:r>
            <a:r>
              <a:rPr lang="en-US">
                <a:cs typeface="Times New Roman" pitchFamily="18" charset="0"/>
              </a:rPr>
              <a:t>P</a:t>
            </a:r>
            <a:r>
              <a:rPr lang="en-US" baseline="-30000">
                <a:cs typeface="Times New Roman" pitchFamily="18" charset="0"/>
              </a:rPr>
              <a:t>2</a:t>
            </a:r>
            <a:r>
              <a:rPr lang="en-US">
                <a:cs typeface="Times New Roman" pitchFamily="18" charset="0"/>
              </a:rPr>
              <a:t>H</a:t>
            </a:r>
            <a:r>
              <a:rPr lang="en-US" baseline="-30000">
                <a:cs typeface="Times New Roman" pitchFamily="18" charset="0"/>
              </a:rPr>
              <a:t>14</a:t>
            </a:r>
            <a:r>
              <a:rPr lang="en-US">
                <a:cs typeface="Times New Roman" pitchFamily="18" charset="0"/>
              </a:rPr>
              <a:t>S</a:t>
            </a:r>
            <a:r>
              <a:rPr lang="en-US" baseline="-30000">
                <a:cs typeface="Times New Roman" pitchFamily="18" charset="0"/>
              </a:rPr>
              <a:t>2</a:t>
            </a:r>
            <a:r>
              <a:rPr lang="en-US">
                <a:cs typeface="Times New Roman" pitchFamily="18" charset="0"/>
              </a:rPr>
              <a:t>O</a:t>
            </a:r>
            <a:r>
              <a:rPr lang="en-US" baseline="-30000">
                <a:cs typeface="Times New Roman" pitchFamily="18" charset="0"/>
              </a:rPr>
              <a:t>21</a:t>
            </a:r>
            <a:r>
              <a:rPr lang="en-US">
                <a:cs typeface="Times New Roman" pitchFamily="18" charset="0"/>
              </a:rPr>
              <a:t>	</a:t>
            </a:r>
          </a:p>
          <a:p>
            <a:pPr eaLnBrk="0" hangingPunct="0"/>
            <a:endParaRPr lang="en-US" sz="800"/>
          </a:p>
          <a:p>
            <a:pPr eaLnBrk="0" hangingPunct="0"/>
            <a:r>
              <a:rPr lang="en-US">
                <a:solidFill>
                  <a:schemeClr val="accent2"/>
                </a:solidFill>
                <a:cs typeface="Times New Roman" pitchFamily="18" charset="0"/>
              </a:rPr>
              <a:t>In a bag of fertilizer you have 10.4 % (by mass) phosphorous.  </a:t>
            </a:r>
            <a:endParaRPr lang="en-US">
              <a:solidFill>
                <a:schemeClr val="accent2"/>
              </a:solidFill>
            </a:endParaRPr>
          </a:p>
          <a:p>
            <a:pPr eaLnBrk="0" hangingPunct="0"/>
            <a:r>
              <a:rPr lang="en-US">
                <a:solidFill>
                  <a:schemeClr val="accent2"/>
                </a:solidFill>
                <a:cs typeface="Times New Roman" pitchFamily="18" charset="0"/>
              </a:rPr>
              <a:t>A bag of fertilizer weighs 10,000 g (about 22 pounds).</a:t>
            </a:r>
          </a:p>
          <a:p>
            <a:pPr eaLnBrk="0" hangingPunct="0"/>
            <a:endParaRPr lang="en-US" sz="800">
              <a:solidFill>
                <a:schemeClr val="accent2"/>
              </a:solidFill>
              <a:cs typeface="Times New Roman" pitchFamily="18" charset="0"/>
            </a:endParaRPr>
          </a:p>
          <a:p>
            <a:pPr eaLnBrk="0" hangingPunct="0"/>
            <a:r>
              <a:rPr lang="en-US">
                <a:cs typeface="Times New Roman" pitchFamily="18" charset="0"/>
              </a:rPr>
              <a:t>	10.4 % of 10,000 g  =   </a:t>
            </a:r>
          </a:p>
          <a:p>
            <a:pPr eaLnBrk="0" hangingPunct="0"/>
            <a:endParaRPr lang="en-US" sz="800"/>
          </a:p>
          <a:p>
            <a:pPr eaLnBrk="0" hangingPunct="0"/>
            <a:r>
              <a:rPr lang="en-US">
                <a:cs typeface="Times New Roman" pitchFamily="18" charset="0"/>
              </a:rPr>
              <a:t>	</a:t>
            </a:r>
            <a:r>
              <a:rPr lang="en-US" u="sng">
                <a:cs typeface="Times New Roman" pitchFamily="18" charset="0"/>
              </a:rPr>
              <a:t>2.04 x 10</a:t>
            </a:r>
            <a:r>
              <a:rPr lang="en-US" u="sng" baseline="30000">
                <a:cs typeface="Times New Roman" pitchFamily="18" charset="0"/>
              </a:rPr>
              <a:t>6</a:t>
            </a:r>
            <a:r>
              <a:rPr lang="en-US" u="sng">
                <a:cs typeface="Times New Roman" pitchFamily="18" charset="0"/>
              </a:rPr>
              <a:t> g P</a:t>
            </a:r>
            <a:r>
              <a:rPr lang="en-US">
                <a:cs typeface="Times New Roman" pitchFamily="18" charset="0"/>
              </a:rPr>
              <a:t>   </a:t>
            </a:r>
            <a:endParaRPr lang="en-US"/>
          </a:p>
          <a:p>
            <a:pPr eaLnBrk="0" hangingPunct="0"/>
            <a:r>
              <a:rPr lang="en-US">
                <a:cs typeface="Times New Roman" pitchFamily="18" charset="0"/>
              </a:rPr>
              <a:t>	  1040 g/bag </a:t>
            </a:r>
            <a:endParaRPr lang="en-US"/>
          </a:p>
          <a:p>
            <a:pPr eaLnBrk="0" hangingPunct="0"/>
            <a:endParaRPr lang="en-US">
              <a:cs typeface="Arial" charset="0"/>
            </a:endParaRPr>
          </a:p>
          <a:p>
            <a:pPr eaLnBrk="0" hangingPunct="0"/>
            <a:r>
              <a:rPr lang="en-US">
                <a:solidFill>
                  <a:schemeClr val="accent2"/>
                </a:solidFill>
                <a:cs typeface="Arial" charset="0"/>
              </a:rPr>
              <a:t>Total Cost</a:t>
            </a:r>
            <a:endParaRPr lang="en-US">
              <a:solidFill>
                <a:schemeClr val="accent2"/>
              </a:solidFill>
            </a:endParaRPr>
          </a:p>
        </p:txBody>
      </p:sp>
      <p:sp>
        <p:nvSpPr>
          <p:cNvPr id="473093" name="Text Box 5"/>
          <p:cNvSpPr txBox="1">
            <a:spLocks noChangeArrowheads="1"/>
          </p:cNvSpPr>
          <p:nvPr/>
        </p:nvSpPr>
        <p:spPr bwMode="auto">
          <a:xfrm>
            <a:off x="1609725" y="2178050"/>
            <a:ext cx="1666875" cy="304800"/>
          </a:xfrm>
          <a:prstGeom prst="rect">
            <a:avLst/>
          </a:prstGeom>
          <a:noFill/>
          <a:ln w="9525">
            <a:noFill/>
            <a:miter lim="800000"/>
            <a:headEnd/>
            <a:tailEnd/>
          </a:ln>
        </p:spPr>
        <p:txBody>
          <a:bodyPr wrap="none">
            <a:spAutoFit/>
          </a:bodyPr>
          <a:lstStyle/>
          <a:p>
            <a:r>
              <a:rPr lang="en-US"/>
              <a:t>x g P  =  340 acres</a:t>
            </a:r>
          </a:p>
        </p:txBody>
      </p:sp>
      <p:grpSp>
        <p:nvGrpSpPr>
          <p:cNvPr id="2" name="Group 8"/>
          <p:cNvGrpSpPr>
            <a:grpSpLocks/>
          </p:cNvGrpSpPr>
          <p:nvPr/>
        </p:nvGrpSpPr>
        <p:grpSpPr bwMode="auto">
          <a:xfrm>
            <a:off x="3270250" y="2079625"/>
            <a:ext cx="741363" cy="519113"/>
            <a:chOff x="2443" y="703"/>
            <a:chExt cx="522" cy="358"/>
          </a:xfrm>
        </p:grpSpPr>
        <p:sp>
          <p:nvSpPr>
            <p:cNvPr id="144419" name="AutoShape 6"/>
            <p:cNvSpPr>
              <a:spLocks noChangeArrowheads="1"/>
            </p:cNvSpPr>
            <p:nvPr/>
          </p:nvSpPr>
          <p:spPr bwMode="auto">
            <a:xfrm>
              <a:off x="2443" y="703"/>
              <a:ext cx="522" cy="35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4420" name="Line 7"/>
            <p:cNvSpPr>
              <a:spLocks noChangeShapeType="1"/>
            </p:cNvSpPr>
            <p:nvPr/>
          </p:nvSpPr>
          <p:spPr bwMode="auto">
            <a:xfrm>
              <a:off x="2462" y="879"/>
              <a:ext cx="485" cy="0"/>
            </a:xfrm>
            <a:prstGeom prst="line">
              <a:avLst/>
            </a:prstGeom>
            <a:noFill/>
            <a:ln w="9525">
              <a:solidFill>
                <a:schemeClr val="tx1"/>
              </a:solidFill>
              <a:round/>
              <a:headEnd/>
              <a:tailEnd/>
            </a:ln>
          </p:spPr>
          <p:txBody>
            <a:bodyPr/>
            <a:lstStyle/>
            <a:p>
              <a:endParaRPr lang="en-US"/>
            </a:p>
          </p:txBody>
        </p:sp>
      </p:grpSp>
      <p:sp>
        <p:nvSpPr>
          <p:cNvPr id="473097" name="Text Box 9"/>
          <p:cNvSpPr txBox="1">
            <a:spLocks noChangeArrowheads="1"/>
          </p:cNvSpPr>
          <p:nvPr/>
        </p:nvSpPr>
        <p:spPr bwMode="auto">
          <a:xfrm>
            <a:off x="3294063" y="2303463"/>
            <a:ext cx="676275" cy="304800"/>
          </a:xfrm>
          <a:prstGeom prst="rect">
            <a:avLst/>
          </a:prstGeom>
          <a:noFill/>
          <a:ln w="9525">
            <a:noFill/>
            <a:miter lim="800000"/>
            <a:headEnd/>
            <a:tailEnd/>
          </a:ln>
        </p:spPr>
        <p:txBody>
          <a:bodyPr wrap="none">
            <a:spAutoFit/>
          </a:bodyPr>
          <a:lstStyle/>
          <a:p>
            <a:r>
              <a:rPr lang="en-US"/>
              <a:t>1 acre</a:t>
            </a:r>
          </a:p>
        </p:txBody>
      </p:sp>
      <p:sp>
        <p:nvSpPr>
          <p:cNvPr id="473098" name="Text Box 10"/>
          <p:cNvSpPr txBox="1">
            <a:spLocks noChangeArrowheads="1"/>
          </p:cNvSpPr>
          <p:nvPr/>
        </p:nvSpPr>
        <p:spPr bwMode="auto">
          <a:xfrm>
            <a:off x="3332163" y="2054225"/>
            <a:ext cx="687387" cy="304800"/>
          </a:xfrm>
          <a:prstGeom prst="rect">
            <a:avLst/>
          </a:prstGeom>
          <a:noFill/>
          <a:ln w="9525">
            <a:noFill/>
            <a:miter lim="800000"/>
            <a:headEnd/>
            <a:tailEnd/>
          </a:ln>
        </p:spPr>
        <p:txBody>
          <a:bodyPr wrap="none">
            <a:spAutoFit/>
          </a:bodyPr>
          <a:lstStyle/>
          <a:p>
            <a:r>
              <a:rPr lang="en-US"/>
              <a:t>6 kg P</a:t>
            </a:r>
          </a:p>
        </p:txBody>
      </p:sp>
      <p:sp>
        <p:nvSpPr>
          <p:cNvPr id="473102" name="Text Box 14"/>
          <p:cNvSpPr txBox="1">
            <a:spLocks noChangeArrowheads="1"/>
          </p:cNvSpPr>
          <p:nvPr/>
        </p:nvSpPr>
        <p:spPr bwMode="auto">
          <a:xfrm>
            <a:off x="4122738" y="2303463"/>
            <a:ext cx="687387" cy="304800"/>
          </a:xfrm>
          <a:prstGeom prst="rect">
            <a:avLst/>
          </a:prstGeom>
          <a:noFill/>
          <a:ln w="9525">
            <a:noFill/>
            <a:miter lim="800000"/>
            <a:headEnd/>
            <a:tailEnd/>
          </a:ln>
        </p:spPr>
        <p:txBody>
          <a:bodyPr wrap="none">
            <a:spAutoFit/>
          </a:bodyPr>
          <a:lstStyle/>
          <a:p>
            <a:r>
              <a:rPr lang="en-US"/>
              <a:t>1 kg P</a:t>
            </a:r>
          </a:p>
        </p:txBody>
      </p:sp>
      <p:grpSp>
        <p:nvGrpSpPr>
          <p:cNvPr id="3" name="Group 16"/>
          <p:cNvGrpSpPr>
            <a:grpSpLocks/>
          </p:cNvGrpSpPr>
          <p:nvPr/>
        </p:nvGrpSpPr>
        <p:grpSpPr bwMode="auto">
          <a:xfrm>
            <a:off x="4041775" y="2079625"/>
            <a:ext cx="866775" cy="519113"/>
            <a:chOff x="2443" y="703"/>
            <a:chExt cx="522" cy="358"/>
          </a:xfrm>
        </p:grpSpPr>
        <p:sp>
          <p:nvSpPr>
            <p:cNvPr id="144417" name="AutoShape 17"/>
            <p:cNvSpPr>
              <a:spLocks noChangeArrowheads="1"/>
            </p:cNvSpPr>
            <p:nvPr/>
          </p:nvSpPr>
          <p:spPr bwMode="auto">
            <a:xfrm>
              <a:off x="2443" y="703"/>
              <a:ext cx="522" cy="35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4418" name="Line 18"/>
            <p:cNvSpPr>
              <a:spLocks noChangeShapeType="1"/>
            </p:cNvSpPr>
            <p:nvPr/>
          </p:nvSpPr>
          <p:spPr bwMode="auto">
            <a:xfrm>
              <a:off x="2462" y="879"/>
              <a:ext cx="485" cy="0"/>
            </a:xfrm>
            <a:prstGeom prst="line">
              <a:avLst/>
            </a:prstGeom>
            <a:noFill/>
            <a:ln w="9525">
              <a:solidFill>
                <a:schemeClr val="tx1"/>
              </a:solidFill>
              <a:round/>
              <a:headEnd/>
              <a:tailEnd/>
            </a:ln>
          </p:spPr>
          <p:txBody>
            <a:bodyPr/>
            <a:lstStyle/>
            <a:p>
              <a:endParaRPr lang="en-US"/>
            </a:p>
          </p:txBody>
        </p:sp>
      </p:grpSp>
      <p:sp>
        <p:nvSpPr>
          <p:cNvPr id="473107" name="Text Box 19"/>
          <p:cNvSpPr txBox="1">
            <a:spLocks noChangeArrowheads="1"/>
          </p:cNvSpPr>
          <p:nvPr/>
        </p:nvSpPr>
        <p:spPr bwMode="auto">
          <a:xfrm>
            <a:off x="4949825" y="2178050"/>
            <a:ext cx="287338" cy="304800"/>
          </a:xfrm>
          <a:prstGeom prst="rect">
            <a:avLst/>
          </a:prstGeom>
          <a:noFill/>
          <a:ln w="9525">
            <a:noFill/>
            <a:miter lim="800000"/>
            <a:headEnd/>
            <a:tailEnd/>
          </a:ln>
        </p:spPr>
        <p:txBody>
          <a:bodyPr wrap="none">
            <a:spAutoFit/>
          </a:bodyPr>
          <a:lstStyle/>
          <a:p>
            <a:r>
              <a:rPr lang="en-US"/>
              <a:t>=</a:t>
            </a:r>
          </a:p>
        </p:txBody>
      </p:sp>
      <p:sp>
        <p:nvSpPr>
          <p:cNvPr id="473108" name="Text Box 20"/>
          <p:cNvSpPr txBox="1">
            <a:spLocks noChangeArrowheads="1"/>
          </p:cNvSpPr>
          <p:nvPr/>
        </p:nvSpPr>
        <p:spPr bwMode="auto">
          <a:xfrm>
            <a:off x="5200650" y="2178050"/>
            <a:ext cx="1292225" cy="304800"/>
          </a:xfrm>
          <a:prstGeom prst="rect">
            <a:avLst/>
          </a:prstGeom>
          <a:noFill/>
          <a:ln w="9525">
            <a:noFill/>
            <a:miter lim="800000"/>
            <a:headEnd/>
            <a:tailEnd/>
          </a:ln>
        </p:spPr>
        <p:txBody>
          <a:bodyPr wrap="none">
            <a:spAutoFit/>
          </a:bodyPr>
          <a:lstStyle/>
          <a:p>
            <a:r>
              <a:rPr lang="en-US"/>
              <a:t>2.04 x 10</a:t>
            </a:r>
            <a:r>
              <a:rPr lang="en-US" baseline="30000"/>
              <a:t>6</a:t>
            </a:r>
            <a:r>
              <a:rPr lang="en-US"/>
              <a:t> g P</a:t>
            </a:r>
          </a:p>
        </p:txBody>
      </p:sp>
      <p:sp>
        <p:nvSpPr>
          <p:cNvPr id="473109" name="Text Box 21"/>
          <p:cNvSpPr txBox="1">
            <a:spLocks noChangeArrowheads="1"/>
          </p:cNvSpPr>
          <p:nvPr/>
        </p:nvSpPr>
        <p:spPr bwMode="auto">
          <a:xfrm>
            <a:off x="5788025" y="3629025"/>
            <a:ext cx="712788" cy="304800"/>
          </a:xfrm>
          <a:prstGeom prst="rect">
            <a:avLst/>
          </a:prstGeom>
          <a:noFill/>
          <a:ln w="9525">
            <a:noFill/>
            <a:miter lim="800000"/>
            <a:headEnd/>
            <a:tailEnd/>
          </a:ln>
        </p:spPr>
        <p:txBody>
          <a:bodyPr wrap="none">
            <a:spAutoFit/>
          </a:bodyPr>
          <a:lstStyle/>
          <a:p>
            <a:r>
              <a:rPr lang="en-US"/>
              <a:t>% P  =</a:t>
            </a:r>
          </a:p>
        </p:txBody>
      </p:sp>
      <p:sp>
        <p:nvSpPr>
          <p:cNvPr id="473110" name="Line 22"/>
          <p:cNvSpPr>
            <a:spLocks noChangeShapeType="1"/>
          </p:cNvSpPr>
          <p:nvPr/>
        </p:nvSpPr>
        <p:spPr bwMode="auto">
          <a:xfrm>
            <a:off x="6448425" y="3768725"/>
            <a:ext cx="654050" cy="0"/>
          </a:xfrm>
          <a:prstGeom prst="line">
            <a:avLst/>
          </a:prstGeom>
          <a:noFill/>
          <a:ln w="9525">
            <a:solidFill>
              <a:schemeClr val="tx1"/>
            </a:solidFill>
            <a:round/>
            <a:headEnd/>
            <a:tailEnd/>
          </a:ln>
        </p:spPr>
        <p:txBody>
          <a:bodyPr/>
          <a:lstStyle/>
          <a:p>
            <a:endParaRPr lang="en-US"/>
          </a:p>
        </p:txBody>
      </p:sp>
      <p:sp>
        <p:nvSpPr>
          <p:cNvPr id="473111" name="Text Box 23"/>
          <p:cNvSpPr txBox="1">
            <a:spLocks noChangeArrowheads="1"/>
          </p:cNvSpPr>
          <p:nvPr/>
        </p:nvSpPr>
        <p:spPr bwMode="auto">
          <a:xfrm>
            <a:off x="6519863" y="3455988"/>
            <a:ext cx="488950" cy="304800"/>
          </a:xfrm>
          <a:prstGeom prst="rect">
            <a:avLst/>
          </a:prstGeom>
          <a:noFill/>
          <a:ln w="9525">
            <a:noFill/>
            <a:miter lim="800000"/>
            <a:headEnd/>
            <a:tailEnd/>
          </a:ln>
        </p:spPr>
        <p:txBody>
          <a:bodyPr wrap="none">
            <a:spAutoFit/>
          </a:bodyPr>
          <a:lstStyle/>
          <a:p>
            <a:r>
              <a:rPr lang="en-US"/>
              <a:t>part</a:t>
            </a:r>
          </a:p>
        </p:txBody>
      </p:sp>
      <p:sp>
        <p:nvSpPr>
          <p:cNvPr id="473112" name="Text Box 24"/>
          <p:cNvSpPr txBox="1">
            <a:spLocks noChangeArrowheads="1"/>
          </p:cNvSpPr>
          <p:nvPr/>
        </p:nvSpPr>
        <p:spPr bwMode="auto">
          <a:xfrm>
            <a:off x="6443663" y="3735388"/>
            <a:ext cx="647700" cy="304800"/>
          </a:xfrm>
          <a:prstGeom prst="rect">
            <a:avLst/>
          </a:prstGeom>
          <a:noFill/>
          <a:ln w="9525">
            <a:noFill/>
            <a:miter lim="800000"/>
            <a:headEnd/>
            <a:tailEnd/>
          </a:ln>
        </p:spPr>
        <p:txBody>
          <a:bodyPr wrap="none">
            <a:spAutoFit/>
          </a:bodyPr>
          <a:lstStyle/>
          <a:p>
            <a:r>
              <a:rPr lang="en-US"/>
              <a:t>whole</a:t>
            </a:r>
          </a:p>
        </p:txBody>
      </p:sp>
      <p:sp>
        <p:nvSpPr>
          <p:cNvPr id="473113" name="Text Box 25"/>
          <p:cNvSpPr txBox="1">
            <a:spLocks noChangeArrowheads="1"/>
          </p:cNvSpPr>
          <p:nvPr/>
        </p:nvSpPr>
        <p:spPr bwMode="auto">
          <a:xfrm>
            <a:off x="6538913" y="3481388"/>
            <a:ext cx="528637" cy="304800"/>
          </a:xfrm>
          <a:prstGeom prst="rect">
            <a:avLst/>
          </a:prstGeom>
          <a:noFill/>
          <a:ln w="9525">
            <a:noFill/>
            <a:miter lim="800000"/>
            <a:headEnd/>
            <a:tailEnd/>
          </a:ln>
        </p:spPr>
        <p:txBody>
          <a:bodyPr wrap="none">
            <a:spAutoFit/>
          </a:bodyPr>
          <a:lstStyle/>
          <a:p>
            <a:r>
              <a:rPr lang="en-US"/>
              <a:t>62 g</a:t>
            </a:r>
          </a:p>
        </p:txBody>
      </p:sp>
      <p:sp>
        <p:nvSpPr>
          <p:cNvPr id="473114" name="Text Box 26"/>
          <p:cNvSpPr txBox="1">
            <a:spLocks noChangeArrowheads="1"/>
          </p:cNvSpPr>
          <p:nvPr/>
        </p:nvSpPr>
        <p:spPr bwMode="auto">
          <a:xfrm>
            <a:off x="6461125" y="3735388"/>
            <a:ext cx="627063" cy="304800"/>
          </a:xfrm>
          <a:prstGeom prst="rect">
            <a:avLst/>
          </a:prstGeom>
          <a:noFill/>
          <a:ln w="9525">
            <a:noFill/>
            <a:miter lim="800000"/>
            <a:headEnd/>
            <a:tailEnd/>
          </a:ln>
        </p:spPr>
        <p:txBody>
          <a:bodyPr wrap="none">
            <a:spAutoFit/>
          </a:bodyPr>
          <a:lstStyle/>
          <a:p>
            <a:r>
              <a:rPr lang="en-US"/>
              <a:t>596 g</a:t>
            </a:r>
          </a:p>
        </p:txBody>
      </p:sp>
      <p:sp>
        <p:nvSpPr>
          <p:cNvPr id="473115" name="Text Box 27"/>
          <p:cNvSpPr txBox="1">
            <a:spLocks noChangeArrowheads="1"/>
          </p:cNvSpPr>
          <p:nvPr/>
        </p:nvSpPr>
        <p:spPr bwMode="auto">
          <a:xfrm>
            <a:off x="7069138" y="3590925"/>
            <a:ext cx="617537" cy="304800"/>
          </a:xfrm>
          <a:prstGeom prst="rect">
            <a:avLst/>
          </a:prstGeom>
          <a:noFill/>
          <a:ln w="9525">
            <a:noFill/>
            <a:miter lim="800000"/>
            <a:headEnd/>
            <a:tailEnd/>
          </a:ln>
        </p:spPr>
        <p:txBody>
          <a:bodyPr wrap="none">
            <a:spAutoFit/>
          </a:bodyPr>
          <a:lstStyle/>
          <a:p>
            <a:r>
              <a:rPr lang="en-US"/>
              <a:t>x 100</a:t>
            </a:r>
          </a:p>
        </p:txBody>
      </p:sp>
      <p:sp>
        <p:nvSpPr>
          <p:cNvPr id="473116" name="Text Box 28"/>
          <p:cNvSpPr txBox="1">
            <a:spLocks noChangeArrowheads="1"/>
          </p:cNvSpPr>
          <p:nvPr/>
        </p:nvSpPr>
        <p:spPr bwMode="auto">
          <a:xfrm>
            <a:off x="7540625" y="3589338"/>
            <a:ext cx="342900" cy="304800"/>
          </a:xfrm>
          <a:prstGeom prst="rect">
            <a:avLst/>
          </a:prstGeom>
          <a:noFill/>
          <a:ln w="9525">
            <a:noFill/>
            <a:miter lim="800000"/>
            <a:headEnd/>
            <a:tailEnd/>
          </a:ln>
        </p:spPr>
        <p:txBody>
          <a:bodyPr wrap="none">
            <a:spAutoFit/>
          </a:bodyPr>
          <a:lstStyle/>
          <a:p>
            <a:r>
              <a:rPr lang="en-US"/>
              <a:t>%</a:t>
            </a:r>
          </a:p>
        </p:txBody>
      </p:sp>
      <p:sp>
        <p:nvSpPr>
          <p:cNvPr id="473117" name="Rectangle 29"/>
          <p:cNvSpPr>
            <a:spLocks noChangeArrowheads="1"/>
          </p:cNvSpPr>
          <p:nvPr/>
        </p:nvSpPr>
        <p:spPr bwMode="auto">
          <a:xfrm>
            <a:off x="6024563" y="4176713"/>
            <a:ext cx="1830387" cy="304800"/>
          </a:xfrm>
          <a:prstGeom prst="rect">
            <a:avLst/>
          </a:prstGeom>
          <a:noFill/>
          <a:ln w="9525">
            <a:noFill/>
            <a:miter lim="800000"/>
            <a:headEnd/>
            <a:tailEnd/>
          </a:ln>
        </p:spPr>
        <p:txBody>
          <a:bodyPr wrap="none">
            <a:spAutoFit/>
          </a:bodyPr>
          <a:lstStyle/>
          <a:p>
            <a:pPr eaLnBrk="0" hangingPunct="0"/>
            <a:r>
              <a:rPr lang="en-US"/>
              <a:t>10.4 % Phosphorous</a:t>
            </a:r>
          </a:p>
        </p:txBody>
      </p:sp>
      <p:sp>
        <p:nvSpPr>
          <p:cNvPr id="473119" name="Rectangle 31"/>
          <p:cNvSpPr>
            <a:spLocks noChangeArrowheads="1"/>
          </p:cNvSpPr>
          <p:nvPr/>
        </p:nvSpPr>
        <p:spPr bwMode="auto">
          <a:xfrm>
            <a:off x="3378200" y="4354513"/>
            <a:ext cx="828675" cy="304800"/>
          </a:xfrm>
          <a:prstGeom prst="rect">
            <a:avLst/>
          </a:prstGeom>
          <a:noFill/>
          <a:ln w="9525">
            <a:noFill/>
            <a:miter lim="800000"/>
            <a:headEnd/>
            <a:tailEnd/>
          </a:ln>
        </p:spPr>
        <p:txBody>
          <a:bodyPr wrap="none">
            <a:spAutoFit/>
          </a:bodyPr>
          <a:lstStyle/>
          <a:p>
            <a:pPr eaLnBrk="0" hangingPunct="0"/>
            <a:r>
              <a:rPr lang="en-US">
                <a:cs typeface="Times New Roman" pitchFamily="18" charset="0"/>
              </a:rPr>
              <a:t>=  596 g</a:t>
            </a:r>
          </a:p>
        </p:txBody>
      </p:sp>
      <p:sp>
        <p:nvSpPr>
          <p:cNvPr id="473120" name="Rectangle 32"/>
          <p:cNvSpPr>
            <a:spLocks noChangeArrowheads="1"/>
          </p:cNvSpPr>
          <p:nvPr/>
        </p:nvSpPr>
        <p:spPr bwMode="auto">
          <a:xfrm>
            <a:off x="3333750" y="5230813"/>
            <a:ext cx="3108325" cy="304800"/>
          </a:xfrm>
          <a:prstGeom prst="rect">
            <a:avLst/>
          </a:prstGeom>
          <a:noFill/>
          <a:ln w="9525">
            <a:noFill/>
            <a:miter lim="800000"/>
            <a:headEnd/>
            <a:tailEnd/>
          </a:ln>
        </p:spPr>
        <p:txBody>
          <a:bodyPr wrap="none">
            <a:spAutoFit/>
          </a:bodyPr>
          <a:lstStyle/>
          <a:p>
            <a:r>
              <a:rPr lang="en-US"/>
              <a:t>1040 g phosphorous / bag of fertilizer</a:t>
            </a:r>
          </a:p>
        </p:txBody>
      </p:sp>
      <p:sp>
        <p:nvSpPr>
          <p:cNvPr id="473121" name="Rectangle 33"/>
          <p:cNvSpPr>
            <a:spLocks noChangeArrowheads="1"/>
          </p:cNvSpPr>
          <p:nvPr/>
        </p:nvSpPr>
        <p:spPr bwMode="auto">
          <a:xfrm>
            <a:off x="2781300" y="5654675"/>
            <a:ext cx="2079625" cy="304800"/>
          </a:xfrm>
          <a:prstGeom prst="rect">
            <a:avLst/>
          </a:prstGeom>
          <a:noFill/>
          <a:ln w="9525">
            <a:noFill/>
            <a:miter lim="800000"/>
            <a:headEnd/>
            <a:tailEnd/>
          </a:ln>
        </p:spPr>
        <p:txBody>
          <a:bodyPr wrap="none">
            <a:spAutoFit/>
          </a:bodyPr>
          <a:lstStyle/>
          <a:p>
            <a:pPr eaLnBrk="0" hangingPunct="0"/>
            <a:r>
              <a:rPr lang="en-US"/>
              <a:t>=  1962 bags of fertilizer</a:t>
            </a:r>
          </a:p>
        </p:txBody>
      </p:sp>
      <p:sp>
        <p:nvSpPr>
          <p:cNvPr id="473122" name="Rectangle 34"/>
          <p:cNvSpPr>
            <a:spLocks noChangeArrowheads="1"/>
          </p:cNvSpPr>
          <p:nvPr/>
        </p:nvSpPr>
        <p:spPr bwMode="auto">
          <a:xfrm>
            <a:off x="4699000" y="6213475"/>
            <a:ext cx="922338" cy="304800"/>
          </a:xfrm>
          <a:prstGeom prst="rect">
            <a:avLst/>
          </a:prstGeom>
          <a:noFill/>
          <a:ln w="9525">
            <a:noFill/>
            <a:miter lim="800000"/>
            <a:headEnd/>
            <a:tailEnd/>
          </a:ln>
        </p:spPr>
        <p:txBody>
          <a:bodyPr wrap="none">
            <a:spAutoFit/>
          </a:bodyPr>
          <a:lstStyle/>
          <a:p>
            <a:pPr eaLnBrk="0" hangingPunct="0"/>
            <a:r>
              <a:rPr lang="en-US">
                <a:solidFill>
                  <a:schemeClr val="accent2"/>
                </a:solidFill>
              </a:rPr>
              <a:t>$107,380</a:t>
            </a:r>
          </a:p>
        </p:txBody>
      </p:sp>
      <p:sp>
        <p:nvSpPr>
          <p:cNvPr id="473123" name="Line 35"/>
          <p:cNvSpPr>
            <a:spLocks noChangeShapeType="1"/>
          </p:cNvSpPr>
          <p:nvPr/>
        </p:nvSpPr>
        <p:spPr bwMode="auto">
          <a:xfrm flipV="1">
            <a:off x="2762250" y="2319338"/>
            <a:ext cx="404813" cy="77787"/>
          </a:xfrm>
          <a:prstGeom prst="line">
            <a:avLst/>
          </a:prstGeom>
          <a:noFill/>
          <a:ln w="9525">
            <a:solidFill>
              <a:srgbClr val="FF0000"/>
            </a:solidFill>
            <a:round/>
            <a:headEnd/>
            <a:tailEnd/>
          </a:ln>
        </p:spPr>
        <p:txBody>
          <a:bodyPr/>
          <a:lstStyle/>
          <a:p>
            <a:endParaRPr lang="en-US"/>
          </a:p>
        </p:txBody>
      </p:sp>
      <p:sp>
        <p:nvSpPr>
          <p:cNvPr id="473124" name="Line 36"/>
          <p:cNvSpPr>
            <a:spLocks noChangeShapeType="1"/>
          </p:cNvSpPr>
          <p:nvPr/>
        </p:nvSpPr>
        <p:spPr bwMode="auto">
          <a:xfrm flipV="1">
            <a:off x="3495675" y="2433638"/>
            <a:ext cx="404813" cy="77787"/>
          </a:xfrm>
          <a:prstGeom prst="line">
            <a:avLst/>
          </a:prstGeom>
          <a:noFill/>
          <a:ln w="9525">
            <a:solidFill>
              <a:srgbClr val="FF0000"/>
            </a:solidFill>
            <a:round/>
            <a:headEnd/>
            <a:tailEnd/>
          </a:ln>
        </p:spPr>
        <p:txBody>
          <a:bodyPr/>
          <a:lstStyle/>
          <a:p>
            <a:endParaRPr lang="en-US"/>
          </a:p>
        </p:txBody>
      </p:sp>
      <p:sp>
        <p:nvSpPr>
          <p:cNvPr id="473125" name="Line 37"/>
          <p:cNvSpPr>
            <a:spLocks noChangeShapeType="1"/>
          </p:cNvSpPr>
          <p:nvPr/>
        </p:nvSpPr>
        <p:spPr bwMode="auto">
          <a:xfrm flipV="1">
            <a:off x="3562350" y="2185988"/>
            <a:ext cx="404813" cy="77787"/>
          </a:xfrm>
          <a:prstGeom prst="line">
            <a:avLst/>
          </a:prstGeom>
          <a:noFill/>
          <a:ln w="9525">
            <a:solidFill>
              <a:srgbClr val="FF0000"/>
            </a:solidFill>
            <a:round/>
            <a:headEnd/>
            <a:tailEnd/>
          </a:ln>
        </p:spPr>
        <p:txBody>
          <a:bodyPr/>
          <a:lstStyle/>
          <a:p>
            <a:endParaRPr lang="en-US"/>
          </a:p>
        </p:txBody>
      </p:sp>
      <p:sp>
        <p:nvSpPr>
          <p:cNvPr id="473126" name="Line 38"/>
          <p:cNvSpPr>
            <a:spLocks noChangeShapeType="1"/>
          </p:cNvSpPr>
          <p:nvPr/>
        </p:nvSpPr>
        <p:spPr bwMode="auto">
          <a:xfrm flipV="1">
            <a:off x="4324350" y="2433638"/>
            <a:ext cx="404813" cy="77787"/>
          </a:xfrm>
          <a:prstGeom prst="line">
            <a:avLst/>
          </a:prstGeom>
          <a:noFill/>
          <a:ln w="9525">
            <a:solidFill>
              <a:srgbClr val="FF0000"/>
            </a:solidFill>
            <a:round/>
            <a:headEnd/>
            <a:tailEnd/>
          </a:ln>
        </p:spPr>
        <p:txBody>
          <a:bodyPr/>
          <a:lstStyle/>
          <a:p>
            <a:endParaRPr lang="en-US"/>
          </a:p>
        </p:txBody>
      </p:sp>
      <p:sp>
        <p:nvSpPr>
          <p:cNvPr id="473127" name="Rectangle 39"/>
          <p:cNvSpPr>
            <a:spLocks noChangeArrowheads="1"/>
          </p:cNvSpPr>
          <p:nvPr/>
        </p:nvSpPr>
        <p:spPr bwMode="auto">
          <a:xfrm>
            <a:off x="1541463" y="6213475"/>
            <a:ext cx="3249612" cy="304800"/>
          </a:xfrm>
          <a:prstGeom prst="rect">
            <a:avLst/>
          </a:prstGeom>
          <a:noFill/>
          <a:ln w="9525">
            <a:noFill/>
            <a:miter lim="800000"/>
            <a:headEnd/>
            <a:tailEnd/>
          </a:ln>
        </p:spPr>
        <p:txBody>
          <a:bodyPr wrap="none">
            <a:spAutoFit/>
          </a:bodyPr>
          <a:lstStyle/>
          <a:p>
            <a:r>
              <a:rPr lang="en-US">
                <a:solidFill>
                  <a:schemeClr val="accent2"/>
                </a:solidFill>
              </a:rPr>
              <a:t>(1962 bags of fertilizer)($54.73 / bag) =</a:t>
            </a:r>
          </a:p>
        </p:txBody>
      </p:sp>
      <p:pic>
        <p:nvPicPr>
          <p:cNvPr id="473131" name="Picture 43" descr="NutriPlacr_2800_7"/>
          <p:cNvPicPr>
            <a:picLocks noChangeAspect="1" noChangeArrowheads="1"/>
          </p:cNvPicPr>
          <p:nvPr/>
        </p:nvPicPr>
        <p:blipFill>
          <a:blip r:embed="rId4">
            <a:lum bright="-6000"/>
          </a:blip>
          <a:srcRect/>
          <a:stretch>
            <a:fillRect/>
          </a:stretch>
        </p:blipFill>
        <p:spPr bwMode="auto">
          <a:xfrm>
            <a:off x="6627813" y="1600200"/>
            <a:ext cx="2514600" cy="1666875"/>
          </a:xfrm>
          <a:prstGeom prst="rect">
            <a:avLst/>
          </a:prstGeom>
          <a:noFill/>
          <a:ln w="9525">
            <a:noFill/>
            <a:miter lim="800000"/>
            <a:headEnd/>
            <a:tailEnd/>
          </a:ln>
        </p:spPr>
      </p:pic>
      <p:pic>
        <p:nvPicPr>
          <p:cNvPr id="473133" name="Picture 45" descr="yard-picture"/>
          <p:cNvPicPr>
            <a:picLocks noChangeAspect="1" noChangeArrowheads="1"/>
          </p:cNvPicPr>
          <p:nvPr/>
        </p:nvPicPr>
        <p:blipFill>
          <a:blip r:embed="rId5"/>
          <a:srcRect/>
          <a:stretch>
            <a:fillRect/>
          </a:stretch>
        </p:blipFill>
        <p:spPr bwMode="auto">
          <a:xfrm>
            <a:off x="6800850" y="4900613"/>
            <a:ext cx="2343150" cy="1976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473092">
                                            <p:txEl>
                                              <p:pRg st="0" end="0"/>
                                            </p:txEl>
                                          </p:spTgt>
                                        </p:tgtEl>
                                        <p:attrNameLst>
                                          <p:attrName>style.visibility</p:attrName>
                                        </p:attrNameLst>
                                      </p:cBhvr>
                                      <p:to>
                                        <p:strVal val="visible"/>
                                      </p:to>
                                    </p:set>
                                    <p:animEffect transition="in" filter="fade">
                                      <p:cBhvr>
                                        <p:cTn id="7" dur="1000"/>
                                        <p:tgtEl>
                                          <p:spTgt spid="473092">
                                            <p:txEl>
                                              <p:pRg st="0" end="0"/>
                                            </p:txEl>
                                          </p:spTgt>
                                        </p:tgtEl>
                                      </p:cBhvr>
                                    </p:animEffect>
                                    <p:anim calcmode="lin" valueType="num">
                                      <p:cBhvr>
                                        <p:cTn id="8" dur="1000" fill="hold"/>
                                        <p:tgtEl>
                                          <p:spTgt spid="473092">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4730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73092">
                                            <p:txEl>
                                              <p:pRg st="1" end="1"/>
                                            </p:txEl>
                                          </p:spTgt>
                                        </p:tgtEl>
                                        <p:attrNameLst>
                                          <p:attrName>style.visibility</p:attrName>
                                        </p:attrNameLst>
                                      </p:cBhvr>
                                      <p:to>
                                        <p:strVal val="visible"/>
                                      </p:to>
                                    </p:set>
                                    <p:anim calcmode="lin" valueType="num">
                                      <p:cBhvr>
                                        <p:cTn id="14" dur="500" fill="hold"/>
                                        <p:tgtEl>
                                          <p:spTgt spid="47309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7309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7309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473093"/>
                                        </p:tgtEl>
                                        <p:attrNameLst>
                                          <p:attrName>style.visibility</p:attrName>
                                        </p:attrNameLst>
                                      </p:cBhvr>
                                      <p:to>
                                        <p:strVal val="visible"/>
                                      </p:to>
                                    </p:set>
                                    <p:animEffect transition="in" filter="fade">
                                      <p:cBhvr>
                                        <p:cTn id="21" dur="1000"/>
                                        <p:tgtEl>
                                          <p:spTgt spid="473093"/>
                                        </p:tgtEl>
                                      </p:cBhvr>
                                    </p:animEffect>
                                    <p:anim calcmode="lin" valueType="num">
                                      <p:cBhvr>
                                        <p:cTn id="22" dur="1000" fill="hold"/>
                                        <p:tgtEl>
                                          <p:spTgt spid="473093"/>
                                        </p:tgtEl>
                                        <p:attrNameLst>
                                          <p:attrName>ppt_x</p:attrName>
                                        </p:attrNameLst>
                                      </p:cBhvr>
                                      <p:tavLst>
                                        <p:tav tm="0">
                                          <p:val>
                                            <p:strVal val="#ppt_x-.1"/>
                                          </p:val>
                                        </p:tav>
                                        <p:tav tm="100000">
                                          <p:val>
                                            <p:strVal val="#ppt_x"/>
                                          </p:val>
                                        </p:tav>
                                      </p:tavLst>
                                    </p:anim>
                                    <p:anim calcmode="lin" valueType="num">
                                      <p:cBhvr>
                                        <p:cTn id="23" dur="1000" fill="hold"/>
                                        <p:tgtEl>
                                          <p:spTgt spid="47309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73097"/>
                                        </p:tgtEl>
                                        <p:attrNameLst>
                                          <p:attrName>style.visibility</p:attrName>
                                        </p:attrNameLst>
                                      </p:cBhvr>
                                      <p:to>
                                        <p:strVal val="visible"/>
                                      </p:to>
                                    </p:set>
                                    <p:animEffect transition="in" filter="dissolve">
                                      <p:cBhvr>
                                        <p:cTn id="33" dur="500"/>
                                        <p:tgtEl>
                                          <p:spTgt spid="47309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73098"/>
                                        </p:tgtEl>
                                        <p:attrNameLst>
                                          <p:attrName>style.visibility</p:attrName>
                                        </p:attrNameLst>
                                      </p:cBhvr>
                                      <p:to>
                                        <p:strVal val="visible"/>
                                      </p:to>
                                    </p:set>
                                    <p:animEffect transition="in" filter="dissolve">
                                      <p:cBhvr>
                                        <p:cTn id="38" dur="500"/>
                                        <p:tgtEl>
                                          <p:spTgt spid="47309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73123"/>
                                        </p:tgtEl>
                                        <p:attrNameLst>
                                          <p:attrName>style.visibility</p:attrName>
                                        </p:attrNameLst>
                                      </p:cBhvr>
                                      <p:to>
                                        <p:strVal val="visible"/>
                                      </p:to>
                                    </p:set>
                                    <p:animEffect transition="in" filter="wipe(down)">
                                      <p:cBhvr>
                                        <p:cTn id="43" dur="500"/>
                                        <p:tgtEl>
                                          <p:spTgt spid="473123"/>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473124"/>
                                        </p:tgtEl>
                                        <p:attrNameLst>
                                          <p:attrName>style.visibility</p:attrName>
                                        </p:attrNameLst>
                                      </p:cBhvr>
                                      <p:to>
                                        <p:strVal val="visible"/>
                                      </p:to>
                                    </p:set>
                                    <p:animEffect transition="in" filter="wipe(down)">
                                      <p:cBhvr>
                                        <p:cTn id="47" dur="500"/>
                                        <p:tgtEl>
                                          <p:spTgt spid="4731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20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73102"/>
                                        </p:tgtEl>
                                        <p:attrNameLst>
                                          <p:attrName>style.visibility</p:attrName>
                                        </p:attrNameLst>
                                      </p:cBhvr>
                                      <p:to>
                                        <p:strVal val="visible"/>
                                      </p:to>
                                    </p:set>
                                    <p:animEffect transition="in" filter="dissolve">
                                      <p:cBhvr>
                                        <p:cTn id="57" dur="500"/>
                                        <p:tgtEl>
                                          <p:spTgt spid="47310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73103"/>
                                        </p:tgtEl>
                                        <p:attrNameLst>
                                          <p:attrName>style.visibility</p:attrName>
                                        </p:attrNameLst>
                                      </p:cBhvr>
                                      <p:to>
                                        <p:strVal val="visible"/>
                                      </p:to>
                                    </p:set>
                                    <p:animEffect transition="in" filter="dissolve">
                                      <p:cBhvr>
                                        <p:cTn id="62" dur="500"/>
                                        <p:tgtEl>
                                          <p:spTgt spid="47310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73125"/>
                                        </p:tgtEl>
                                        <p:attrNameLst>
                                          <p:attrName>style.visibility</p:attrName>
                                        </p:attrNameLst>
                                      </p:cBhvr>
                                      <p:to>
                                        <p:strVal val="visible"/>
                                      </p:to>
                                    </p:set>
                                    <p:animEffect transition="in" filter="wipe(down)">
                                      <p:cBhvr>
                                        <p:cTn id="67" dur="500"/>
                                        <p:tgtEl>
                                          <p:spTgt spid="473125"/>
                                        </p:tgtEl>
                                      </p:cBhvr>
                                    </p:animEffect>
                                  </p:childTnLst>
                                </p:cTn>
                              </p:par>
                            </p:childTnLst>
                          </p:cTn>
                        </p:par>
                        <p:par>
                          <p:cTn id="68" fill="hold">
                            <p:stCondLst>
                              <p:cond delay="500"/>
                            </p:stCondLst>
                            <p:childTnLst>
                              <p:par>
                                <p:cTn id="69" presetID="22" presetClass="entr" presetSubtype="4" fill="hold" grpId="0" nodeType="afterEffect">
                                  <p:stCondLst>
                                    <p:cond delay="0"/>
                                  </p:stCondLst>
                                  <p:childTnLst>
                                    <p:set>
                                      <p:cBhvr>
                                        <p:cTn id="70" dur="1" fill="hold">
                                          <p:stCondLst>
                                            <p:cond delay="0"/>
                                          </p:stCondLst>
                                        </p:cTn>
                                        <p:tgtEl>
                                          <p:spTgt spid="473126"/>
                                        </p:tgtEl>
                                        <p:attrNameLst>
                                          <p:attrName>style.visibility</p:attrName>
                                        </p:attrNameLst>
                                      </p:cBhvr>
                                      <p:to>
                                        <p:strVal val="visible"/>
                                      </p:to>
                                    </p:set>
                                    <p:animEffect transition="in" filter="wipe(down)">
                                      <p:cBhvr>
                                        <p:cTn id="71" dur="500"/>
                                        <p:tgtEl>
                                          <p:spTgt spid="473126"/>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473107"/>
                                        </p:tgtEl>
                                        <p:attrNameLst>
                                          <p:attrName>style.visibility</p:attrName>
                                        </p:attrNameLst>
                                      </p:cBhvr>
                                      <p:to>
                                        <p:strVal val="visible"/>
                                      </p:to>
                                    </p:set>
                                    <p:animEffect transition="in" filter="fade">
                                      <p:cBhvr>
                                        <p:cTn id="75" dur="2000"/>
                                        <p:tgtEl>
                                          <p:spTgt spid="473107"/>
                                        </p:tgtEl>
                                      </p:cBhvr>
                                    </p:animEffect>
                                  </p:childTnLst>
                                </p:cTn>
                              </p:par>
                            </p:childTnLst>
                          </p:cTn>
                        </p:par>
                      </p:childTnLst>
                    </p:cTn>
                  </p:par>
                  <p:par>
                    <p:cTn id="76" fill="hold">
                      <p:stCondLst>
                        <p:cond delay="indefinite"/>
                      </p:stCondLst>
                      <p:childTnLst>
                        <p:par>
                          <p:cTn id="77" fill="hold">
                            <p:stCondLst>
                              <p:cond delay="0"/>
                            </p:stCondLst>
                            <p:childTnLst>
                              <p:par>
                                <p:cTn id="78" presetID="39" presetClass="entr" presetSubtype="0" accel="100000" fill="hold" grpId="0" nodeType="clickEffect">
                                  <p:stCondLst>
                                    <p:cond delay="0"/>
                                  </p:stCondLst>
                                  <p:childTnLst>
                                    <p:set>
                                      <p:cBhvr>
                                        <p:cTn id="79" dur="1" fill="hold">
                                          <p:stCondLst>
                                            <p:cond delay="0"/>
                                          </p:stCondLst>
                                        </p:cTn>
                                        <p:tgtEl>
                                          <p:spTgt spid="473108"/>
                                        </p:tgtEl>
                                        <p:attrNameLst>
                                          <p:attrName>style.visibility</p:attrName>
                                        </p:attrNameLst>
                                      </p:cBhvr>
                                      <p:to>
                                        <p:strVal val="visible"/>
                                      </p:to>
                                    </p:set>
                                    <p:anim calcmode="lin" valueType="num">
                                      <p:cBhvr>
                                        <p:cTn id="80" dur="500" fill="hold"/>
                                        <p:tgtEl>
                                          <p:spTgt spid="473108"/>
                                        </p:tgtEl>
                                        <p:attrNameLst>
                                          <p:attrName>ppt_h</p:attrName>
                                        </p:attrNameLst>
                                      </p:cBhvr>
                                      <p:tavLst>
                                        <p:tav tm="0">
                                          <p:val>
                                            <p:strVal val="#ppt_h/20"/>
                                          </p:val>
                                        </p:tav>
                                        <p:tav tm="50000">
                                          <p:val>
                                            <p:strVal val="#ppt_h/20"/>
                                          </p:val>
                                        </p:tav>
                                        <p:tav tm="100000">
                                          <p:val>
                                            <p:strVal val="#ppt_h"/>
                                          </p:val>
                                        </p:tav>
                                      </p:tavLst>
                                    </p:anim>
                                    <p:anim calcmode="lin" valueType="num">
                                      <p:cBhvr>
                                        <p:cTn id="81" dur="500" fill="hold"/>
                                        <p:tgtEl>
                                          <p:spTgt spid="473108"/>
                                        </p:tgtEl>
                                        <p:attrNameLst>
                                          <p:attrName>ppt_w</p:attrName>
                                        </p:attrNameLst>
                                      </p:cBhvr>
                                      <p:tavLst>
                                        <p:tav tm="0">
                                          <p:val>
                                            <p:strVal val="#ppt_w+.3"/>
                                          </p:val>
                                        </p:tav>
                                        <p:tav tm="50000">
                                          <p:val>
                                            <p:strVal val="#ppt_w+.3"/>
                                          </p:val>
                                        </p:tav>
                                        <p:tav tm="100000">
                                          <p:val>
                                            <p:strVal val="#ppt_w"/>
                                          </p:val>
                                        </p:tav>
                                      </p:tavLst>
                                    </p:anim>
                                    <p:anim calcmode="lin" valueType="num">
                                      <p:cBhvr>
                                        <p:cTn id="82" dur="500" fill="hold"/>
                                        <p:tgtEl>
                                          <p:spTgt spid="473108"/>
                                        </p:tgtEl>
                                        <p:attrNameLst>
                                          <p:attrName>ppt_x</p:attrName>
                                        </p:attrNameLst>
                                      </p:cBhvr>
                                      <p:tavLst>
                                        <p:tav tm="0">
                                          <p:val>
                                            <p:strVal val="#ppt_x-.3"/>
                                          </p:val>
                                        </p:tav>
                                        <p:tav tm="50000">
                                          <p:val>
                                            <p:strVal val="#ppt_x"/>
                                          </p:val>
                                        </p:tav>
                                        <p:tav tm="100000">
                                          <p:val>
                                            <p:strVal val="#ppt_x"/>
                                          </p:val>
                                        </p:tav>
                                      </p:tavLst>
                                    </p:anim>
                                    <p:anim calcmode="lin" valueType="num">
                                      <p:cBhvr>
                                        <p:cTn id="83" dur="500" fill="hold"/>
                                        <p:tgtEl>
                                          <p:spTgt spid="473108"/>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0" presetClass="entr" presetSubtype="0" fill="hold" nodeType="clickEffect">
                                  <p:stCondLst>
                                    <p:cond delay="0"/>
                                  </p:stCondLst>
                                  <p:iterate type="lt">
                                    <p:tmPct val="10000"/>
                                  </p:iterate>
                                  <p:childTnLst>
                                    <p:set>
                                      <p:cBhvr>
                                        <p:cTn id="87" dur="1" fill="hold">
                                          <p:stCondLst>
                                            <p:cond delay="0"/>
                                          </p:stCondLst>
                                        </p:cTn>
                                        <p:tgtEl>
                                          <p:spTgt spid="473092">
                                            <p:txEl>
                                              <p:pRg st="6" end="6"/>
                                            </p:txEl>
                                          </p:spTgt>
                                        </p:tgtEl>
                                        <p:attrNameLst>
                                          <p:attrName>style.visibility</p:attrName>
                                        </p:attrNameLst>
                                      </p:cBhvr>
                                      <p:to>
                                        <p:strVal val="visible"/>
                                      </p:to>
                                    </p:set>
                                    <p:animEffect transition="in" filter="fade">
                                      <p:cBhvr>
                                        <p:cTn id="88" dur="1000"/>
                                        <p:tgtEl>
                                          <p:spTgt spid="473092">
                                            <p:txEl>
                                              <p:pRg st="6" end="6"/>
                                            </p:txEl>
                                          </p:spTgt>
                                        </p:tgtEl>
                                      </p:cBhvr>
                                    </p:animEffect>
                                    <p:anim calcmode="lin" valueType="num">
                                      <p:cBhvr>
                                        <p:cTn id="89" dur="1000" fill="hold"/>
                                        <p:tgtEl>
                                          <p:spTgt spid="473092">
                                            <p:txEl>
                                              <p:pRg st="6" end="6"/>
                                            </p:txEl>
                                          </p:spTgt>
                                        </p:tgtEl>
                                        <p:attrNameLst>
                                          <p:attrName>ppt_x</p:attrName>
                                        </p:attrNameLst>
                                      </p:cBhvr>
                                      <p:tavLst>
                                        <p:tav tm="0">
                                          <p:val>
                                            <p:strVal val="#ppt_x-.1"/>
                                          </p:val>
                                        </p:tav>
                                        <p:tav tm="100000">
                                          <p:val>
                                            <p:strVal val="#ppt_x"/>
                                          </p:val>
                                        </p:tav>
                                      </p:tavLst>
                                    </p:anim>
                                    <p:anim calcmode="lin" valueType="num">
                                      <p:cBhvr>
                                        <p:cTn id="90" dur="1000" fill="hold"/>
                                        <p:tgtEl>
                                          <p:spTgt spid="47309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nodeType="clickEffect">
                                  <p:stCondLst>
                                    <p:cond delay="0"/>
                                  </p:stCondLst>
                                  <p:childTnLst>
                                    <p:set>
                                      <p:cBhvr>
                                        <p:cTn id="94" dur="1" fill="hold">
                                          <p:stCondLst>
                                            <p:cond delay="0"/>
                                          </p:stCondLst>
                                        </p:cTn>
                                        <p:tgtEl>
                                          <p:spTgt spid="473092">
                                            <p:txEl>
                                              <p:pRg st="9" end="9"/>
                                            </p:txEl>
                                          </p:spTgt>
                                        </p:tgtEl>
                                        <p:attrNameLst>
                                          <p:attrName>style.visibility</p:attrName>
                                        </p:attrNameLst>
                                      </p:cBhvr>
                                      <p:to>
                                        <p:strVal val="visible"/>
                                      </p:to>
                                    </p:set>
                                    <p:animEffect transition="in" filter="dissolve">
                                      <p:cBhvr>
                                        <p:cTn id="95" dur="500"/>
                                        <p:tgtEl>
                                          <p:spTgt spid="473092">
                                            <p:txEl>
                                              <p:pRg st="9" end="9"/>
                                            </p:txEl>
                                          </p:spTgt>
                                        </p:tgtEl>
                                      </p:cBhvr>
                                    </p:animEffect>
                                  </p:childTnLst>
                                </p:cTn>
                              </p:par>
                              <p:par>
                                <p:cTn id="96" presetID="9" presetClass="entr" presetSubtype="0" fill="hold" nodeType="withEffect">
                                  <p:stCondLst>
                                    <p:cond delay="0"/>
                                  </p:stCondLst>
                                  <p:childTnLst>
                                    <p:set>
                                      <p:cBhvr>
                                        <p:cTn id="97" dur="1" fill="hold">
                                          <p:stCondLst>
                                            <p:cond delay="0"/>
                                          </p:stCondLst>
                                        </p:cTn>
                                        <p:tgtEl>
                                          <p:spTgt spid="473092">
                                            <p:txEl>
                                              <p:pRg st="10" end="10"/>
                                            </p:txEl>
                                          </p:spTgt>
                                        </p:tgtEl>
                                        <p:attrNameLst>
                                          <p:attrName>style.visibility</p:attrName>
                                        </p:attrNameLst>
                                      </p:cBhvr>
                                      <p:to>
                                        <p:strVal val="visible"/>
                                      </p:to>
                                    </p:set>
                                    <p:animEffect transition="in" filter="dissolve">
                                      <p:cBhvr>
                                        <p:cTn id="98" dur="500"/>
                                        <p:tgtEl>
                                          <p:spTgt spid="473092">
                                            <p:txEl>
                                              <p:pRg st="10" end="10"/>
                                            </p:txEl>
                                          </p:spTgt>
                                        </p:tgtEl>
                                      </p:cBhvr>
                                    </p:animEffect>
                                  </p:childTnLst>
                                </p:cTn>
                              </p:par>
                              <p:par>
                                <p:cTn id="99" presetID="9" presetClass="entr" presetSubtype="0" fill="hold" nodeType="withEffect">
                                  <p:stCondLst>
                                    <p:cond delay="0"/>
                                  </p:stCondLst>
                                  <p:childTnLst>
                                    <p:set>
                                      <p:cBhvr>
                                        <p:cTn id="100" dur="1" fill="hold">
                                          <p:stCondLst>
                                            <p:cond delay="0"/>
                                          </p:stCondLst>
                                        </p:cTn>
                                        <p:tgtEl>
                                          <p:spTgt spid="473092">
                                            <p:txEl>
                                              <p:pRg st="11" end="11"/>
                                            </p:txEl>
                                          </p:spTgt>
                                        </p:tgtEl>
                                        <p:attrNameLst>
                                          <p:attrName>style.visibility</p:attrName>
                                        </p:attrNameLst>
                                      </p:cBhvr>
                                      <p:to>
                                        <p:strVal val="visible"/>
                                      </p:to>
                                    </p:set>
                                    <p:animEffect transition="in" filter="dissolve">
                                      <p:cBhvr>
                                        <p:cTn id="101" dur="500"/>
                                        <p:tgtEl>
                                          <p:spTgt spid="473092">
                                            <p:txEl>
                                              <p:pRg st="11" end="11"/>
                                            </p:txEl>
                                          </p:spTgt>
                                        </p:tgtEl>
                                      </p:cBhvr>
                                    </p:animEffect>
                                  </p:childTnLst>
                                </p:cTn>
                              </p:par>
                              <p:par>
                                <p:cTn id="102" presetID="9" presetClass="entr" presetSubtype="0" fill="hold" nodeType="withEffect">
                                  <p:stCondLst>
                                    <p:cond delay="0"/>
                                  </p:stCondLst>
                                  <p:childTnLst>
                                    <p:set>
                                      <p:cBhvr>
                                        <p:cTn id="103" dur="1" fill="hold">
                                          <p:stCondLst>
                                            <p:cond delay="0"/>
                                          </p:stCondLst>
                                        </p:cTn>
                                        <p:tgtEl>
                                          <p:spTgt spid="473092">
                                            <p:txEl>
                                              <p:pRg st="12" end="12"/>
                                            </p:txEl>
                                          </p:spTgt>
                                        </p:tgtEl>
                                        <p:attrNameLst>
                                          <p:attrName>style.visibility</p:attrName>
                                        </p:attrNameLst>
                                      </p:cBhvr>
                                      <p:to>
                                        <p:strVal val="visible"/>
                                      </p:to>
                                    </p:set>
                                    <p:animEffect transition="in" filter="dissolve">
                                      <p:cBhvr>
                                        <p:cTn id="104" dur="500"/>
                                        <p:tgtEl>
                                          <p:spTgt spid="473092">
                                            <p:txEl>
                                              <p:pRg st="12" end="12"/>
                                            </p:txEl>
                                          </p:spTgt>
                                        </p:tgtEl>
                                      </p:cBhvr>
                                    </p:animEffect>
                                  </p:childTnLst>
                                </p:cTn>
                              </p:par>
                              <p:par>
                                <p:cTn id="105" presetID="9" presetClass="entr" presetSubtype="0" fill="hold" nodeType="withEffect">
                                  <p:stCondLst>
                                    <p:cond delay="0"/>
                                  </p:stCondLst>
                                  <p:childTnLst>
                                    <p:set>
                                      <p:cBhvr>
                                        <p:cTn id="106" dur="1" fill="hold">
                                          <p:stCondLst>
                                            <p:cond delay="0"/>
                                          </p:stCondLst>
                                        </p:cTn>
                                        <p:tgtEl>
                                          <p:spTgt spid="473092">
                                            <p:txEl>
                                              <p:pRg st="13" end="13"/>
                                            </p:txEl>
                                          </p:spTgt>
                                        </p:tgtEl>
                                        <p:attrNameLst>
                                          <p:attrName>style.visibility</p:attrName>
                                        </p:attrNameLst>
                                      </p:cBhvr>
                                      <p:to>
                                        <p:strVal val="visible"/>
                                      </p:to>
                                    </p:set>
                                    <p:animEffect transition="in" filter="dissolve">
                                      <p:cBhvr>
                                        <p:cTn id="107" dur="500"/>
                                        <p:tgtEl>
                                          <p:spTgt spid="473092">
                                            <p:txEl>
                                              <p:pRg st="13" end="13"/>
                                            </p:txEl>
                                          </p:spTgt>
                                        </p:tgtEl>
                                      </p:cBhvr>
                                    </p:animEffect>
                                  </p:childTnLst>
                                </p:cTn>
                              </p:par>
                              <p:par>
                                <p:cTn id="108" presetID="9" presetClass="entr" presetSubtype="0" fill="hold" nodeType="withEffect">
                                  <p:stCondLst>
                                    <p:cond delay="0"/>
                                  </p:stCondLst>
                                  <p:childTnLst>
                                    <p:set>
                                      <p:cBhvr>
                                        <p:cTn id="109" dur="1" fill="hold">
                                          <p:stCondLst>
                                            <p:cond delay="0"/>
                                          </p:stCondLst>
                                        </p:cTn>
                                        <p:tgtEl>
                                          <p:spTgt spid="473092">
                                            <p:txEl>
                                              <p:pRg st="14" end="14"/>
                                            </p:txEl>
                                          </p:spTgt>
                                        </p:tgtEl>
                                        <p:attrNameLst>
                                          <p:attrName>style.visibility</p:attrName>
                                        </p:attrNameLst>
                                      </p:cBhvr>
                                      <p:to>
                                        <p:strVal val="visible"/>
                                      </p:to>
                                    </p:set>
                                    <p:animEffect transition="in" filter="dissolve">
                                      <p:cBhvr>
                                        <p:cTn id="110" dur="500"/>
                                        <p:tgtEl>
                                          <p:spTgt spid="473092">
                                            <p:txEl>
                                              <p:pRg st="14" end="14"/>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473119"/>
                                        </p:tgtEl>
                                        <p:attrNameLst>
                                          <p:attrName>style.visibility</p:attrName>
                                        </p:attrNameLst>
                                      </p:cBhvr>
                                      <p:to>
                                        <p:strVal val="visible"/>
                                      </p:to>
                                    </p:set>
                                    <p:animEffect transition="in" filter="dissolve">
                                      <p:cBhvr>
                                        <p:cTn id="115" dur="500"/>
                                        <p:tgtEl>
                                          <p:spTgt spid="473119"/>
                                        </p:tgtEl>
                                      </p:cBhvr>
                                    </p:animEffect>
                                  </p:childTnLst>
                                </p:cTn>
                              </p:par>
                            </p:childTnLst>
                          </p:cTn>
                        </p:par>
                        <p:par>
                          <p:cTn id="116" fill="hold">
                            <p:stCondLst>
                              <p:cond delay="500"/>
                            </p:stCondLst>
                            <p:childTnLst>
                              <p:par>
                                <p:cTn id="117" presetID="42" presetClass="entr" presetSubtype="0" fill="hold" nodeType="afterEffect">
                                  <p:stCondLst>
                                    <p:cond delay="0"/>
                                  </p:stCondLst>
                                  <p:childTnLst>
                                    <p:set>
                                      <p:cBhvr>
                                        <p:cTn id="118" dur="1" fill="hold">
                                          <p:stCondLst>
                                            <p:cond delay="0"/>
                                          </p:stCondLst>
                                        </p:cTn>
                                        <p:tgtEl>
                                          <p:spTgt spid="473092">
                                            <p:txEl>
                                              <p:pRg st="7" end="7"/>
                                            </p:txEl>
                                          </p:spTgt>
                                        </p:tgtEl>
                                        <p:attrNameLst>
                                          <p:attrName>style.visibility</p:attrName>
                                        </p:attrNameLst>
                                      </p:cBhvr>
                                      <p:to>
                                        <p:strVal val="visible"/>
                                      </p:to>
                                    </p:set>
                                    <p:animEffect transition="in" filter="fade">
                                      <p:cBhvr>
                                        <p:cTn id="119" dur="1000"/>
                                        <p:tgtEl>
                                          <p:spTgt spid="473092">
                                            <p:txEl>
                                              <p:pRg st="7" end="7"/>
                                            </p:txEl>
                                          </p:spTgt>
                                        </p:tgtEl>
                                      </p:cBhvr>
                                    </p:animEffect>
                                    <p:anim calcmode="lin" valueType="num">
                                      <p:cBhvr>
                                        <p:cTn id="120" dur="1000" fill="hold"/>
                                        <p:tgtEl>
                                          <p:spTgt spid="473092">
                                            <p:txEl>
                                              <p:pRg st="7" end="7"/>
                                            </p:txEl>
                                          </p:spTgt>
                                        </p:tgtEl>
                                        <p:attrNameLst>
                                          <p:attrName>ppt_x</p:attrName>
                                        </p:attrNameLst>
                                      </p:cBhvr>
                                      <p:tavLst>
                                        <p:tav tm="0">
                                          <p:val>
                                            <p:strVal val="#ppt_x"/>
                                          </p:val>
                                        </p:tav>
                                        <p:tav tm="100000">
                                          <p:val>
                                            <p:strVal val="#ppt_x"/>
                                          </p:val>
                                        </p:tav>
                                      </p:tavLst>
                                    </p:anim>
                                    <p:anim calcmode="lin" valueType="num">
                                      <p:cBhvr>
                                        <p:cTn id="121" dur="1000" fill="hold"/>
                                        <p:tgtEl>
                                          <p:spTgt spid="47309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7" presetClass="entr" presetSubtype="8" fill="hold" grpId="0" nodeType="clickEffect">
                                  <p:stCondLst>
                                    <p:cond delay="0"/>
                                  </p:stCondLst>
                                  <p:childTnLst>
                                    <p:set>
                                      <p:cBhvr>
                                        <p:cTn id="125" dur="1" fill="hold">
                                          <p:stCondLst>
                                            <p:cond delay="0"/>
                                          </p:stCondLst>
                                        </p:cTn>
                                        <p:tgtEl>
                                          <p:spTgt spid="473109"/>
                                        </p:tgtEl>
                                        <p:attrNameLst>
                                          <p:attrName>style.visibility</p:attrName>
                                        </p:attrNameLst>
                                      </p:cBhvr>
                                      <p:to>
                                        <p:strVal val="visible"/>
                                      </p:to>
                                    </p:set>
                                    <p:anim calcmode="lin" valueType="num">
                                      <p:cBhvr additive="base">
                                        <p:cTn id="126" dur="5000" fill="hold"/>
                                        <p:tgtEl>
                                          <p:spTgt spid="473109"/>
                                        </p:tgtEl>
                                        <p:attrNameLst>
                                          <p:attrName>ppt_x</p:attrName>
                                        </p:attrNameLst>
                                      </p:cBhvr>
                                      <p:tavLst>
                                        <p:tav tm="0">
                                          <p:val>
                                            <p:strVal val="0-#ppt_w/2"/>
                                          </p:val>
                                        </p:tav>
                                        <p:tav tm="100000">
                                          <p:val>
                                            <p:strVal val="#ppt_x"/>
                                          </p:val>
                                        </p:tav>
                                      </p:tavLst>
                                    </p:anim>
                                    <p:anim calcmode="lin" valueType="num">
                                      <p:cBhvr additive="base">
                                        <p:cTn id="127" dur="5000" fill="hold"/>
                                        <p:tgtEl>
                                          <p:spTgt spid="473109"/>
                                        </p:tgtEl>
                                        <p:attrNameLst>
                                          <p:attrName>ppt_y</p:attrName>
                                        </p:attrNameLst>
                                      </p:cBhvr>
                                      <p:tavLst>
                                        <p:tav tm="0">
                                          <p:val>
                                            <p:strVal val="#ppt_y"/>
                                          </p:val>
                                        </p:tav>
                                        <p:tav tm="100000">
                                          <p:val>
                                            <p:strVal val="#ppt_y"/>
                                          </p:val>
                                        </p:tav>
                                      </p:tavLst>
                                    </p:anim>
                                  </p:childTnLst>
                                </p:cTn>
                              </p:par>
                            </p:childTnLst>
                          </p:cTn>
                        </p:par>
                        <p:par>
                          <p:cTn id="128" fill="hold">
                            <p:stCondLst>
                              <p:cond delay="5000"/>
                            </p:stCondLst>
                            <p:childTnLst>
                              <p:par>
                                <p:cTn id="129" presetID="17" presetClass="entr" presetSubtype="10" fill="hold" grpId="0" nodeType="afterEffect">
                                  <p:stCondLst>
                                    <p:cond delay="0"/>
                                  </p:stCondLst>
                                  <p:childTnLst>
                                    <p:set>
                                      <p:cBhvr>
                                        <p:cTn id="130" dur="1" fill="hold">
                                          <p:stCondLst>
                                            <p:cond delay="0"/>
                                          </p:stCondLst>
                                        </p:cTn>
                                        <p:tgtEl>
                                          <p:spTgt spid="473110"/>
                                        </p:tgtEl>
                                        <p:attrNameLst>
                                          <p:attrName>style.visibility</p:attrName>
                                        </p:attrNameLst>
                                      </p:cBhvr>
                                      <p:to>
                                        <p:strVal val="visible"/>
                                      </p:to>
                                    </p:set>
                                    <p:anim calcmode="lin" valueType="num">
                                      <p:cBhvr>
                                        <p:cTn id="131" dur="500" fill="hold"/>
                                        <p:tgtEl>
                                          <p:spTgt spid="473110"/>
                                        </p:tgtEl>
                                        <p:attrNameLst>
                                          <p:attrName>ppt_w</p:attrName>
                                        </p:attrNameLst>
                                      </p:cBhvr>
                                      <p:tavLst>
                                        <p:tav tm="0">
                                          <p:val>
                                            <p:fltVal val="0"/>
                                          </p:val>
                                        </p:tav>
                                        <p:tav tm="100000">
                                          <p:val>
                                            <p:strVal val="#ppt_w"/>
                                          </p:val>
                                        </p:tav>
                                      </p:tavLst>
                                    </p:anim>
                                    <p:anim calcmode="lin" valueType="num">
                                      <p:cBhvr>
                                        <p:cTn id="132" dur="500" fill="hold"/>
                                        <p:tgtEl>
                                          <p:spTgt spid="473110"/>
                                        </p:tgtEl>
                                        <p:attrNameLst>
                                          <p:attrName>ppt_h</p:attrName>
                                        </p:attrNameLst>
                                      </p:cBhvr>
                                      <p:tavLst>
                                        <p:tav tm="0">
                                          <p:val>
                                            <p:strVal val="#ppt_h"/>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473111"/>
                                        </p:tgtEl>
                                        <p:attrNameLst>
                                          <p:attrName>style.visibility</p:attrName>
                                        </p:attrNameLst>
                                      </p:cBhvr>
                                      <p:to>
                                        <p:strVal val="visible"/>
                                      </p:to>
                                    </p:set>
                                    <p:animEffect transition="in" filter="fade">
                                      <p:cBhvr>
                                        <p:cTn id="137" dur="2000"/>
                                        <p:tgtEl>
                                          <p:spTgt spid="473111"/>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473112"/>
                                        </p:tgtEl>
                                        <p:attrNameLst>
                                          <p:attrName>style.visibility</p:attrName>
                                        </p:attrNameLst>
                                      </p:cBhvr>
                                      <p:to>
                                        <p:strVal val="visible"/>
                                      </p:to>
                                    </p:set>
                                    <p:animEffect transition="in" filter="fade">
                                      <p:cBhvr>
                                        <p:cTn id="140" dur="2000"/>
                                        <p:tgtEl>
                                          <p:spTgt spid="473112"/>
                                        </p:tgtEl>
                                      </p:cBhvr>
                                    </p:animEffect>
                                  </p:childTnLst>
                                </p:cTn>
                              </p:par>
                            </p:childTnLst>
                          </p:cTn>
                        </p:par>
                      </p:childTnLst>
                    </p:cTn>
                  </p:par>
                  <p:par>
                    <p:cTn id="141" fill="hold">
                      <p:stCondLst>
                        <p:cond delay="indefinite"/>
                      </p:stCondLst>
                      <p:childTnLst>
                        <p:par>
                          <p:cTn id="142" fill="hold">
                            <p:stCondLst>
                              <p:cond delay="0"/>
                            </p:stCondLst>
                            <p:childTnLst>
                              <p:par>
                                <p:cTn id="143" presetID="40" presetClass="entr" presetSubtype="0" fill="hold" grpId="0" nodeType="clickEffect">
                                  <p:stCondLst>
                                    <p:cond delay="0"/>
                                  </p:stCondLst>
                                  <p:iterate type="lt">
                                    <p:tmPct val="10000"/>
                                  </p:iterate>
                                  <p:childTnLst>
                                    <p:set>
                                      <p:cBhvr>
                                        <p:cTn id="144" dur="1" fill="hold">
                                          <p:stCondLst>
                                            <p:cond delay="0"/>
                                          </p:stCondLst>
                                        </p:cTn>
                                        <p:tgtEl>
                                          <p:spTgt spid="473115"/>
                                        </p:tgtEl>
                                        <p:attrNameLst>
                                          <p:attrName>style.visibility</p:attrName>
                                        </p:attrNameLst>
                                      </p:cBhvr>
                                      <p:to>
                                        <p:strVal val="visible"/>
                                      </p:to>
                                    </p:set>
                                    <p:animEffect transition="in" filter="fade">
                                      <p:cBhvr>
                                        <p:cTn id="145" dur="1000"/>
                                        <p:tgtEl>
                                          <p:spTgt spid="473115"/>
                                        </p:tgtEl>
                                      </p:cBhvr>
                                    </p:animEffect>
                                    <p:anim calcmode="lin" valueType="num">
                                      <p:cBhvr>
                                        <p:cTn id="146" dur="1000" fill="hold"/>
                                        <p:tgtEl>
                                          <p:spTgt spid="473115"/>
                                        </p:tgtEl>
                                        <p:attrNameLst>
                                          <p:attrName>ppt_x</p:attrName>
                                        </p:attrNameLst>
                                      </p:cBhvr>
                                      <p:tavLst>
                                        <p:tav tm="0">
                                          <p:val>
                                            <p:strVal val="#ppt_x-.1"/>
                                          </p:val>
                                        </p:tav>
                                        <p:tav tm="100000">
                                          <p:val>
                                            <p:strVal val="#ppt_x"/>
                                          </p:val>
                                        </p:tav>
                                      </p:tavLst>
                                    </p:anim>
                                    <p:anim calcmode="lin" valueType="num">
                                      <p:cBhvr>
                                        <p:cTn id="147" dur="1000" fill="hold"/>
                                        <p:tgtEl>
                                          <p:spTgt spid="473115"/>
                                        </p:tgtEl>
                                        <p:attrNameLst>
                                          <p:attrName>ppt_y</p:attrName>
                                        </p:attrNameLst>
                                      </p:cBhvr>
                                      <p:tavLst>
                                        <p:tav tm="0">
                                          <p:val>
                                            <p:strVal val="#ppt_y"/>
                                          </p:val>
                                        </p:tav>
                                        <p:tav tm="100000">
                                          <p:val>
                                            <p:strVal val="#ppt_y"/>
                                          </p:val>
                                        </p:tav>
                                      </p:tavLst>
                                    </p:anim>
                                  </p:childTnLst>
                                </p:cTn>
                              </p:par>
                            </p:childTnLst>
                          </p:cTn>
                        </p:par>
                        <p:par>
                          <p:cTn id="148" fill="hold">
                            <p:stCondLst>
                              <p:cond delay="1300"/>
                            </p:stCondLst>
                            <p:childTnLst>
                              <p:par>
                                <p:cTn id="149" presetID="53" presetClass="entr" presetSubtype="0" fill="hold" grpId="0" nodeType="afterEffect">
                                  <p:stCondLst>
                                    <p:cond delay="0"/>
                                  </p:stCondLst>
                                  <p:childTnLst>
                                    <p:set>
                                      <p:cBhvr>
                                        <p:cTn id="150" dur="1" fill="hold">
                                          <p:stCondLst>
                                            <p:cond delay="0"/>
                                          </p:stCondLst>
                                        </p:cTn>
                                        <p:tgtEl>
                                          <p:spTgt spid="473116"/>
                                        </p:tgtEl>
                                        <p:attrNameLst>
                                          <p:attrName>style.visibility</p:attrName>
                                        </p:attrNameLst>
                                      </p:cBhvr>
                                      <p:to>
                                        <p:strVal val="visible"/>
                                      </p:to>
                                    </p:set>
                                    <p:anim calcmode="lin" valueType="num">
                                      <p:cBhvr>
                                        <p:cTn id="151" dur="500" fill="hold"/>
                                        <p:tgtEl>
                                          <p:spTgt spid="473116"/>
                                        </p:tgtEl>
                                        <p:attrNameLst>
                                          <p:attrName>ppt_w</p:attrName>
                                        </p:attrNameLst>
                                      </p:cBhvr>
                                      <p:tavLst>
                                        <p:tav tm="0">
                                          <p:val>
                                            <p:fltVal val="0"/>
                                          </p:val>
                                        </p:tav>
                                        <p:tav tm="100000">
                                          <p:val>
                                            <p:strVal val="#ppt_w"/>
                                          </p:val>
                                        </p:tav>
                                      </p:tavLst>
                                    </p:anim>
                                    <p:anim calcmode="lin" valueType="num">
                                      <p:cBhvr>
                                        <p:cTn id="152" dur="500" fill="hold"/>
                                        <p:tgtEl>
                                          <p:spTgt spid="473116"/>
                                        </p:tgtEl>
                                        <p:attrNameLst>
                                          <p:attrName>ppt_h</p:attrName>
                                        </p:attrNameLst>
                                      </p:cBhvr>
                                      <p:tavLst>
                                        <p:tav tm="0">
                                          <p:val>
                                            <p:fltVal val="0"/>
                                          </p:val>
                                        </p:tav>
                                        <p:tav tm="100000">
                                          <p:val>
                                            <p:strVal val="#ppt_h"/>
                                          </p:val>
                                        </p:tav>
                                      </p:tavLst>
                                    </p:anim>
                                    <p:animEffect transition="in" filter="fade">
                                      <p:cBhvr>
                                        <p:cTn id="153" dur="500"/>
                                        <p:tgtEl>
                                          <p:spTgt spid="473116"/>
                                        </p:tgtEl>
                                      </p:cBhvr>
                                    </p:animEffect>
                                  </p:childTnLst>
                                </p:cTn>
                              </p:par>
                            </p:childTnLst>
                          </p:cTn>
                        </p:par>
                      </p:childTnLst>
                    </p:cTn>
                  </p:par>
                  <p:par>
                    <p:cTn id="154" fill="hold">
                      <p:stCondLst>
                        <p:cond delay="indefinite"/>
                      </p:stCondLst>
                      <p:childTnLst>
                        <p:par>
                          <p:cTn id="155" fill="hold">
                            <p:stCondLst>
                              <p:cond delay="0"/>
                            </p:stCondLst>
                            <p:childTnLst>
                              <p:par>
                                <p:cTn id="156" presetID="55" presetClass="exit" presetSubtype="0" fill="hold" grpId="1" nodeType="clickEffect">
                                  <p:stCondLst>
                                    <p:cond delay="0"/>
                                  </p:stCondLst>
                                  <p:childTnLst>
                                    <p:anim calcmode="lin" valueType="num">
                                      <p:cBhvr>
                                        <p:cTn id="157" dur="1000"/>
                                        <p:tgtEl>
                                          <p:spTgt spid="473111"/>
                                        </p:tgtEl>
                                        <p:attrNameLst>
                                          <p:attrName>ppt_w</p:attrName>
                                        </p:attrNameLst>
                                      </p:cBhvr>
                                      <p:tavLst>
                                        <p:tav tm="0">
                                          <p:val>
                                            <p:strVal val="ppt_w"/>
                                          </p:val>
                                        </p:tav>
                                        <p:tav tm="100000">
                                          <p:val>
                                            <p:strVal val="ppt_w*0.70"/>
                                          </p:val>
                                        </p:tav>
                                      </p:tavLst>
                                    </p:anim>
                                    <p:anim calcmode="lin" valueType="num">
                                      <p:cBhvr>
                                        <p:cTn id="158" dur="1000"/>
                                        <p:tgtEl>
                                          <p:spTgt spid="473111"/>
                                        </p:tgtEl>
                                        <p:attrNameLst>
                                          <p:attrName>ppt_h</p:attrName>
                                        </p:attrNameLst>
                                      </p:cBhvr>
                                      <p:tavLst>
                                        <p:tav tm="0">
                                          <p:val>
                                            <p:strVal val="ppt_h"/>
                                          </p:val>
                                        </p:tav>
                                        <p:tav tm="100000">
                                          <p:val>
                                            <p:strVal val="ppt_h"/>
                                          </p:val>
                                        </p:tav>
                                      </p:tavLst>
                                    </p:anim>
                                    <p:animEffect transition="out" filter="fade">
                                      <p:cBhvr>
                                        <p:cTn id="159" dur="1000"/>
                                        <p:tgtEl>
                                          <p:spTgt spid="473111"/>
                                        </p:tgtEl>
                                      </p:cBhvr>
                                    </p:animEffect>
                                    <p:set>
                                      <p:cBhvr>
                                        <p:cTn id="160" dur="1" fill="hold">
                                          <p:stCondLst>
                                            <p:cond delay="999"/>
                                          </p:stCondLst>
                                        </p:cTn>
                                        <p:tgtEl>
                                          <p:spTgt spid="473111"/>
                                        </p:tgtEl>
                                        <p:attrNameLst>
                                          <p:attrName>style.visibility</p:attrName>
                                        </p:attrNameLst>
                                      </p:cBhvr>
                                      <p:to>
                                        <p:strVal val="hidden"/>
                                      </p:to>
                                    </p:set>
                                  </p:childTnLst>
                                </p:cTn>
                              </p:par>
                              <p:par>
                                <p:cTn id="161" presetID="9" presetClass="entr" presetSubtype="0" fill="hold" grpId="0" nodeType="withEffect">
                                  <p:stCondLst>
                                    <p:cond delay="0"/>
                                  </p:stCondLst>
                                  <p:childTnLst>
                                    <p:set>
                                      <p:cBhvr>
                                        <p:cTn id="162" dur="1" fill="hold">
                                          <p:stCondLst>
                                            <p:cond delay="0"/>
                                          </p:stCondLst>
                                        </p:cTn>
                                        <p:tgtEl>
                                          <p:spTgt spid="473113"/>
                                        </p:tgtEl>
                                        <p:attrNameLst>
                                          <p:attrName>style.visibility</p:attrName>
                                        </p:attrNameLst>
                                      </p:cBhvr>
                                      <p:to>
                                        <p:strVal val="visible"/>
                                      </p:to>
                                    </p:set>
                                    <p:animEffect transition="in" filter="dissolve">
                                      <p:cBhvr>
                                        <p:cTn id="163" dur="500"/>
                                        <p:tgtEl>
                                          <p:spTgt spid="473113"/>
                                        </p:tgtEl>
                                      </p:cBhvr>
                                    </p:animEffect>
                                  </p:childTnLst>
                                </p:cTn>
                              </p:par>
                            </p:childTnLst>
                          </p:cTn>
                        </p:par>
                      </p:childTnLst>
                    </p:cTn>
                  </p:par>
                  <p:par>
                    <p:cTn id="164" fill="hold">
                      <p:stCondLst>
                        <p:cond delay="indefinite"/>
                      </p:stCondLst>
                      <p:childTnLst>
                        <p:par>
                          <p:cTn id="165" fill="hold">
                            <p:stCondLst>
                              <p:cond delay="0"/>
                            </p:stCondLst>
                            <p:childTnLst>
                              <p:par>
                                <p:cTn id="166" presetID="55" presetClass="exit" presetSubtype="0" fill="hold" grpId="1" nodeType="clickEffect">
                                  <p:stCondLst>
                                    <p:cond delay="0"/>
                                  </p:stCondLst>
                                  <p:childTnLst>
                                    <p:anim calcmode="lin" valueType="num">
                                      <p:cBhvr>
                                        <p:cTn id="167" dur="1000"/>
                                        <p:tgtEl>
                                          <p:spTgt spid="473112"/>
                                        </p:tgtEl>
                                        <p:attrNameLst>
                                          <p:attrName>ppt_w</p:attrName>
                                        </p:attrNameLst>
                                      </p:cBhvr>
                                      <p:tavLst>
                                        <p:tav tm="0">
                                          <p:val>
                                            <p:strVal val="ppt_w"/>
                                          </p:val>
                                        </p:tav>
                                        <p:tav tm="100000">
                                          <p:val>
                                            <p:strVal val="ppt_w*0.70"/>
                                          </p:val>
                                        </p:tav>
                                      </p:tavLst>
                                    </p:anim>
                                    <p:anim calcmode="lin" valueType="num">
                                      <p:cBhvr>
                                        <p:cTn id="168" dur="1000"/>
                                        <p:tgtEl>
                                          <p:spTgt spid="473112"/>
                                        </p:tgtEl>
                                        <p:attrNameLst>
                                          <p:attrName>ppt_h</p:attrName>
                                        </p:attrNameLst>
                                      </p:cBhvr>
                                      <p:tavLst>
                                        <p:tav tm="0">
                                          <p:val>
                                            <p:strVal val="ppt_h"/>
                                          </p:val>
                                        </p:tav>
                                        <p:tav tm="100000">
                                          <p:val>
                                            <p:strVal val="ppt_h"/>
                                          </p:val>
                                        </p:tav>
                                      </p:tavLst>
                                    </p:anim>
                                    <p:animEffect transition="out" filter="fade">
                                      <p:cBhvr>
                                        <p:cTn id="169" dur="1000"/>
                                        <p:tgtEl>
                                          <p:spTgt spid="473112"/>
                                        </p:tgtEl>
                                      </p:cBhvr>
                                    </p:animEffect>
                                    <p:set>
                                      <p:cBhvr>
                                        <p:cTn id="170" dur="1" fill="hold">
                                          <p:stCondLst>
                                            <p:cond delay="999"/>
                                          </p:stCondLst>
                                        </p:cTn>
                                        <p:tgtEl>
                                          <p:spTgt spid="473112"/>
                                        </p:tgtEl>
                                        <p:attrNameLst>
                                          <p:attrName>style.visibility</p:attrName>
                                        </p:attrNameLst>
                                      </p:cBhvr>
                                      <p:to>
                                        <p:strVal val="hidden"/>
                                      </p:to>
                                    </p:set>
                                  </p:childTnLst>
                                </p:cTn>
                              </p:par>
                              <p:par>
                                <p:cTn id="171" presetID="9" presetClass="entr" presetSubtype="0" fill="hold" grpId="0" nodeType="withEffect">
                                  <p:stCondLst>
                                    <p:cond delay="0"/>
                                  </p:stCondLst>
                                  <p:childTnLst>
                                    <p:set>
                                      <p:cBhvr>
                                        <p:cTn id="172" dur="1" fill="hold">
                                          <p:stCondLst>
                                            <p:cond delay="0"/>
                                          </p:stCondLst>
                                        </p:cTn>
                                        <p:tgtEl>
                                          <p:spTgt spid="473114"/>
                                        </p:tgtEl>
                                        <p:attrNameLst>
                                          <p:attrName>style.visibility</p:attrName>
                                        </p:attrNameLst>
                                      </p:cBhvr>
                                      <p:to>
                                        <p:strVal val="visible"/>
                                      </p:to>
                                    </p:set>
                                    <p:animEffect transition="in" filter="dissolve">
                                      <p:cBhvr>
                                        <p:cTn id="173" dur="500"/>
                                        <p:tgtEl>
                                          <p:spTgt spid="473114"/>
                                        </p:tgtEl>
                                      </p:cBhvr>
                                    </p:animEffect>
                                  </p:childTnLst>
                                </p:cTn>
                              </p:par>
                            </p:childTnLst>
                          </p:cTn>
                        </p:par>
                      </p:childTnLst>
                    </p:cTn>
                  </p:par>
                  <p:par>
                    <p:cTn id="174" fill="hold">
                      <p:stCondLst>
                        <p:cond delay="indefinite"/>
                      </p:stCondLst>
                      <p:childTnLst>
                        <p:par>
                          <p:cTn id="175" fill="hold">
                            <p:stCondLst>
                              <p:cond delay="0"/>
                            </p:stCondLst>
                            <p:childTnLst>
                              <p:par>
                                <p:cTn id="176" presetID="47" presetClass="entr" presetSubtype="0" fill="hold" grpId="0" nodeType="clickEffect">
                                  <p:stCondLst>
                                    <p:cond delay="0"/>
                                  </p:stCondLst>
                                  <p:childTnLst>
                                    <p:set>
                                      <p:cBhvr>
                                        <p:cTn id="177" dur="1" fill="hold">
                                          <p:stCondLst>
                                            <p:cond delay="0"/>
                                          </p:stCondLst>
                                        </p:cTn>
                                        <p:tgtEl>
                                          <p:spTgt spid="473117"/>
                                        </p:tgtEl>
                                        <p:attrNameLst>
                                          <p:attrName>style.visibility</p:attrName>
                                        </p:attrNameLst>
                                      </p:cBhvr>
                                      <p:to>
                                        <p:strVal val="visible"/>
                                      </p:to>
                                    </p:set>
                                    <p:animEffect transition="in" filter="fade">
                                      <p:cBhvr>
                                        <p:cTn id="178" dur="1000"/>
                                        <p:tgtEl>
                                          <p:spTgt spid="473117"/>
                                        </p:tgtEl>
                                      </p:cBhvr>
                                    </p:animEffect>
                                    <p:anim calcmode="lin" valueType="num">
                                      <p:cBhvr>
                                        <p:cTn id="179" dur="1000" fill="hold"/>
                                        <p:tgtEl>
                                          <p:spTgt spid="473117"/>
                                        </p:tgtEl>
                                        <p:attrNameLst>
                                          <p:attrName>ppt_x</p:attrName>
                                        </p:attrNameLst>
                                      </p:cBhvr>
                                      <p:tavLst>
                                        <p:tav tm="0">
                                          <p:val>
                                            <p:strVal val="#ppt_x"/>
                                          </p:val>
                                        </p:tav>
                                        <p:tav tm="100000">
                                          <p:val>
                                            <p:strVal val="#ppt_x"/>
                                          </p:val>
                                        </p:tav>
                                      </p:tavLst>
                                    </p:anim>
                                    <p:anim calcmode="lin" valueType="num">
                                      <p:cBhvr>
                                        <p:cTn id="180" dur="1000" fill="hold"/>
                                        <p:tgtEl>
                                          <p:spTgt spid="473117"/>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47" presetClass="entr" presetSubtype="0" fill="hold" nodeType="clickEffect">
                                  <p:stCondLst>
                                    <p:cond delay="0"/>
                                  </p:stCondLst>
                                  <p:childTnLst>
                                    <p:set>
                                      <p:cBhvr>
                                        <p:cTn id="184" dur="1" fill="hold">
                                          <p:stCondLst>
                                            <p:cond delay="0"/>
                                          </p:stCondLst>
                                        </p:cTn>
                                        <p:tgtEl>
                                          <p:spTgt spid="473092">
                                            <p:txEl>
                                              <p:pRg st="16" end="16"/>
                                            </p:txEl>
                                          </p:spTgt>
                                        </p:tgtEl>
                                        <p:attrNameLst>
                                          <p:attrName>style.visibility</p:attrName>
                                        </p:attrNameLst>
                                      </p:cBhvr>
                                      <p:to>
                                        <p:strVal val="visible"/>
                                      </p:to>
                                    </p:set>
                                    <p:animEffect transition="in" filter="fade">
                                      <p:cBhvr>
                                        <p:cTn id="185" dur="1000"/>
                                        <p:tgtEl>
                                          <p:spTgt spid="473092">
                                            <p:txEl>
                                              <p:pRg st="16" end="16"/>
                                            </p:txEl>
                                          </p:spTgt>
                                        </p:tgtEl>
                                      </p:cBhvr>
                                    </p:animEffect>
                                    <p:anim calcmode="lin" valueType="num">
                                      <p:cBhvr>
                                        <p:cTn id="186" dur="1000" fill="hold"/>
                                        <p:tgtEl>
                                          <p:spTgt spid="473092">
                                            <p:txEl>
                                              <p:pRg st="16" end="16"/>
                                            </p:txEl>
                                          </p:spTgt>
                                        </p:tgtEl>
                                        <p:attrNameLst>
                                          <p:attrName>ppt_x</p:attrName>
                                        </p:attrNameLst>
                                      </p:cBhvr>
                                      <p:tavLst>
                                        <p:tav tm="0">
                                          <p:val>
                                            <p:strVal val="#ppt_x"/>
                                          </p:val>
                                        </p:tav>
                                        <p:tav tm="100000">
                                          <p:val>
                                            <p:strVal val="#ppt_x"/>
                                          </p:val>
                                        </p:tav>
                                      </p:tavLst>
                                    </p:anim>
                                    <p:anim calcmode="lin" valueType="num">
                                      <p:cBhvr>
                                        <p:cTn id="187" dur="1000" fill="hold"/>
                                        <p:tgtEl>
                                          <p:spTgt spid="473092">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17" presetClass="entr" presetSubtype="10" fill="hold" nodeType="clickEffect">
                                  <p:stCondLst>
                                    <p:cond delay="0"/>
                                  </p:stCondLst>
                                  <p:childTnLst>
                                    <p:set>
                                      <p:cBhvr>
                                        <p:cTn id="191" dur="1" fill="hold">
                                          <p:stCondLst>
                                            <p:cond delay="0"/>
                                          </p:stCondLst>
                                        </p:cTn>
                                        <p:tgtEl>
                                          <p:spTgt spid="473092">
                                            <p:txEl>
                                              <p:pRg st="17" end="17"/>
                                            </p:txEl>
                                          </p:spTgt>
                                        </p:tgtEl>
                                        <p:attrNameLst>
                                          <p:attrName>style.visibility</p:attrName>
                                        </p:attrNameLst>
                                      </p:cBhvr>
                                      <p:to>
                                        <p:strVal val="visible"/>
                                      </p:to>
                                    </p:set>
                                    <p:anim calcmode="lin" valueType="num">
                                      <p:cBhvr>
                                        <p:cTn id="192" dur="500" fill="hold"/>
                                        <p:tgtEl>
                                          <p:spTgt spid="473092">
                                            <p:txEl>
                                              <p:pRg st="17" end="17"/>
                                            </p:txEl>
                                          </p:spTgt>
                                        </p:tgtEl>
                                        <p:attrNameLst>
                                          <p:attrName>ppt_w</p:attrName>
                                        </p:attrNameLst>
                                      </p:cBhvr>
                                      <p:tavLst>
                                        <p:tav tm="0">
                                          <p:val>
                                            <p:fltVal val="0"/>
                                          </p:val>
                                        </p:tav>
                                        <p:tav tm="100000">
                                          <p:val>
                                            <p:strVal val="#ppt_w"/>
                                          </p:val>
                                        </p:tav>
                                      </p:tavLst>
                                    </p:anim>
                                    <p:anim calcmode="lin" valueType="num">
                                      <p:cBhvr>
                                        <p:cTn id="193" dur="500" fill="hold"/>
                                        <p:tgtEl>
                                          <p:spTgt spid="473092">
                                            <p:txEl>
                                              <p:pRg st="17" end="17"/>
                                            </p:txEl>
                                          </p:spTgt>
                                        </p:tgtEl>
                                        <p:attrNameLst>
                                          <p:attrName>ppt_h</p:attrName>
                                        </p:attrNameLst>
                                      </p:cBhvr>
                                      <p:tavLst>
                                        <p:tav tm="0">
                                          <p:val>
                                            <p:strVal val="#ppt_h"/>
                                          </p:val>
                                        </p:tav>
                                        <p:tav tm="100000">
                                          <p:val>
                                            <p:strVal val="#ppt_h"/>
                                          </p:val>
                                        </p:tav>
                                      </p:tavLst>
                                    </p:anim>
                                  </p:childTnLst>
                                </p:cTn>
                              </p:par>
                            </p:childTnLst>
                          </p:cTn>
                        </p:par>
                      </p:childTnLst>
                    </p:cTn>
                  </p:par>
                  <p:par>
                    <p:cTn id="194" fill="hold">
                      <p:stCondLst>
                        <p:cond delay="indefinite"/>
                      </p:stCondLst>
                      <p:childTnLst>
                        <p:par>
                          <p:cTn id="195" fill="hold">
                            <p:stCondLst>
                              <p:cond delay="0"/>
                            </p:stCondLst>
                            <p:childTnLst>
                              <p:par>
                                <p:cTn id="196" presetID="39" presetClass="entr" presetSubtype="0" accel="100000" fill="hold" nodeType="clickEffect">
                                  <p:stCondLst>
                                    <p:cond delay="0"/>
                                  </p:stCondLst>
                                  <p:childTnLst>
                                    <p:set>
                                      <p:cBhvr>
                                        <p:cTn id="197" dur="1" fill="hold">
                                          <p:stCondLst>
                                            <p:cond delay="0"/>
                                          </p:stCondLst>
                                        </p:cTn>
                                        <p:tgtEl>
                                          <p:spTgt spid="473092">
                                            <p:txEl>
                                              <p:pRg st="19" end="19"/>
                                            </p:txEl>
                                          </p:spTgt>
                                        </p:tgtEl>
                                        <p:attrNameLst>
                                          <p:attrName>style.visibility</p:attrName>
                                        </p:attrNameLst>
                                      </p:cBhvr>
                                      <p:to>
                                        <p:strVal val="visible"/>
                                      </p:to>
                                    </p:set>
                                    <p:anim calcmode="lin" valueType="num">
                                      <p:cBhvr>
                                        <p:cTn id="198" dur="500" fill="hold"/>
                                        <p:tgtEl>
                                          <p:spTgt spid="473092">
                                            <p:txEl>
                                              <p:pRg st="19" end="1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9" dur="500" fill="hold"/>
                                        <p:tgtEl>
                                          <p:spTgt spid="473092">
                                            <p:txEl>
                                              <p:pRg st="19" end="1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0" dur="500" fill="hold"/>
                                        <p:tgtEl>
                                          <p:spTgt spid="473092">
                                            <p:txEl>
                                              <p:pRg st="19" end="19"/>
                                            </p:txEl>
                                          </p:spTgt>
                                        </p:tgtEl>
                                        <p:attrNameLst>
                                          <p:attrName>ppt_x</p:attrName>
                                        </p:attrNameLst>
                                      </p:cBhvr>
                                      <p:tavLst>
                                        <p:tav tm="0">
                                          <p:val>
                                            <p:strVal val="#ppt_x-.3"/>
                                          </p:val>
                                        </p:tav>
                                        <p:tav tm="50000">
                                          <p:val>
                                            <p:strVal val="#ppt_x"/>
                                          </p:val>
                                        </p:tav>
                                        <p:tav tm="100000">
                                          <p:val>
                                            <p:strVal val="#ppt_x"/>
                                          </p:val>
                                        </p:tav>
                                      </p:tavLst>
                                    </p:anim>
                                    <p:anim calcmode="lin" valueType="num">
                                      <p:cBhvr>
                                        <p:cTn id="201" dur="500" fill="hold"/>
                                        <p:tgtEl>
                                          <p:spTgt spid="473092">
                                            <p:txEl>
                                              <p:pRg st="19" end="19"/>
                                            </p:txEl>
                                          </p:spTgt>
                                        </p:tgtEl>
                                        <p:attrNameLst>
                                          <p:attrName>ppt_y</p:attrName>
                                        </p:attrNameLst>
                                      </p:cBhvr>
                                      <p:tavLst>
                                        <p:tav tm="0">
                                          <p:val>
                                            <p:strVal val="#ppt_y"/>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9" presetClass="entr" presetSubtype="0" fill="hold" grpId="0" nodeType="clickEffect">
                                  <p:stCondLst>
                                    <p:cond delay="0"/>
                                  </p:stCondLst>
                                  <p:childTnLst>
                                    <p:set>
                                      <p:cBhvr>
                                        <p:cTn id="205" dur="1" fill="hold">
                                          <p:stCondLst>
                                            <p:cond delay="0"/>
                                          </p:stCondLst>
                                        </p:cTn>
                                        <p:tgtEl>
                                          <p:spTgt spid="473120"/>
                                        </p:tgtEl>
                                        <p:attrNameLst>
                                          <p:attrName>style.visibility</p:attrName>
                                        </p:attrNameLst>
                                      </p:cBhvr>
                                      <p:to>
                                        <p:strVal val="visible"/>
                                      </p:to>
                                    </p:set>
                                    <p:animEffect transition="in" filter="dissolve">
                                      <p:cBhvr>
                                        <p:cTn id="206" dur="500"/>
                                        <p:tgtEl>
                                          <p:spTgt spid="473120"/>
                                        </p:tgtEl>
                                      </p:cBhvr>
                                    </p:animEffect>
                                  </p:childTnLst>
                                </p:cTn>
                              </p:par>
                            </p:childTnLst>
                          </p:cTn>
                        </p:par>
                      </p:childTnLst>
                    </p:cTn>
                  </p:par>
                  <p:par>
                    <p:cTn id="207" fill="hold">
                      <p:stCondLst>
                        <p:cond delay="indefinite"/>
                      </p:stCondLst>
                      <p:childTnLst>
                        <p:par>
                          <p:cTn id="208" fill="hold">
                            <p:stCondLst>
                              <p:cond delay="0"/>
                            </p:stCondLst>
                            <p:childTnLst>
                              <p:par>
                                <p:cTn id="209" presetID="53" presetClass="entr" presetSubtype="0" fill="hold" nodeType="clickEffect">
                                  <p:stCondLst>
                                    <p:cond delay="0"/>
                                  </p:stCondLst>
                                  <p:childTnLst>
                                    <p:set>
                                      <p:cBhvr>
                                        <p:cTn id="210" dur="1" fill="hold">
                                          <p:stCondLst>
                                            <p:cond delay="0"/>
                                          </p:stCondLst>
                                        </p:cTn>
                                        <p:tgtEl>
                                          <p:spTgt spid="473092">
                                            <p:txEl>
                                              <p:pRg st="21" end="21"/>
                                            </p:txEl>
                                          </p:spTgt>
                                        </p:tgtEl>
                                        <p:attrNameLst>
                                          <p:attrName>style.visibility</p:attrName>
                                        </p:attrNameLst>
                                      </p:cBhvr>
                                      <p:to>
                                        <p:strVal val="visible"/>
                                      </p:to>
                                    </p:set>
                                    <p:anim calcmode="lin" valueType="num">
                                      <p:cBhvr>
                                        <p:cTn id="211" dur="500" fill="hold"/>
                                        <p:tgtEl>
                                          <p:spTgt spid="473092">
                                            <p:txEl>
                                              <p:pRg st="21" end="21"/>
                                            </p:txEl>
                                          </p:spTgt>
                                        </p:tgtEl>
                                        <p:attrNameLst>
                                          <p:attrName>ppt_w</p:attrName>
                                        </p:attrNameLst>
                                      </p:cBhvr>
                                      <p:tavLst>
                                        <p:tav tm="0">
                                          <p:val>
                                            <p:fltVal val="0"/>
                                          </p:val>
                                        </p:tav>
                                        <p:tav tm="100000">
                                          <p:val>
                                            <p:strVal val="#ppt_w"/>
                                          </p:val>
                                        </p:tav>
                                      </p:tavLst>
                                    </p:anim>
                                    <p:anim calcmode="lin" valueType="num">
                                      <p:cBhvr>
                                        <p:cTn id="212" dur="500" fill="hold"/>
                                        <p:tgtEl>
                                          <p:spTgt spid="473092">
                                            <p:txEl>
                                              <p:pRg st="21" end="21"/>
                                            </p:txEl>
                                          </p:spTgt>
                                        </p:tgtEl>
                                        <p:attrNameLst>
                                          <p:attrName>ppt_h</p:attrName>
                                        </p:attrNameLst>
                                      </p:cBhvr>
                                      <p:tavLst>
                                        <p:tav tm="0">
                                          <p:val>
                                            <p:fltVal val="0"/>
                                          </p:val>
                                        </p:tav>
                                        <p:tav tm="100000">
                                          <p:val>
                                            <p:strVal val="#ppt_h"/>
                                          </p:val>
                                        </p:tav>
                                      </p:tavLst>
                                    </p:anim>
                                    <p:animEffect transition="in" filter="fade">
                                      <p:cBhvr>
                                        <p:cTn id="213" dur="500"/>
                                        <p:tgtEl>
                                          <p:spTgt spid="473092">
                                            <p:txEl>
                                              <p:pRg st="21" end="21"/>
                                            </p:txEl>
                                          </p:spTgt>
                                        </p:tgtEl>
                                      </p:cBhvr>
                                    </p:animEffect>
                                  </p:childTnLst>
                                </p:cTn>
                              </p:par>
                              <p:par>
                                <p:cTn id="214" presetID="53" presetClass="entr" presetSubtype="0" fill="hold" nodeType="withEffect">
                                  <p:stCondLst>
                                    <p:cond delay="0"/>
                                  </p:stCondLst>
                                  <p:childTnLst>
                                    <p:set>
                                      <p:cBhvr>
                                        <p:cTn id="215" dur="1" fill="hold">
                                          <p:stCondLst>
                                            <p:cond delay="0"/>
                                          </p:stCondLst>
                                        </p:cTn>
                                        <p:tgtEl>
                                          <p:spTgt spid="473092">
                                            <p:txEl>
                                              <p:pRg st="22" end="22"/>
                                            </p:txEl>
                                          </p:spTgt>
                                        </p:tgtEl>
                                        <p:attrNameLst>
                                          <p:attrName>style.visibility</p:attrName>
                                        </p:attrNameLst>
                                      </p:cBhvr>
                                      <p:to>
                                        <p:strVal val="visible"/>
                                      </p:to>
                                    </p:set>
                                    <p:anim calcmode="lin" valueType="num">
                                      <p:cBhvr>
                                        <p:cTn id="216" dur="500" fill="hold"/>
                                        <p:tgtEl>
                                          <p:spTgt spid="473092">
                                            <p:txEl>
                                              <p:pRg st="22" end="22"/>
                                            </p:txEl>
                                          </p:spTgt>
                                        </p:tgtEl>
                                        <p:attrNameLst>
                                          <p:attrName>ppt_w</p:attrName>
                                        </p:attrNameLst>
                                      </p:cBhvr>
                                      <p:tavLst>
                                        <p:tav tm="0">
                                          <p:val>
                                            <p:fltVal val="0"/>
                                          </p:val>
                                        </p:tav>
                                        <p:tav tm="100000">
                                          <p:val>
                                            <p:strVal val="#ppt_w"/>
                                          </p:val>
                                        </p:tav>
                                      </p:tavLst>
                                    </p:anim>
                                    <p:anim calcmode="lin" valueType="num">
                                      <p:cBhvr>
                                        <p:cTn id="217" dur="500" fill="hold"/>
                                        <p:tgtEl>
                                          <p:spTgt spid="473092">
                                            <p:txEl>
                                              <p:pRg st="22" end="22"/>
                                            </p:txEl>
                                          </p:spTgt>
                                        </p:tgtEl>
                                        <p:attrNameLst>
                                          <p:attrName>ppt_h</p:attrName>
                                        </p:attrNameLst>
                                      </p:cBhvr>
                                      <p:tavLst>
                                        <p:tav tm="0">
                                          <p:val>
                                            <p:fltVal val="0"/>
                                          </p:val>
                                        </p:tav>
                                        <p:tav tm="100000">
                                          <p:val>
                                            <p:strVal val="#ppt_h"/>
                                          </p:val>
                                        </p:tav>
                                      </p:tavLst>
                                    </p:anim>
                                    <p:animEffect transition="in" filter="fade">
                                      <p:cBhvr>
                                        <p:cTn id="218" dur="500"/>
                                        <p:tgtEl>
                                          <p:spTgt spid="473092">
                                            <p:txEl>
                                              <p:pRg st="22" end="22"/>
                                            </p:txEl>
                                          </p:spTgt>
                                        </p:tgtEl>
                                      </p:cBhvr>
                                    </p:animEffect>
                                  </p:childTnLst>
                                </p:cTn>
                              </p:par>
                            </p:childTnLst>
                          </p:cTn>
                        </p:par>
                      </p:childTnLst>
                    </p:cTn>
                  </p:par>
                  <p:par>
                    <p:cTn id="219" fill="hold">
                      <p:stCondLst>
                        <p:cond delay="indefinite"/>
                      </p:stCondLst>
                      <p:childTnLst>
                        <p:par>
                          <p:cTn id="220" fill="hold">
                            <p:stCondLst>
                              <p:cond delay="0"/>
                            </p:stCondLst>
                            <p:childTnLst>
                              <p:par>
                                <p:cTn id="221" presetID="40" presetClass="entr" presetSubtype="0" fill="hold" grpId="0" nodeType="clickEffect">
                                  <p:stCondLst>
                                    <p:cond delay="0"/>
                                  </p:stCondLst>
                                  <p:iterate type="lt">
                                    <p:tmPct val="10000"/>
                                  </p:iterate>
                                  <p:childTnLst>
                                    <p:set>
                                      <p:cBhvr>
                                        <p:cTn id="222" dur="1" fill="hold">
                                          <p:stCondLst>
                                            <p:cond delay="0"/>
                                          </p:stCondLst>
                                        </p:cTn>
                                        <p:tgtEl>
                                          <p:spTgt spid="473121"/>
                                        </p:tgtEl>
                                        <p:attrNameLst>
                                          <p:attrName>style.visibility</p:attrName>
                                        </p:attrNameLst>
                                      </p:cBhvr>
                                      <p:to>
                                        <p:strVal val="visible"/>
                                      </p:to>
                                    </p:set>
                                    <p:animEffect transition="in" filter="fade">
                                      <p:cBhvr>
                                        <p:cTn id="223" dur="1000"/>
                                        <p:tgtEl>
                                          <p:spTgt spid="473121"/>
                                        </p:tgtEl>
                                      </p:cBhvr>
                                    </p:animEffect>
                                    <p:anim calcmode="lin" valueType="num">
                                      <p:cBhvr>
                                        <p:cTn id="224" dur="1000" fill="hold"/>
                                        <p:tgtEl>
                                          <p:spTgt spid="473121"/>
                                        </p:tgtEl>
                                        <p:attrNameLst>
                                          <p:attrName>ppt_x</p:attrName>
                                        </p:attrNameLst>
                                      </p:cBhvr>
                                      <p:tavLst>
                                        <p:tav tm="0">
                                          <p:val>
                                            <p:strVal val="#ppt_x-.1"/>
                                          </p:val>
                                        </p:tav>
                                        <p:tav tm="100000">
                                          <p:val>
                                            <p:strVal val="#ppt_x"/>
                                          </p:val>
                                        </p:tav>
                                      </p:tavLst>
                                    </p:anim>
                                    <p:anim calcmode="lin" valueType="num">
                                      <p:cBhvr>
                                        <p:cTn id="225" dur="1000" fill="hold"/>
                                        <p:tgtEl>
                                          <p:spTgt spid="473121"/>
                                        </p:tgtEl>
                                        <p:attrNameLst>
                                          <p:attrName>ppt_y</p:attrName>
                                        </p:attrNameLst>
                                      </p:cBhvr>
                                      <p:tavLst>
                                        <p:tav tm="0">
                                          <p:val>
                                            <p:strVal val="#ppt_y"/>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presetID="19" presetClass="entr" presetSubtype="10" fill="hold" nodeType="clickEffect">
                                  <p:stCondLst>
                                    <p:cond delay="0"/>
                                  </p:stCondLst>
                                  <p:childTnLst>
                                    <p:set>
                                      <p:cBhvr>
                                        <p:cTn id="229" dur="1" fill="hold">
                                          <p:stCondLst>
                                            <p:cond delay="0"/>
                                          </p:stCondLst>
                                        </p:cTn>
                                        <p:tgtEl>
                                          <p:spTgt spid="473092">
                                            <p:txEl>
                                              <p:pRg st="24" end="24"/>
                                            </p:txEl>
                                          </p:spTgt>
                                        </p:tgtEl>
                                        <p:attrNameLst>
                                          <p:attrName>style.visibility</p:attrName>
                                        </p:attrNameLst>
                                      </p:cBhvr>
                                      <p:to>
                                        <p:strVal val="visible"/>
                                      </p:to>
                                    </p:set>
                                    <p:anim calcmode="lin" valueType="num">
                                      <p:cBhvr>
                                        <p:cTn id="230" dur="2000" fill="hold"/>
                                        <p:tgtEl>
                                          <p:spTgt spid="473092">
                                            <p:txEl>
                                              <p:pRg st="24" end="24"/>
                                            </p:txEl>
                                          </p:spTgt>
                                        </p:tgtEl>
                                        <p:attrNameLst>
                                          <p:attrName>ppt_w</p:attrName>
                                        </p:attrNameLst>
                                      </p:cBhvr>
                                      <p:tavLst>
                                        <p:tav tm="0" fmla="#ppt_w*sin(2.5*pi*$)">
                                          <p:val>
                                            <p:fltVal val="0"/>
                                          </p:val>
                                        </p:tav>
                                        <p:tav tm="100000">
                                          <p:val>
                                            <p:fltVal val="1"/>
                                          </p:val>
                                        </p:tav>
                                      </p:tavLst>
                                    </p:anim>
                                    <p:anim calcmode="lin" valueType="num">
                                      <p:cBhvr>
                                        <p:cTn id="231" dur="2000" fill="hold"/>
                                        <p:tgtEl>
                                          <p:spTgt spid="473092">
                                            <p:txEl>
                                              <p:pRg st="24" end="24"/>
                                            </p:txEl>
                                          </p:spTgt>
                                        </p:tgtEl>
                                        <p:attrNameLst>
                                          <p:attrName>ppt_h</p:attrName>
                                        </p:attrNameLst>
                                      </p:cBhvr>
                                      <p:tavLst>
                                        <p:tav tm="0">
                                          <p:val>
                                            <p:strVal val="#ppt_h"/>
                                          </p:val>
                                        </p:tav>
                                        <p:tav tm="100000">
                                          <p:val>
                                            <p:strVal val="#ppt_h"/>
                                          </p:val>
                                        </p:tav>
                                      </p:tavLst>
                                    </p:anim>
                                  </p:childTnLst>
                                </p:cTn>
                              </p:par>
                            </p:childTnLst>
                          </p:cTn>
                        </p:par>
                      </p:childTnLst>
                    </p:cTn>
                  </p:par>
                  <p:par>
                    <p:cTn id="232" fill="hold">
                      <p:stCondLst>
                        <p:cond delay="indefinite"/>
                      </p:stCondLst>
                      <p:childTnLst>
                        <p:par>
                          <p:cTn id="233" fill="hold">
                            <p:stCondLst>
                              <p:cond delay="0"/>
                            </p:stCondLst>
                            <p:childTnLst>
                              <p:par>
                                <p:cTn id="234" presetID="54" presetClass="entr" presetSubtype="0" accel="100000" fill="hold" grpId="0" nodeType="clickEffect">
                                  <p:stCondLst>
                                    <p:cond delay="0"/>
                                  </p:stCondLst>
                                  <p:childTnLst>
                                    <p:set>
                                      <p:cBhvr>
                                        <p:cTn id="235" dur="1" fill="hold">
                                          <p:stCondLst>
                                            <p:cond delay="0"/>
                                          </p:stCondLst>
                                        </p:cTn>
                                        <p:tgtEl>
                                          <p:spTgt spid="473127"/>
                                        </p:tgtEl>
                                        <p:attrNameLst>
                                          <p:attrName>style.visibility</p:attrName>
                                        </p:attrNameLst>
                                      </p:cBhvr>
                                      <p:to>
                                        <p:strVal val="visible"/>
                                      </p:to>
                                    </p:set>
                                    <p:anim calcmode="lin" valueType="num">
                                      <p:cBhvr>
                                        <p:cTn id="236" dur="500" fill="hold"/>
                                        <p:tgtEl>
                                          <p:spTgt spid="473127"/>
                                        </p:tgtEl>
                                        <p:attrNameLst>
                                          <p:attrName>ppt_w</p:attrName>
                                        </p:attrNameLst>
                                      </p:cBhvr>
                                      <p:tavLst>
                                        <p:tav tm="0">
                                          <p:val>
                                            <p:strVal val="#ppt_w*0.05"/>
                                          </p:val>
                                        </p:tav>
                                        <p:tav tm="100000">
                                          <p:val>
                                            <p:strVal val="#ppt_w"/>
                                          </p:val>
                                        </p:tav>
                                      </p:tavLst>
                                    </p:anim>
                                    <p:anim calcmode="lin" valueType="num">
                                      <p:cBhvr>
                                        <p:cTn id="237" dur="500" fill="hold"/>
                                        <p:tgtEl>
                                          <p:spTgt spid="473127"/>
                                        </p:tgtEl>
                                        <p:attrNameLst>
                                          <p:attrName>ppt_h</p:attrName>
                                        </p:attrNameLst>
                                      </p:cBhvr>
                                      <p:tavLst>
                                        <p:tav tm="0">
                                          <p:val>
                                            <p:strVal val="#ppt_h"/>
                                          </p:val>
                                        </p:tav>
                                        <p:tav tm="100000">
                                          <p:val>
                                            <p:strVal val="#ppt_h"/>
                                          </p:val>
                                        </p:tav>
                                      </p:tavLst>
                                    </p:anim>
                                    <p:anim calcmode="lin" valueType="num">
                                      <p:cBhvr>
                                        <p:cTn id="238" dur="500" fill="hold"/>
                                        <p:tgtEl>
                                          <p:spTgt spid="473127"/>
                                        </p:tgtEl>
                                        <p:attrNameLst>
                                          <p:attrName>ppt_x</p:attrName>
                                        </p:attrNameLst>
                                      </p:cBhvr>
                                      <p:tavLst>
                                        <p:tav tm="0">
                                          <p:val>
                                            <p:strVal val="#ppt_x-.2"/>
                                          </p:val>
                                        </p:tav>
                                        <p:tav tm="100000">
                                          <p:val>
                                            <p:strVal val="#ppt_x"/>
                                          </p:val>
                                        </p:tav>
                                      </p:tavLst>
                                    </p:anim>
                                    <p:anim calcmode="lin" valueType="num">
                                      <p:cBhvr>
                                        <p:cTn id="239" dur="500" fill="hold"/>
                                        <p:tgtEl>
                                          <p:spTgt spid="473127"/>
                                        </p:tgtEl>
                                        <p:attrNameLst>
                                          <p:attrName>ppt_y</p:attrName>
                                        </p:attrNameLst>
                                      </p:cBhvr>
                                      <p:tavLst>
                                        <p:tav tm="0">
                                          <p:val>
                                            <p:strVal val="#ppt_y"/>
                                          </p:val>
                                        </p:tav>
                                        <p:tav tm="100000">
                                          <p:val>
                                            <p:strVal val="#ppt_y"/>
                                          </p:val>
                                        </p:tav>
                                      </p:tavLst>
                                    </p:anim>
                                    <p:animEffect transition="in" filter="fade">
                                      <p:cBhvr>
                                        <p:cTn id="240" dur="500"/>
                                        <p:tgtEl>
                                          <p:spTgt spid="473127"/>
                                        </p:tgtEl>
                                      </p:cBhvr>
                                    </p:animEffect>
                                  </p:childTnLst>
                                </p:cTn>
                              </p:par>
                            </p:childTnLst>
                          </p:cTn>
                        </p:par>
                      </p:childTnLst>
                    </p:cTn>
                  </p:par>
                  <p:par>
                    <p:cTn id="241" fill="hold">
                      <p:stCondLst>
                        <p:cond delay="indefinite"/>
                      </p:stCondLst>
                      <p:childTnLst>
                        <p:par>
                          <p:cTn id="242" fill="hold">
                            <p:stCondLst>
                              <p:cond delay="0"/>
                            </p:stCondLst>
                            <p:childTnLst>
                              <p:par>
                                <p:cTn id="243" presetID="26" presetClass="entr" presetSubtype="0" fill="hold" grpId="0" nodeType="clickEffect">
                                  <p:stCondLst>
                                    <p:cond delay="0"/>
                                  </p:stCondLst>
                                  <p:childTnLst>
                                    <p:set>
                                      <p:cBhvr>
                                        <p:cTn id="244" dur="1" fill="hold">
                                          <p:stCondLst>
                                            <p:cond delay="0"/>
                                          </p:stCondLst>
                                        </p:cTn>
                                        <p:tgtEl>
                                          <p:spTgt spid="473122"/>
                                        </p:tgtEl>
                                        <p:attrNameLst>
                                          <p:attrName>style.visibility</p:attrName>
                                        </p:attrNameLst>
                                      </p:cBhvr>
                                      <p:to>
                                        <p:strVal val="visible"/>
                                      </p:to>
                                    </p:set>
                                    <p:animEffect transition="in" filter="wipe(down)">
                                      <p:cBhvr>
                                        <p:cTn id="245" dur="580">
                                          <p:stCondLst>
                                            <p:cond delay="0"/>
                                          </p:stCondLst>
                                        </p:cTn>
                                        <p:tgtEl>
                                          <p:spTgt spid="473122"/>
                                        </p:tgtEl>
                                      </p:cBhvr>
                                    </p:animEffect>
                                    <p:anim calcmode="lin" valueType="num">
                                      <p:cBhvr>
                                        <p:cTn id="246" dur="1822" tmFilter="0,0; 0.14,0.36; 0.43,0.73; 0.71,0.91; 1.0,1.0">
                                          <p:stCondLst>
                                            <p:cond delay="0"/>
                                          </p:stCondLst>
                                        </p:cTn>
                                        <p:tgtEl>
                                          <p:spTgt spid="473122"/>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473122"/>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473122"/>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473122"/>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473122"/>
                                        </p:tgtEl>
                                        <p:attrNameLst>
                                          <p:attrName>ppt_y</p:attrName>
                                        </p:attrNameLst>
                                      </p:cBhvr>
                                      <p:tavLst>
                                        <p:tav tm="0" fmla="#ppt_y-sin(pi*$)/81">
                                          <p:val>
                                            <p:fltVal val="0"/>
                                          </p:val>
                                        </p:tav>
                                        <p:tav tm="100000">
                                          <p:val>
                                            <p:fltVal val="1"/>
                                          </p:val>
                                        </p:tav>
                                      </p:tavLst>
                                    </p:anim>
                                    <p:animScale>
                                      <p:cBhvr>
                                        <p:cTn id="251" dur="26">
                                          <p:stCondLst>
                                            <p:cond delay="650"/>
                                          </p:stCondLst>
                                        </p:cTn>
                                        <p:tgtEl>
                                          <p:spTgt spid="473122"/>
                                        </p:tgtEl>
                                      </p:cBhvr>
                                      <p:to x="100000" y="60000"/>
                                    </p:animScale>
                                    <p:animScale>
                                      <p:cBhvr>
                                        <p:cTn id="252" dur="166" decel="50000">
                                          <p:stCondLst>
                                            <p:cond delay="676"/>
                                          </p:stCondLst>
                                        </p:cTn>
                                        <p:tgtEl>
                                          <p:spTgt spid="473122"/>
                                        </p:tgtEl>
                                      </p:cBhvr>
                                      <p:to x="100000" y="100000"/>
                                    </p:animScale>
                                    <p:animScale>
                                      <p:cBhvr>
                                        <p:cTn id="253" dur="26">
                                          <p:stCondLst>
                                            <p:cond delay="1312"/>
                                          </p:stCondLst>
                                        </p:cTn>
                                        <p:tgtEl>
                                          <p:spTgt spid="473122"/>
                                        </p:tgtEl>
                                      </p:cBhvr>
                                      <p:to x="100000" y="80000"/>
                                    </p:animScale>
                                    <p:animScale>
                                      <p:cBhvr>
                                        <p:cTn id="254" dur="166" decel="50000">
                                          <p:stCondLst>
                                            <p:cond delay="1338"/>
                                          </p:stCondLst>
                                        </p:cTn>
                                        <p:tgtEl>
                                          <p:spTgt spid="473122"/>
                                        </p:tgtEl>
                                      </p:cBhvr>
                                      <p:to x="100000" y="100000"/>
                                    </p:animScale>
                                    <p:animScale>
                                      <p:cBhvr>
                                        <p:cTn id="255" dur="26">
                                          <p:stCondLst>
                                            <p:cond delay="1642"/>
                                          </p:stCondLst>
                                        </p:cTn>
                                        <p:tgtEl>
                                          <p:spTgt spid="473122"/>
                                        </p:tgtEl>
                                      </p:cBhvr>
                                      <p:to x="100000" y="90000"/>
                                    </p:animScale>
                                    <p:animScale>
                                      <p:cBhvr>
                                        <p:cTn id="256" dur="166" decel="50000">
                                          <p:stCondLst>
                                            <p:cond delay="1668"/>
                                          </p:stCondLst>
                                        </p:cTn>
                                        <p:tgtEl>
                                          <p:spTgt spid="473122"/>
                                        </p:tgtEl>
                                      </p:cBhvr>
                                      <p:to x="100000" y="100000"/>
                                    </p:animScale>
                                    <p:animScale>
                                      <p:cBhvr>
                                        <p:cTn id="257" dur="26">
                                          <p:stCondLst>
                                            <p:cond delay="1808"/>
                                          </p:stCondLst>
                                        </p:cTn>
                                        <p:tgtEl>
                                          <p:spTgt spid="473122"/>
                                        </p:tgtEl>
                                      </p:cBhvr>
                                      <p:to x="100000" y="95000"/>
                                    </p:animScale>
                                    <p:animScale>
                                      <p:cBhvr>
                                        <p:cTn id="258" dur="166" decel="50000">
                                          <p:stCondLst>
                                            <p:cond delay="1834"/>
                                          </p:stCondLst>
                                        </p:cTn>
                                        <p:tgtEl>
                                          <p:spTgt spid="473122"/>
                                        </p:tgtEl>
                                      </p:cBhvr>
                                      <p:to x="100000" y="100000"/>
                                    </p:animScale>
                                  </p:childTnLst>
                                </p:cTn>
                              </p:par>
                            </p:childTnLst>
                          </p:cTn>
                        </p:par>
                      </p:childTnLst>
                    </p:cTn>
                  </p:par>
                  <p:par>
                    <p:cTn id="259" fill="hold">
                      <p:stCondLst>
                        <p:cond delay="indefinite"/>
                      </p:stCondLst>
                      <p:childTnLst>
                        <p:par>
                          <p:cTn id="260" fill="hold">
                            <p:stCondLst>
                              <p:cond delay="0"/>
                            </p:stCondLst>
                            <p:childTnLst>
                              <p:par>
                                <p:cTn id="261" presetID="39" presetClass="entr" presetSubtype="0" accel="100000" fill="hold" nodeType="clickEffect">
                                  <p:stCondLst>
                                    <p:cond delay="0"/>
                                  </p:stCondLst>
                                  <p:childTnLst>
                                    <p:set>
                                      <p:cBhvr>
                                        <p:cTn id="262" dur="1" fill="hold">
                                          <p:stCondLst>
                                            <p:cond delay="0"/>
                                          </p:stCondLst>
                                        </p:cTn>
                                        <p:tgtEl>
                                          <p:spTgt spid="473133"/>
                                        </p:tgtEl>
                                        <p:attrNameLst>
                                          <p:attrName>style.visibility</p:attrName>
                                        </p:attrNameLst>
                                      </p:cBhvr>
                                      <p:to>
                                        <p:strVal val="visible"/>
                                      </p:to>
                                    </p:set>
                                    <p:anim calcmode="lin" valueType="num">
                                      <p:cBhvr>
                                        <p:cTn id="263" dur="500" fill="hold"/>
                                        <p:tgtEl>
                                          <p:spTgt spid="473133"/>
                                        </p:tgtEl>
                                        <p:attrNameLst>
                                          <p:attrName>ppt_h</p:attrName>
                                        </p:attrNameLst>
                                      </p:cBhvr>
                                      <p:tavLst>
                                        <p:tav tm="0">
                                          <p:val>
                                            <p:strVal val="#ppt_h/20"/>
                                          </p:val>
                                        </p:tav>
                                        <p:tav tm="50000">
                                          <p:val>
                                            <p:strVal val="#ppt_h/20"/>
                                          </p:val>
                                        </p:tav>
                                        <p:tav tm="100000">
                                          <p:val>
                                            <p:strVal val="#ppt_h"/>
                                          </p:val>
                                        </p:tav>
                                      </p:tavLst>
                                    </p:anim>
                                    <p:anim calcmode="lin" valueType="num">
                                      <p:cBhvr>
                                        <p:cTn id="264" dur="500" fill="hold"/>
                                        <p:tgtEl>
                                          <p:spTgt spid="473133"/>
                                        </p:tgtEl>
                                        <p:attrNameLst>
                                          <p:attrName>ppt_w</p:attrName>
                                        </p:attrNameLst>
                                      </p:cBhvr>
                                      <p:tavLst>
                                        <p:tav tm="0">
                                          <p:val>
                                            <p:strVal val="#ppt_w+.3"/>
                                          </p:val>
                                        </p:tav>
                                        <p:tav tm="50000">
                                          <p:val>
                                            <p:strVal val="#ppt_w+.3"/>
                                          </p:val>
                                        </p:tav>
                                        <p:tav tm="100000">
                                          <p:val>
                                            <p:strVal val="#ppt_w"/>
                                          </p:val>
                                        </p:tav>
                                      </p:tavLst>
                                    </p:anim>
                                    <p:anim calcmode="lin" valueType="num">
                                      <p:cBhvr>
                                        <p:cTn id="265" dur="500" fill="hold"/>
                                        <p:tgtEl>
                                          <p:spTgt spid="473133"/>
                                        </p:tgtEl>
                                        <p:attrNameLst>
                                          <p:attrName>ppt_x</p:attrName>
                                        </p:attrNameLst>
                                      </p:cBhvr>
                                      <p:tavLst>
                                        <p:tav tm="0">
                                          <p:val>
                                            <p:strVal val="#ppt_x-.3"/>
                                          </p:val>
                                        </p:tav>
                                        <p:tav tm="50000">
                                          <p:val>
                                            <p:strVal val="#ppt_x"/>
                                          </p:val>
                                        </p:tav>
                                        <p:tav tm="100000">
                                          <p:val>
                                            <p:strVal val="#ppt_x"/>
                                          </p:val>
                                        </p:tav>
                                      </p:tavLst>
                                    </p:anim>
                                    <p:anim calcmode="lin" valueType="num">
                                      <p:cBhvr>
                                        <p:cTn id="266" dur="500" fill="hold"/>
                                        <p:tgtEl>
                                          <p:spTgt spid="473133"/>
                                        </p:tgtEl>
                                        <p:attrNameLst>
                                          <p:attrName>ppt_y</p:attrName>
                                        </p:attrNameLst>
                                      </p:cBhvr>
                                      <p:tavLst>
                                        <p:tav tm="0">
                                          <p:val>
                                            <p:strVal val="#ppt_y"/>
                                          </p:val>
                                        </p:tav>
                                        <p:tav tm="100000">
                                          <p:val>
                                            <p:strVal val="#ppt_y"/>
                                          </p:val>
                                        </p:tav>
                                      </p:tavLst>
                                    </p:anim>
                                  </p:childTnLst>
                                </p:cTn>
                              </p:par>
                            </p:childTnLst>
                          </p:cTn>
                        </p:par>
                      </p:childTnLst>
                    </p:cTn>
                  </p:par>
                  <p:par>
                    <p:cTn id="267" fill="hold">
                      <p:stCondLst>
                        <p:cond delay="indefinite"/>
                      </p:stCondLst>
                      <p:childTnLst>
                        <p:par>
                          <p:cTn id="268" fill="hold">
                            <p:stCondLst>
                              <p:cond delay="0"/>
                            </p:stCondLst>
                            <p:childTnLst>
                              <p:par>
                                <p:cTn id="269" presetID="55" presetClass="exit" presetSubtype="0" fill="hold" nodeType="clickEffect">
                                  <p:stCondLst>
                                    <p:cond delay="0"/>
                                  </p:stCondLst>
                                  <p:childTnLst>
                                    <p:anim calcmode="lin" valueType="num">
                                      <p:cBhvr>
                                        <p:cTn id="270" dur="1000"/>
                                        <p:tgtEl>
                                          <p:spTgt spid="473131"/>
                                        </p:tgtEl>
                                        <p:attrNameLst>
                                          <p:attrName>ppt_w</p:attrName>
                                        </p:attrNameLst>
                                      </p:cBhvr>
                                      <p:tavLst>
                                        <p:tav tm="0">
                                          <p:val>
                                            <p:strVal val="ppt_w"/>
                                          </p:val>
                                        </p:tav>
                                        <p:tav tm="100000">
                                          <p:val>
                                            <p:strVal val="ppt_w*0.70"/>
                                          </p:val>
                                        </p:tav>
                                      </p:tavLst>
                                    </p:anim>
                                    <p:anim calcmode="lin" valueType="num">
                                      <p:cBhvr>
                                        <p:cTn id="271" dur="1000"/>
                                        <p:tgtEl>
                                          <p:spTgt spid="473131"/>
                                        </p:tgtEl>
                                        <p:attrNameLst>
                                          <p:attrName>ppt_h</p:attrName>
                                        </p:attrNameLst>
                                      </p:cBhvr>
                                      <p:tavLst>
                                        <p:tav tm="0">
                                          <p:val>
                                            <p:strVal val="ppt_h"/>
                                          </p:val>
                                        </p:tav>
                                        <p:tav tm="100000">
                                          <p:val>
                                            <p:strVal val="ppt_h"/>
                                          </p:val>
                                        </p:tav>
                                      </p:tavLst>
                                    </p:anim>
                                    <p:animEffect transition="out" filter="fade">
                                      <p:cBhvr>
                                        <p:cTn id="272" dur="1000"/>
                                        <p:tgtEl>
                                          <p:spTgt spid="473131"/>
                                        </p:tgtEl>
                                      </p:cBhvr>
                                    </p:animEffect>
                                    <p:set>
                                      <p:cBhvr>
                                        <p:cTn id="273" dur="1" fill="hold">
                                          <p:stCondLst>
                                            <p:cond delay="999"/>
                                          </p:stCondLst>
                                        </p:cTn>
                                        <p:tgtEl>
                                          <p:spTgt spid="4731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103" grpId="0"/>
      <p:bldP spid="473093" grpId="0"/>
      <p:bldP spid="473097" grpId="0"/>
      <p:bldP spid="473098" grpId="0"/>
      <p:bldP spid="473102" grpId="0"/>
      <p:bldP spid="473107" grpId="0"/>
      <p:bldP spid="473108" grpId="0"/>
      <p:bldP spid="473109" grpId="0"/>
      <p:bldP spid="473110" grpId="0" animBg="1"/>
      <p:bldP spid="473111" grpId="0"/>
      <p:bldP spid="473111" grpId="1"/>
      <p:bldP spid="473112" grpId="0"/>
      <p:bldP spid="473112" grpId="1"/>
      <p:bldP spid="473113" grpId="0"/>
      <p:bldP spid="473114" grpId="0"/>
      <p:bldP spid="473115" grpId="0"/>
      <p:bldP spid="473116" grpId="0"/>
      <p:bldP spid="473117" grpId="0"/>
      <p:bldP spid="473119" grpId="0"/>
      <p:bldP spid="473120" grpId="0"/>
      <p:bldP spid="473121" grpId="0"/>
      <p:bldP spid="473122" grpId="0"/>
      <p:bldP spid="473123" grpId="0" animBg="1"/>
      <p:bldP spid="473124" grpId="0" animBg="1"/>
      <p:bldP spid="473125" grpId="0" animBg="1"/>
      <p:bldP spid="473126" grpId="0" animBg="1"/>
      <p:bldP spid="47312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4"/>
          <p:cNvSpPr>
            <a:spLocks noGrp="1" noChangeArrowheads="1"/>
          </p:cNvSpPr>
          <p:nvPr>
            <p:ph type="title"/>
          </p:nvPr>
        </p:nvSpPr>
        <p:spPr/>
        <p:txBody>
          <a:bodyPr/>
          <a:lstStyle/>
          <a:p>
            <a:pPr eaLnBrk="1" hangingPunct="1"/>
            <a:r>
              <a:rPr lang="en-US" sz="2800" i="1" smtClean="0">
                <a:solidFill>
                  <a:schemeClr val="tx1"/>
                </a:solidFill>
              </a:rPr>
              <a:t>Careers in Chemistry:  Dentistry</a:t>
            </a:r>
          </a:p>
        </p:txBody>
      </p:sp>
      <p:sp>
        <p:nvSpPr>
          <p:cNvPr id="474118" name="Rectangle 6"/>
          <p:cNvSpPr>
            <a:spLocks noChangeArrowheads="1"/>
          </p:cNvSpPr>
          <p:nvPr/>
        </p:nvSpPr>
        <p:spPr bwMode="auto">
          <a:xfrm>
            <a:off x="1065213" y="1208088"/>
            <a:ext cx="7404100" cy="5218112"/>
          </a:xfrm>
          <a:prstGeom prst="rect">
            <a:avLst/>
          </a:prstGeom>
          <a:noFill/>
          <a:ln w="9525">
            <a:noFill/>
            <a:miter lim="800000"/>
            <a:headEnd/>
            <a:tailEnd/>
          </a:ln>
        </p:spPr>
        <p:txBody>
          <a:bodyPr wrap="none" lIns="0" tIns="0" rIns="0" bIns="0" anchor="ctr">
            <a:spAutoFit/>
          </a:bodyPr>
          <a:lstStyle/>
          <a:p>
            <a:pPr eaLnBrk="0" hangingPunct="0"/>
            <a:r>
              <a:rPr lang="en-US" sz="1800">
                <a:solidFill>
                  <a:srgbClr val="0000FF"/>
                </a:solidFill>
                <a:cs typeface="Times New Roman" pitchFamily="18" charset="0"/>
              </a:rPr>
              <a:t>     </a:t>
            </a:r>
            <a:r>
              <a:rPr lang="en-US" sz="1800">
                <a:cs typeface="Times New Roman" pitchFamily="18" charset="0"/>
              </a:rPr>
              <a:t>We learned that fluoride is an essential element to be taken to reduce </a:t>
            </a:r>
          </a:p>
          <a:p>
            <a:pPr eaLnBrk="0" hangingPunct="0"/>
            <a:r>
              <a:rPr lang="en-US" sz="1800">
                <a:cs typeface="Times New Roman" pitchFamily="18" charset="0"/>
              </a:rPr>
              <a:t>teeth cavities.  Too much fluoride can produce yellow spots on the teeth </a:t>
            </a:r>
          </a:p>
          <a:p>
            <a:pPr eaLnBrk="0" hangingPunct="0"/>
            <a:r>
              <a:rPr lang="en-US" sz="1800">
                <a:cs typeface="Times New Roman" pitchFamily="18" charset="0"/>
              </a:rPr>
              <a:t>and too little will have no effect.  After years of study it was determined </a:t>
            </a:r>
          </a:p>
          <a:p>
            <a:pPr eaLnBrk="0" hangingPunct="0"/>
            <a:r>
              <a:rPr lang="en-US" sz="1800">
                <a:cs typeface="Times New Roman" pitchFamily="18" charset="0"/>
              </a:rPr>
              <a:t>that a quantity of 1 part per million (ppm) fluoride in the water supply is </a:t>
            </a:r>
          </a:p>
          <a:p>
            <a:pPr eaLnBrk="0" hangingPunct="0"/>
            <a:r>
              <a:rPr lang="en-US" sz="1800">
                <a:cs typeface="Times New Roman" pitchFamily="18" charset="0"/>
              </a:rPr>
              <a:t>enough to significantly reduce cavities and not stain teeth yellow.</a:t>
            </a:r>
          </a:p>
          <a:p>
            <a:pPr eaLnBrk="0" hangingPunct="0"/>
            <a:endParaRPr lang="en-US" sz="1800">
              <a:solidFill>
                <a:srgbClr val="0000FF"/>
              </a:solidFill>
              <a:cs typeface="Times New Roman" pitchFamily="18" charset="0"/>
            </a:endParaRPr>
          </a:p>
          <a:p>
            <a:pPr eaLnBrk="0" hangingPunct="0"/>
            <a:r>
              <a:rPr lang="en-US" sz="1800">
                <a:cs typeface="Times New Roman" pitchFamily="18" charset="0"/>
              </a:rPr>
              <a:t>     Measure the mass of the mineral </a:t>
            </a:r>
            <a:r>
              <a:rPr lang="en-US" sz="1800" i="1">
                <a:cs typeface="Times New Roman" pitchFamily="18" charset="0"/>
              </a:rPr>
              <a:t>fluorite</a:t>
            </a:r>
            <a:r>
              <a:rPr lang="en-US" sz="1800">
                <a:cs typeface="Times New Roman" pitchFamily="18" charset="0"/>
              </a:rPr>
              <a:t> (chemically, CaF</a:t>
            </a:r>
            <a:r>
              <a:rPr lang="en-US" sz="1800" baseline="-30000">
                <a:cs typeface="Times New Roman" pitchFamily="18" charset="0"/>
              </a:rPr>
              <a:t>2</a:t>
            </a:r>
            <a:r>
              <a:rPr lang="en-US" sz="1800">
                <a:cs typeface="Times New Roman" pitchFamily="18" charset="0"/>
              </a:rPr>
              <a:t>). Use this </a:t>
            </a:r>
          </a:p>
          <a:p>
            <a:pPr eaLnBrk="0" hangingPunct="0"/>
            <a:r>
              <a:rPr lang="en-US" sz="1800">
                <a:cs typeface="Times New Roman" pitchFamily="18" charset="0"/>
              </a:rPr>
              <a:t>sample to determine how much water must be added to yield a 1 ppm </a:t>
            </a:r>
          </a:p>
          <a:p>
            <a:pPr eaLnBrk="0" hangingPunct="0"/>
            <a:r>
              <a:rPr lang="en-US" sz="1800">
                <a:cs typeface="Times New Roman" pitchFamily="18" charset="0"/>
              </a:rPr>
              <a:t>fluoride solution.  Sounds difficult?  Lets apply what we’ve learned this </a:t>
            </a:r>
          </a:p>
          <a:p>
            <a:pPr eaLnBrk="0" hangingPunct="0"/>
            <a:r>
              <a:rPr lang="en-US" sz="1800">
                <a:cs typeface="Times New Roman" pitchFamily="18" charset="0"/>
              </a:rPr>
              <a:t>unit to solve this problem.</a:t>
            </a:r>
          </a:p>
          <a:p>
            <a:pPr eaLnBrk="0" hangingPunct="0"/>
            <a:endParaRPr lang="en-US" sz="1800"/>
          </a:p>
          <a:p>
            <a:pPr eaLnBrk="0" hangingPunct="0"/>
            <a:r>
              <a:rPr lang="en-US" sz="1800">
                <a:solidFill>
                  <a:srgbClr val="0000FF"/>
                </a:solidFill>
                <a:cs typeface="Times New Roman" pitchFamily="18" charset="0"/>
              </a:rPr>
              <a:t>1 part per million  =  1 atom of fluorine per 999,999 water molecules</a:t>
            </a:r>
          </a:p>
          <a:p>
            <a:pPr eaLnBrk="0" hangingPunct="0"/>
            <a:endParaRPr lang="en-US" sz="1800"/>
          </a:p>
          <a:p>
            <a:pPr eaLnBrk="0" hangingPunct="0"/>
            <a:r>
              <a:rPr lang="en-US" sz="1800" b="1">
                <a:cs typeface="Times New Roman" pitchFamily="18" charset="0"/>
              </a:rPr>
              <a:t>What information do we know:</a:t>
            </a:r>
            <a:endParaRPr lang="en-US" sz="1800"/>
          </a:p>
          <a:p>
            <a:pPr lvl="1" eaLnBrk="0" hangingPunct="0"/>
            <a:r>
              <a:rPr lang="en-US" sz="1800">
                <a:solidFill>
                  <a:srgbClr val="0000FF"/>
                </a:solidFill>
                <a:cs typeface="Times New Roman" pitchFamily="18" charset="0"/>
              </a:rPr>
              <a:t>1 mol CaF</a:t>
            </a:r>
            <a:r>
              <a:rPr lang="en-US" sz="1800" baseline="-30000">
                <a:solidFill>
                  <a:srgbClr val="0000FF"/>
                </a:solidFill>
                <a:cs typeface="Times New Roman" pitchFamily="18" charset="0"/>
              </a:rPr>
              <a:t>2</a:t>
            </a:r>
            <a:r>
              <a:rPr lang="en-US" sz="1800">
                <a:solidFill>
                  <a:srgbClr val="0000FF"/>
                </a:solidFill>
                <a:cs typeface="Times New Roman" pitchFamily="18" charset="0"/>
              </a:rPr>
              <a:t>  =  78.08 g CaF</a:t>
            </a:r>
            <a:r>
              <a:rPr lang="en-US" sz="1800" baseline="-30000">
                <a:solidFill>
                  <a:srgbClr val="0000FF"/>
                </a:solidFill>
                <a:cs typeface="Times New Roman" pitchFamily="18" charset="0"/>
              </a:rPr>
              <a:t>2</a:t>
            </a:r>
            <a:r>
              <a:rPr lang="en-US" sz="1800">
                <a:solidFill>
                  <a:srgbClr val="0000FF"/>
                </a:solidFill>
                <a:cs typeface="Times New Roman" pitchFamily="18" charset="0"/>
              </a:rPr>
              <a:t>  =  6.02 x 10</a:t>
            </a:r>
            <a:r>
              <a:rPr lang="en-US" sz="1800" baseline="30000">
                <a:solidFill>
                  <a:srgbClr val="0000FF"/>
                </a:solidFill>
                <a:cs typeface="Times New Roman" pitchFamily="18" charset="0"/>
              </a:rPr>
              <a:t>23</a:t>
            </a:r>
            <a:r>
              <a:rPr lang="en-US" sz="1800">
                <a:solidFill>
                  <a:srgbClr val="0000FF"/>
                </a:solidFill>
                <a:cs typeface="Times New Roman" pitchFamily="18" charset="0"/>
              </a:rPr>
              <a:t> molecules of CaF</a:t>
            </a:r>
            <a:r>
              <a:rPr lang="en-US" sz="1800" baseline="-30000">
                <a:solidFill>
                  <a:srgbClr val="0000FF"/>
                </a:solidFill>
                <a:cs typeface="Times New Roman" pitchFamily="18" charset="0"/>
              </a:rPr>
              <a:t>2</a:t>
            </a:r>
            <a:endParaRPr lang="en-US" sz="1800"/>
          </a:p>
          <a:p>
            <a:pPr lvl="1" eaLnBrk="0" hangingPunct="0"/>
            <a:r>
              <a:rPr lang="en-US" sz="1800">
                <a:solidFill>
                  <a:srgbClr val="0000FF"/>
                </a:solidFill>
                <a:cs typeface="Times New Roman" pitchFamily="18" charset="0"/>
              </a:rPr>
              <a:t>1 molecules of CaF</a:t>
            </a:r>
            <a:r>
              <a:rPr lang="en-US" sz="1800" baseline="-30000">
                <a:solidFill>
                  <a:srgbClr val="0000FF"/>
                </a:solidFill>
                <a:cs typeface="Times New Roman" pitchFamily="18" charset="0"/>
              </a:rPr>
              <a:t>2</a:t>
            </a:r>
            <a:r>
              <a:rPr lang="en-US" sz="1800">
                <a:solidFill>
                  <a:srgbClr val="0000FF"/>
                </a:solidFill>
                <a:cs typeface="Times New Roman" pitchFamily="18" charset="0"/>
              </a:rPr>
              <a:t>  =  2 atoms of F</a:t>
            </a:r>
            <a:endParaRPr lang="en-US" sz="1800"/>
          </a:p>
          <a:p>
            <a:pPr lvl="1" eaLnBrk="0" hangingPunct="0"/>
            <a:r>
              <a:rPr lang="en-US" sz="1800">
                <a:solidFill>
                  <a:srgbClr val="0000FF"/>
                </a:solidFill>
                <a:cs typeface="Times New Roman" pitchFamily="18" charset="0"/>
              </a:rPr>
              <a:t>1 mol H</a:t>
            </a:r>
            <a:r>
              <a:rPr lang="en-US" sz="1800" baseline="-30000">
                <a:solidFill>
                  <a:srgbClr val="0000FF"/>
                </a:solidFill>
                <a:cs typeface="Times New Roman" pitchFamily="18" charset="0"/>
              </a:rPr>
              <a:t>2</a:t>
            </a:r>
            <a:r>
              <a:rPr lang="en-US" sz="1800">
                <a:solidFill>
                  <a:srgbClr val="0000FF"/>
                </a:solidFill>
                <a:cs typeface="Times New Roman" pitchFamily="18" charset="0"/>
              </a:rPr>
              <a:t>O  =  18 g H</a:t>
            </a:r>
            <a:r>
              <a:rPr lang="en-US" sz="1800" baseline="-30000">
                <a:solidFill>
                  <a:srgbClr val="0000FF"/>
                </a:solidFill>
                <a:cs typeface="Times New Roman" pitchFamily="18" charset="0"/>
              </a:rPr>
              <a:t>2</a:t>
            </a:r>
            <a:r>
              <a:rPr lang="en-US" sz="1800">
                <a:solidFill>
                  <a:srgbClr val="0000FF"/>
                </a:solidFill>
                <a:cs typeface="Times New Roman" pitchFamily="18" charset="0"/>
              </a:rPr>
              <a:t>O     Density of water is 1 g/mL</a:t>
            </a:r>
            <a:endParaRPr lang="en-US" sz="1800"/>
          </a:p>
          <a:p>
            <a:pPr lvl="1" eaLnBrk="0" hangingPunct="0"/>
            <a:r>
              <a:rPr lang="en-US" sz="1800">
                <a:solidFill>
                  <a:srgbClr val="0000FF"/>
                </a:solidFill>
                <a:cs typeface="Times New Roman" pitchFamily="18" charset="0"/>
              </a:rPr>
              <a:t>1000 mL  =  1 L       and    3.78 L  =  1 gallon</a:t>
            </a:r>
            <a:endParaRPr lang="en-US" sz="1800"/>
          </a:p>
          <a:p>
            <a:pPr lvl="1" eaLnBrk="0" hangingPunct="0"/>
            <a:r>
              <a:rPr lang="en-US" sz="1800">
                <a:solidFill>
                  <a:srgbClr val="0000FF"/>
                </a:solidFill>
                <a:cs typeface="Times New Roman" pitchFamily="18" charset="0"/>
              </a:rPr>
              <a:t>mass of sample of CaF</a:t>
            </a:r>
            <a:r>
              <a:rPr lang="en-US" sz="1800" baseline="-30000">
                <a:solidFill>
                  <a:srgbClr val="0000FF"/>
                </a:solidFill>
                <a:cs typeface="Times New Roman" pitchFamily="18" charset="0"/>
              </a:rPr>
              <a:t>2</a:t>
            </a:r>
            <a:r>
              <a:rPr lang="en-US" sz="1800">
                <a:solidFill>
                  <a:srgbClr val="0000FF"/>
                </a:solidFill>
                <a:cs typeface="Times New Roman" pitchFamily="18" charset="0"/>
              </a:rPr>
              <a:t>  =  92.135 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74118">
                                            <p:txEl>
                                              <p:pRg st="0" end="0"/>
                                            </p:txEl>
                                          </p:spTgt>
                                        </p:tgtEl>
                                        <p:attrNameLst>
                                          <p:attrName>style.visibility</p:attrName>
                                        </p:attrNameLst>
                                      </p:cBhvr>
                                      <p:to>
                                        <p:strVal val="visible"/>
                                      </p:to>
                                    </p:set>
                                    <p:animEffect transition="in" filter="dissolve">
                                      <p:cBhvr>
                                        <p:cTn id="7" dur="500"/>
                                        <p:tgtEl>
                                          <p:spTgt spid="47411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74118">
                                            <p:txEl>
                                              <p:pRg st="1" end="1"/>
                                            </p:txEl>
                                          </p:spTgt>
                                        </p:tgtEl>
                                        <p:attrNameLst>
                                          <p:attrName>style.visibility</p:attrName>
                                        </p:attrNameLst>
                                      </p:cBhvr>
                                      <p:to>
                                        <p:strVal val="visible"/>
                                      </p:to>
                                    </p:set>
                                    <p:animEffect transition="in" filter="dissolve">
                                      <p:cBhvr>
                                        <p:cTn id="10" dur="500"/>
                                        <p:tgtEl>
                                          <p:spTgt spid="474118">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74118">
                                            <p:txEl>
                                              <p:pRg st="2" end="2"/>
                                            </p:txEl>
                                          </p:spTgt>
                                        </p:tgtEl>
                                        <p:attrNameLst>
                                          <p:attrName>style.visibility</p:attrName>
                                        </p:attrNameLst>
                                      </p:cBhvr>
                                      <p:to>
                                        <p:strVal val="visible"/>
                                      </p:to>
                                    </p:set>
                                    <p:animEffect transition="in" filter="dissolve">
                                      <p:cBhvr>
                                        <p:cTn id="13" dur="500"/>
                                        <p:tgtEl>
                                          <p:spTgt spid="474118">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74118">
                                            <p:txEl>
                                              <p:pRg st="3" end="3"/>
                                            </p:txEl>
                                          </p:spTgt>
                                        </p:tgtEl>
                                        <p:attrNameLst>
                                          <p:attrName>style.visibility</p:attrName>
                                        </p:attrNameLst>
                                      </p:cBhvr>
                                      <p:to>
                                        <p:strVal val="visible"/>
                                      </p:to>
                                    </p:set>
                                    <p:animEffect transition="in" filter="dissolve">
                                      <p:cBhvr>
                                        <p:cTn id="16" dur="500"/>
                                        <p:tgtEl>
                                          <p:spTgt spid="474118">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74118">
                                            <p:txEl>
                                              <p:pRg st="4" end="4"/>
                                            </p:txEl>
                                          </p:spTgt>
                                        </p:tgtEl>
                                        <p:attrNameLst>
                                          <p:attrName>style.visibility</p:attrName>
                                        </p:attrNameLst>
                                      </p:cBhvr>
                                      <p:to>
                                        <p:strVal val="visible"/>
                                      </p:to>
                                    </p:set>
                                    <p:animEffect transition="in" filter="dissolve">
                                      <p:cBhvr>
                                        <p:cTn id="19" dur="500"/>
                                        <p:tgtEl>
                                          <p:spTgt spid="47411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74118">
                                            <p:txEl>
                                              <p:pRg st="6" end="6"/>
                                            </p:txEl>
                                          </p:spTgt>
                                        </p:tgtEl>
                                        <p:attrNameLst>
                                          <p:attrName>style.visibility</p:attrName>
                                        </p:attrNameLst>
                                      </p:cBhvr>
                                      <p:to>
                                        <p:strVal val="visible"/>
                                      </p:to>
                                    </p:set>
                                    <p:animEffect transition="in" filter="randombar(horizontal)">
                                      <p:cBhvr>
                                        <p:cTn id="24" dur="500"/>
                                        <p:tgtEl>
                                          <p:spTgt spid="474118">
                                            <p:txEl>
                                              <p:pRg st="6" end="6"/>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474118">
                                            <p:txEl>
                                              <p:pRg st="7" end="7"/>
                                            </p:txEl>
                                          </p:spTgt>
                                        </p:tgtEl>
                                        <p:attrNameLst>
                                          <p:attrName>style.visibility</p:attrName>
                                        </p:attrNameLst>
                                      </p:cBhvr>
                                      <p:to>
                                        <p:strVal val="visible"/>
                                      </p:to>
                                    </p:set>
                                    <p:animEffect transition="in" filter="randombar(horizontal)">
                                      <p:cBhvr>
                                        <p:cTn id="27" dur="500"/>
                                        <p:tgtEl>
                                          <p:spTgt spid="474118">
                                            <p:txEl>
                                              <p:pRg st="7" end="7"/>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474118">
                                            <p:txEl>
                                              <p:pRg st="8" end="8"/>
                                            </p:txEl>
                                          </p:spTgt>
                                        </p:tgtEl>
                                        <p:attrNameLst>
                                          <p:attrName>style.visibility</p:attrName>
                                        </p:attrNameLst>
                                      </p:cBhvr>
                                      <p:to>
                                        <p:strVal val="visible"/>
                                      </p:to>
                                    </p:set>
                                    <p:animEffect transition="in" filter="randombar(horizontal)">
                                      <p:cBhvr>
                                        <p:cTn id="30" dur="500"/>
                                        <p:tgtEl>
                                          <p:spTgt spid="474118">
                                            <p:txEl>
                                              <p:pRg st="8" end="8"/>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474118">
                                            <p:txEl>
                                              <p:pRg st="9" end="9"/>
                                            </p:txEl>
                                          </p:spTgt>
                                        </p:tgtEl>
                                        <p:attrNameLst>
                                          <p:attrName>style.visibility</p:attrName>
                                        </p:attrNameLst>
                                      </p:cBhvr>
                                      <p:to>
                                        <p:strVal val="visible"/>
                                      </p:to>
                                    </p:set>
                                    <p:animEffect transition="in" filter="randombar(horizontal)">
                                      <p:cBhvr>
                                        <p:cTn id="33" dur="500"/>
                                        <p:tgtEl>
                                          <p:spTgt spid="474118">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nodeType="clickEffect">
                                  <p:stCondLst>
                                    <p:cond delay="0"/>
                                  </p:stCondLst>
                                  <p:iterate type="lt">
                                    <p:tmPct val="10000"/>
                                  </p:iterate>
                                  <p:childTnLst>
                                    <p:set>
                                      <p:cBhvr>
                                        <p:cTn id="37" dur="1" fill="hold">
                                          <p:stCondLst>
                                            <p:cond delay="0"/>
                                          </p:stCondLst>
                                        </p:cTn>
                                        <p:tgtEl>
                                          <p:spTgt spid="474118">
                                            <p:txEl>
                                              <p:pRg st="11" end="11"/>
                                            </p:txEl>
                                          </p:spTgt>
                                        </p:tgtEl>
                                        <p:attrNameLst>
                                          <p:attrName>style.visibility</p:attrName>
                                        </p:attrNameLst>
                                      </p:cBhvr>
                                      <p:to>
                                        <p:strVal val="visible"/>
                                      </p:to>
                                    </p:set>
                                    <p:anim by="(-#ppt_w*2)" calcmode="lin" valueType="num">
                                      <p:cBhvr rctx="PPT">
                                        <p:cTn id="38" dur="500" autoRev="1" fill="hold">
                                          <p:stCondLst>
                                            <p:cond delay="0"/>
                                          </p:stCondLst>
                                        </p:cTn>
                                        <p:tgtEl>
                                          <p:spTgt spid="474118">
                                            <p:txEl>
                                              <p:pRg st="11" end="11"/>
                                            </p:txEl>
                                          </p:spTgt>
                                        </p:tgtEl>
                                        <p:attrNameLst>
                                          <p:attrName>ppt_w</p:attrName>
                                        </p:attrNameLst>
                                      </p:cBhvr>
                                    </p:anim>
                                    <p:anim by="(#ppt_w*0.50)" calcmode="lin" valueType="num">
                                      <p:cBhvr>
                                        <p:cTn id="39" dur="500" decel="50000" autoRev="1" fill="hold">
                                          <p:stCondLst>
                                            <p:cond delay="0"/>
                                          </p:stCondLst>
                                        </p:cTn>
                                        <p:tgtEl>
                                          <p:spTgt spid="474118">
                                            <p:txEl>
                                              <p:pRg st="11" end="11"/>
                                            </p:txEl>
                                          </p:spTgt>
                                        </p:tgtEl>
                                        <p:attrNameLst>
                                          <p:attrName>ppt_x</p:attrName>
                                        </p:attrNameLst>
                                      </p:cBhvr>
                                    </p:anim>
                                    <p:anim from="(-#ppt_h/2)" to="(#ppt_y)" calcmode="lin" valueType="num">
                                      <p:cBhvr>
                                        <p:cTn id="40" dur="1000" fill="hold">
                                          <p:stCondLst>
                                            <p:cond delay="0"/>
                                          </p:stCondLst>
                                        </p:cTn>
                                        <p:tgtEl>
                                          <p:spTgt spid="474118">
                                            <p:txEl>
                                              <p:pRg st="11" end="11"/>
                                            </p:txEl>
                                          </p:spTgt>
                                        </p:tgtEl>
                                        <p:attrNameLst>
                                          <p:attrName>ppt_y</p:attrName>
                                        </p:attrNameLst>
                                      </p:cBhvr>
                                    </p:anim>
                                    <p:animRot by="21600000">
                                      <p:cBhvr>
                                        <p:cTn id="41" dur="1000" fill="hold">
                                          <p:stCondLst>
                                            <p:cond delay="0"/>
                                          </p:stCondLst>
                                        </p:cTn>
                                        <p:tgtEl>
                                          <p:spTgt spid="474118">
                                            <p:txEl>
                                              <p:pRg st="11" end="11"/>
                                            </p:txEl>
                                          </p:spTgt>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40" presetClass="entr" presetSubtype="0" fill="hold" nodeType="clickEffect">
                                  <p:stCondLst>
                                    <p:cond delay="0"/>
                                  </p:stCondLst>
                                  <p:iterate type="lt">
                                    <p:tmPct val="10000"/>
                                  </p:iterate>
                                  <p:childTnLst>
                                    <p:set>
                                      <p:cBhvr>
                                        <p:cTn id="45" dur="1" fill="hold">
                                          <p:stCondLst>
                                            <p:cond delay="0"/>
                                          </p:stCondLst>
                                        </p:cTn>
                                        <p:tgtEl>
                                          <p:spTgt spid="474118">
                                            <p:txEl>
                                              <p:pRg st="13" end="13"/>
                                            </p:txEl>
                                          </p:spTgt>
                                        </p:tgtEl>
                                        <p:attrNameLst>
                                          <p:attrName>style.visibility</p:attrName>
                                        </p:attrNameLst>
                                      </p:cBhvr>
                                      <p:to>
                                        <p:strVal val="visible"/>
                                      </p:to>
                                    </p:set>
                                    <p:animEffect transition="in" filter="fade">
                                      <p:cBhvr>
                                        <p:cTn id="46" dur="1000"/>
                                        <p:tgtEl>
                                          <p:spTgt spid="474118">
                                            <p:txEl>
                                              <p:pRg st="13" end="13"/>
                                            </p:txEl>
                                          </p:spTgt>
                                        </p:tgtEl>
                                      </p:cBhvr>
                                    </p:animEffect>
                                    <p:anim calcmode="lin" valueType="num">
                                      <p:cBhvr>
                                        <p:cTn id="47" dur="1000" fill="hold"/>
                                        <p:tgtEl>
                                          <p:spTgt spid="474118">
                                            <p:txEl>
                                              <p:pRg st="13" end="13"/>
                                            </p:txEl>
                                          </p:spTgt>
                                        </p:tgtEl>
                                        <p:attrNameLst>
                                          <p:attrName>ppt_x</p:attrName>
                                        </p:attrNameLst>
                                      </p:cBhvr>
                                      <p:tavLst>
                                        <p:tav tm="0">
                                          <p:val>
                                            <p:strVal val="#ppt_x-.1"/>
                                          </p:val>
                                        </p:tav>
                                        <p:tav tm="100000">
                                          <p:val>
                                            <p:strVal val="#ppt_x"/>
                                          </p:val>
                                        </p:tav>
                                      </p:tavLst>
                                    </p:anim>
                                    <p:anim calcmode="lin" valueType="num">
                                      <p:cBhvr>
                                        <p:cTn id="48" dur="1000" fill="hold"/>
                                        <p:tgtEl>
                                          <p:spTgt spid="474118">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nodeType="clickEffect">
                                  <p:stCondLst>
                                    <p:cond delay="0"/>
                                  </p:stCondLst>
                                  <p:childTnLst>
                                    <p:set>
                                      <p:cBhvr>
                                        <p:cTn id="52" dur="1" fill="hold">
                                          <p:stCondLst>
                                            <p:cond delay="0"/>
                                          </p:stCondLst>
                                        </p:cTn>
                                        <p:tgtEl>
                                          <p:spTgt spid="474118">
                                            <p:txEl>
                                              <p:pRg st="14" end="14"/>
                                            </p:txEl>
                                          </p:spTgt>
                                        </p:tgtEl>
                                        <p:attrNameLst>
                                          <p:attrName>style.visibility</p:attrName>
                                        </p:attrNameLst>
                                      </p:cBhvr>
                                      <p:to>
                                        <p:strVal val="visible"/>
                                      </p:to>
                                    </p:set>
                                    <p:anim calcmode="lin" valueType="num">
                                      <p:cBhvr>
                                        <p:cTn id="53" dur="500" fill="hold"/>
                                        <p:tgtEl>
                                          <p:spTgt spid="474118">
                                            <p:txEl>
                                              <p:pRg st="14" end="14"/>
                                            </p:txEl>
                                          </p:spTgt>
                                        </p:tgtEl>
                                        <p:attrNameLst>
                                          <p:attrName>ppt_w</p:attrName>
                                        </p:attrNameLst>
                                      </p:cBhvr>
                                      <p:tavLst>
                                        <p:tav tm="0">
                                          <p:val>
                                            <p:fltVal val="0"/>
                                          </p:val>
                                        </p:tav>
                                        <p:tav tm="100000">
                                          <p:val>
                                            <p:strVal val="#ppt_w"/>
                                          </p:val>
                                        </p:tav>
                                      </p:tavLst>
                                    </p:anim>
                                    <p:anim calcmode="lin" valueType="num">
                                      <p:cBhvr>
                                        <p:cTn id="54" dur="500" fill="hold"/>
                                        <p:tgtEl>
                                          <p:spTgt spid="474118">
                                            <p:txEl>
                                              <p:pRg st="14" end="14"/>
                                            </p:tx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4" presetClass="entr" presetSubtype="0" accel="100000" fill="hold" nodeType="clickEffect">
                                  <p:stCondLst>
                                    <p:cond delay="0"/>
                                  </p:stCondLst>
                                  <p:childTnLst>
                                    <p:set>
                                      <p:cBhvr>
                                        <p:cTn id="58" dur="1" fill="hold">
                                          <p:stCondLst>
                                            <p:cond delay="0"/>
                                          </p:stCondLst>
                                        </p:cTn>
                                        <p:tgtEl>
                                          <p:spTgt spid="474118">
                                            <p:txEl>
                                              <p:pRg st="15" end="15"/>
                                            </p:txEl>
                                          </p:spTgt>
                                        </p:tgtEl>
                                        <p:attrNameLst>
                                          <p:attrName>style.visibility</p:attrName>
                                        </p:attrNameLst>
                                      </p:cBhvr>
                                      <p:to>
                                        <p:strVal val="visible"/>
                                      </p:to>
                                    </p:set>
                                    <p:anim calcmode="lin" valueType="num">
                                      <p:cBhvr>
                                        <p:cTn id="59" dur="500" fill="hold"/>
                                        <p:tgtEl>
                                          <p:spTgt spid="474118">
                                            <p:txEl>
                                              <p:pRg st="15" end="15"/>
                                            </p:txEl>
                                          </p:spTgt>
                                        </p:tgtEl>
                                        <p:attrNameLst>
                                          <p:attrName>ppt_w</p:attrName>
                                        </p:attrNameLst>
                                      </p:cBhvr>
                                      <p:tavLst>
                                        <p:tav tm="0">
                                          <p:val>
                                            <p:strVal val="#ppt_w*0.05"/>
                                          </p:val>
                                        </p:tav>
                                        <p:tav tm="100000">
                                          <p:val>
                                            <p:strVal val="#ppt_w"/>
                                          </p:val>
                                        </p:tav>
                                      </p:tavLst>
                                    </p:anim>
                                    <p:anim calcmode="lin" valueType="num">
                                      <p:cBhvr>
                                        <p:cTn id="60" dur="500" fill="hold"/>
                                        <p:tgtEl>
                                          <p:spTgt spid="474118">
                                            <p:txEl>
                                              <p:pRg st="15" end="15"/>
                                            </p:txEl>
                                          </p:spTgt>
                                        </p:tgtEl>
                                        <p:attrNameLst>
                                          <p:attrName>ppt_h</p:attrName>
                                        </p:attrNameLst>
                                      </p:cBhvr>
                                      <p:tavLst>
                                        <p:tav tm="0">
                                          <p:val>
                                            <p:strVal val="#ppt_h"/>
                                          </p:val>
                                        </p:tav>
                                        <p:tav tm="100000">
                                          <p:val>
                                            <p:strVal val="#ppt_h"/>
                                          </p:val>
                                        </p:tav>
                                      </p:tavLst>
                                    </p:anim>
                                    <p:anim calcmode="lin" valueType="num">
                                      <p:cBhvr>
                                        <p:cTn id="61" dur="500" fill="hold"/>
                                        <p:tgtEl>
                                          <p:spTgt spid="474118">
                                            <p:txEl>
                                              <p:pRg st="15" end="15"/>
                                            </p:txEl>
                                          </p:spTgt>
                                        </p:tgtEl>
                                        <p:attrNameLst>
                                          <p:attrName>ppt_x</p:attrName>
                                        </p:attrNameLst>
                                      </p:cBhvr>
                                      <p:tavLst>
                                        <p:tav tm="0">
                                          <p:val>
                                            <p:strVal val="#ppt_x-.2"/>
                                          </p:val>
                                        </p:tav>
                                        <p:tav tm="100000">
                                          <p:val>
                                            <p:strVal val="#ppt_x"/>
                                          </p:val>
                                        </p:tav>
                                      </p:tavLst>
                                    </p:anim>
                                    <p:anim calcmode="lin" valueType="num">
                                      <p:cBhvr>
                                        <p:cTn id="62" dur="500" fill="hold"/>
                                        <p:tgtEl>
                                          <p:spTgt spid="474118">
                                            <p:txEl>
                                              <p:pRg st="15" end="15"/>
                                            </p:txEl>
                                          </p:spTgt>
                                        </p:tgtEl>
                                        <p:attrNameLst>
                                          <p:attrName>ppt_y</p:attrName>
                                        </p:attrNameLst>
                                      </p:cBhvr>
                                      <p:tavLst>
                                        <p:tav tm="0">
                                          <p:val>
                                            <p:strVal val="#ppt_y"/>
                                          </p:val>
                                        </p:tav>
                                        <p:tav tm="100000">
                                          <p:val>
                                            <p:strVal val="#ppt_y"/>
                                          </p:val>
                                        </p:tav>
                                      </p:tavLst>
                                    </p:anim>
                                    <p:animEffect transition="in" filter="fade">
                                      <p:cBhvr>
                                        <p:cTn id="63" dur="500"/>
                                        <p:tgtEl>
                                          <p:spTgt spid="474118">
                                            <p:txEl>
                                              <p:pRg st="15" end="1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0" presetClass="entr" presetSubtype="0" fill="hold" nodeType="clickEffect">
                                  <p:stCondLst>
                                    <p:cond delay="0"/>
                                  </p:stCondLst>
                                  <p:iterate type="lt">
                                    <p:tmPct val="10000"/>
                                  </p:iterate>
                                  <p:childTnLst>
                                    <p:set>
                                      <p:cBhvr>
                                        <p:cTn id="67" dur="1" fill="hold">
                                          <p:stCondLst>
                                            <p:cond delay="0"/>
                                          </p:stCondLst>
                                        </p:cTn>
                                        <p:tgtEl>
                                          <p:spTgt spid="474118">
                                            <p:txEl>
                                              <p:pRg st="16" end="16"/>
                                            </p:txEl>
                                          </p:spTgt>
                                        </p:tgtEl>
                                        <p:attrNameLst>
                                          <p:attrName>style.visibility</p:attrName>
                                        </p:attrNameLst>
                                      </p:cBhvr>
                                      <p:to>
                                        <p:strVal val="visible"/>
                                      </p:to>
                                    </p:set>
                                    <p:animEffect transition="in" filter="fade">
                                      <p:cBhvr>
                                        <p:cTn id="68" dur="1000"/>
                                        <p:tgtEl>
                                          <p:spTgt spid="474118">
                                            <p:txEl>
                                              <p:pRg st="16" end="16"/>
                                            </p:txEl>
                                          </p:spTgt>
                                        </p:tgtEl>
                                      </p:cBhvr>
                                    </p:animEffect>
                                    <p:anim calcmode="lin" valueType="num">
                                      <p:cBhvr>
                                        <p:cTn id="69" dur="1000" fill="hold"/>
                                        <p:tgtEl>
                                          <p:spTgt spid="474118">
                                            <p:txEl>
                                              <p:pRg st="16" end="16"/>
                                            </p:txEl>
                                          </p:spTgt>
                                        </p:tgtEl>
                                        <p:attrNameLst>
                                          <p:attrName>ppt_x</p:attrName>
                                        </p:attrNameLst>
                                      </p:cBhvr>
                                      <p:tavLst>
                                        <p:tav tm="0">
                                          <p:val>
                                            <p:strVal val="#ppt_x-.1"/>
                                          </p:val>
                                        </p:tav>
                                        <p:tav tm="100000">
                                          <p:val>
                                            <p:strVal val="#ppt_x"/>
                                          </p:val>
                                        </p:tav>
                                      </p:tavLst>
                                    </p:anim>
                                    <p:anim calcmode="lin" valueType="num">
                                      <p:cBhvr>
                                        <p:cTn id="70" dur="1000" fill="hold"/>
                                        <p:tgtEl>
                                          <p:spTgt spid="474118">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474118">
                                            <p:txEl>
                                              <p:pRg st="17" end="17"/>
                                            </p:txEl>
                                          </p:spTgt>
                                        </p:tgtEl>
                                        <p:attrNameLst>
                                          <p:attrName>style.visibility</p:attrName>
                                        </p:attrNameLst>
                                      </p:cBhvr>
                                      <p:to>
                                        <p:strVal val="visible"/>
                                      </p:to>
                                    </p:set>
                                    <p:animEffect transition="in" filter="dissolve">
                                      <p:cBhvr>
                                        <p:cTn id="75" dur="500"/>
                                        <p:tgtEl>
                                          <p:spTgt spid="474118">
                                            <p:txEl>
                                              <p:pRg st="17" end="17"/>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74118">
                                            <p:txEl>
                                              <p:pRg st="18" end="18"/>
                                            </p:txEl>
                                          </p:spTgt>
                                        </p:tgtEl>
                                        <p:attrNameLst>
                                          <p:attrName>style.visibility</p:attrName>
                                        </p:attrNameLst>
                                      </p:cBhvr>
                                      <p:to>
                                        <p:strVal val="visible"/>
                                      </p:to>
                                    </p:set>
                                    <p:animEffect transition="in" filter="fade">
                                      <p:cBhvr>
                                        <p:cTn id="80" dur="1000"/>
                                        <p:tgtEl>
                                          <p:spTgt spid="474118">
                                            <p:txEl>
                                              <p:pRg st="18" end="18"/>
                                            </p:txEl>
                                          </p:spTgt>
                                        </p:tgtEl>
                                      </p:cBhvr>
                                    </p:animEffect>
                                    <p:anim calcmode="lin" valueType="num">
                                      <p:cBhvr>
                                        <p:cTn id="81" dur="1000" fill="hold"/>
                                        <p:tgtEl>
                                          <p:spTgt spid="474118">
                                            <p:txEl>
                                              <p:pRg st="18" end="18"/>
                                            </p:txEl>
                                          </p:spTgt>
                                        </p:tgtEl>
                                        <p:attrNameLst>
                                          <p:attrName>ppt_x</p:attrName>
                                        </p:attrNameLst>
                                      </p:cBhvr>
                                      <p:tavLst>
                                        <p:tav tm="0">
                                          <p:val>
                                            <p:strVal val="#ppt_x"/>
                                          </p:val>
                                        </p:tav>
                                        <p:tav tm="100000">
                                          <p:val>
                                            <p:strVal val="#ppt_x"/>
                                          </p:val>
                                        </p:tav>
                                      </p:tavLst>
                                    </p:anim>
                                    <p:anim calcmode="lin" valueType="num">
                                      <p:cBhvr>
                                        <p:cTn id="82" dur="1000" fill="hold"/>
                                        <p:tgtEl>
                                          <p:spTgt spid="474118">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4"/>
          <p:cNvSpPr>
            <a:spLocks noGrp="1" noChangeArrowheads="1"/>
          </p:cNvSpPr>
          <p:nvPr>
            <p:ph type="title"/>
          </p:nvPr>
        </p:nvSpPr>
        <p:spPr/>
        <p:txBody>
          <a:bodyPr/>
          <a:lstStyle/>
          <a:p>
            <a:pPr eaLnBrk="1" hangingPunct="1"/>
            <a:r>
              <a:rPr lang="en-US" sz="3200" i="1" smtClean="0">
                <a:solidFill>
                  <a:schemeClr val="tx1"/>
                </a:solidFill>
              </a:rPr>
              <a:t>Careers in Chemistry:  Dentistry</a:t>
            </a:r>
            <a:r>
              <a:rPr lang="en-US" i="1" smtClean="0">
                <a:solidFill>
                  <a:schemeClr val="tx1"/>
                </a:solidFill>
              </a:rPr>
              <a:t>	</a:t>
            </a:r>
          </a:p>
        </p:txBody>
      </p:sp>
      <p:pic>
        <p:nvPicPr>
          <p:cNvPr id="148482" name="Picture 7" descr="http://www.bluejohnstone.co.uk/images/pw3c.gif"/>
          <p:cNvPicPr>
            <a:picLocks noChangeAspect="1" noChangeArrowheads="1"/>
          </p:cNvPicPr>
          <p:nvPr/>
        </p:nvPicPr>
        <p:blipFill>
          <a:blip r:embed="rId3" r:link="rId4"/>
          <a:srcRect/>
          <a:stretch>
            <a:fillRect/>
          </a:stretch>
        </p:blipFill>
        <p:spPr bwMode="auto">
          <a:xfrm>
            <a:off x="7740650" y="488950"/>
            <a:ext cx="914400" cy="1009650"/>
          </a:xfrm>
          <a:prstGeom prst="rect">
            <a:avLst/>
          </a:prstGeom>
          <a:noFill/>
          <a:ln w="9525">
            <a:noFill/>
            <a:miter lim="800000"/>
            <a:headEnd/>
            <a:tailEnd/>
          </a:ln>
        </p:spPr>
      </p:pic>
      <p:sp>
        <p:nvSpPr>
          <p:cNvPr id="148483" name="Rectangle 10"/>
          <p:cNvSpPr>
            <a:spLocks noChangeArrowheads="1"/>
          </p:cNvSpPr>
          <p:nvPr/>
        </p:nvSpPr>
        <p:spPr bwMode="auto">
          <a:xfrm>
            <a:off x="-431800" y="3670300"/>
            <a:ext cx="184150" cy="776288"/>
          </a:xfrm>
          <a:prstGeom prst="rect">
            <a:avLst/>
          </a:prstGeom>
          <a:noFill/>
          <a:ln w="9525">
            <a:noFill/>
            <a:miter lim="800000"/>
            <a:headEnd/>
            <a:tailEnd/>
          </a:ln>
        </p:spPr>
        <p:txBody>
          <a:bodyPr wrap="none" anchor="ctr">
            <a:spAutoFit/>
          </a:bodyPr>
          <a:lstStyle/>
          <a:p>
            <a:r>
              <a:rPr lang="en-US" sz="1200">
                <a:latin typeface="Times New Roman" pitchFamily="18" charset="0"/>
                <a:cs typeface="Times New Roman" pitchFamily="18" charset="0"/>
              </a:rPr>
              <a:t/>
            </a:r>
            <a:br>
              <a:rPr lang="en-US" sz="1200">
                <a:latin typeface="Times New Roman" pitchFamily="18" charset="0"/>
                <a:cs typeface="Times New Roman" pitchFamily="18" charset="0"/>
              </a:rPr>
            </a:br>
            <a:endParaRPr lang="en-US" sz="900">
              <a:latin typeface="Times New Roman" pitchFamily="18" charset="0"/>
            </a:endParaRPr>
          </a:p>
          <a:p>
            <a:pPr eaLnBrk="0" hangingPunct="0"/>
            <a:endParaRPr lang="en-US" sz="2400">
              <a:latin typeface="Times New Roman" pitchFamily="18" charset="0"/>
            </a:endParaRPr>
          </a:p>
        </p:txBody>
      </p:sp>
      <p:sp>
        <p:nvSpPr>
          <p:cNvPr id="476171" name="Rectangle 11"/>
          <p:cNvSpPr>
            <a:spLocks noChangeArrowheads="1"/>
          </p:cNvSpPr>
          <p:nvPr/>
        </p:nvSpPr>
        <p:spPr bwMode="auto">
          <a:xfrm>
            <a:off x="663575" y="5200650"/>
            <a:ext cx="7791450" cy="336550"/>
          </a:xfrm>
          <a:prstGeom prst="rect">
            <a:avLst/>
          </a:prstGeom>
          <a:noFill/>
          <a:ln w="9525">
            <a:noFill/>
            <a:miter lim="800000"/>
            <a:headEnd/>
            <a:tailEnd/>
          </a:ln>
        </p:spPr>
        <p:txBody>
          <a:bodyPr wrap="none" anchor="ctr">
            <a:spAutoFit/>
          </a:bodyPr>
          <a:lstStyle/>
          <a:p>
            <a:pPr algn="ctr"/>
            <a:r>
              <a:rPr lang="en-US" sz="1200">
                <a:cs typeface="Times New Roman" pitchFamily="18" charset="0"/>
              </a:rPr>
              <a:t>Need  </a:t>
            </a:r>
            <a:r>
              <a:rPr lang="en-US" sz="1600">
                <a:cs typeface="Times New Roman" pitchFamily="18" charset="0"/>
              </a:rPr>
              <a:t>11,238 gallons of water </a:t>
            </a:r>
            <a:r>
              <a:rPr lang="en-US" sz="1200">
                <a:cs typeface="Times New Roman" pitchFamily="18" charset="0"/>
              </a:rPr>
              <a:t> needed to dissolve  </a:t>
            </a:r>
            <a:r>
              <a:rPr lang="en-US" sz="1600">
                <a:cs typeface="Times New Roman" pitchFamily="18" charset="0"/>
              </a:rPr>
              <a:t>91.235 g CaF</a:t>
            </a:r>
            <a:r>
              <a:rPr lang="en-US" sz="1600" baseline="-30000">
                <a:cs typeface="Times New Roman" pitchFamily="18" charset="0"/>
              </a:rPr>
              <a:t>2</a:t>
            </a:r>
            <a:r>
              <a:rPr lang="en-US" sz="1200">
                <a:cs typeface="Times New Roman" pitchFamily="18" charset="0"/>
              </a:rPr>
              <a:t>  to yield a  </a:t>
            </a:r>
            <a:r>
              <a:rPr lang="en-US" sz="1600">
                <a:cs typeface="Times New Roman" pitchFamily="18" charset="0"/>
              </a:rPr>
              <a:t>1 ppm F</a:t>
            </a:r>
            <a:r>
              <a:rPr lang="en-US" sz="1600" baseline="30000">
                <a:cs typeface="Times New Roman" pitchFamily="18" charset="0"/>
              </a:rPr>
              <a:t>1-</a:t>
            </a:r>
            <a:r>
              <a:rPr lang="en-US" sz="1200">
                <a:cs typeface="Times New Roman" pitchFamily="18" charset="0"/>
              </a:rPr>
              <a:t>  solution.</a:t>
            </a:r>
            <a:endParaRPr lang="en-US" sz="2400"/>
          </a:p>
        </p:txBody>
      </p:sp>
      <p:sp>
        <p:nvSpPr>
          <p:cNvPr id="148485" name="Rectangle 12"/>
          <p:cNvSpPr>
            <a:spLocks noChangeArrowheads="1"/>
          </p:cNvSpPr>
          <p:nvPr/>
        </p:nvSpPr>
        <p:spPr bwMode="auto">
          <a:xfrm>
            <a:off x="7635875" y="1554163"/>
            <a:ext cx="1135063" cy="244475"/>
          </a:xfrm>
          <a:prstGeom prst="rect">
            <a:avLst/>
          </a:prstGeom>
          <a:noFill/>
          <a:ln w="9525">
            <a:noFill/>
            <a:miter lim="800000"/>
            <a:headEnd/>
            <a:tailEnd/>
          </a:ln>
        </p:spPr>
        <p:txBody>
          <a:bodyPr wrap="none">
            <a:spAutoFit/>
          </a:bodyPr>
          <a:lstStyle/>
          <a:p>
            <a:r>
              <a:rPr lang="en-US" sz="1000"/>
              <a:t>Calcium Fluoride</a:t>
            </a:r>
          </a:p>
        </p:txBody>
      </p:sp>
      <p:sp>
        <p:nvSpPr>
          <p:cNvPr id="476173" name="Text Box 13"/>
          <p:cNvSpPr txBox="1">
            <a:spLocks noChangeArrowheads="1"/>
          </p:cNvSpPr>
          <p:nvPr/>
        </p:nvSpPr>
        <p:spPr bwMode="auto">
          <a:xfrm>
            <a:off x="582613" y="2528888"/>
            <a:ext cx="2092325" cy="274637"/>
          </a:xfrm>
          <a:prstGeom prst="rect">
            <a:avLst/>
          </a:prstGeom>
          <a:noFill/>
          <a:ln w="9525">
            <a:noFill/>
            <a:miter lim="800000"/>
            <a:headEnd/>
            <a:tailEnd/>
          </a:ln>
        </p:spPr>
        <p:txBody>
          <a:bodyPr wrap="none">
            <a:spAutoFit/>
          </a:bodyPr>
          <a:lstStyle/>
          <a:p>
            <a:r>
              <a:rPr lang="en-US" sz="1200"/>
              <a:t>x atoms F  =  92.135 g CaF</a:t>
            </a:r>
            <a:r>
              <a:rPr lang="en-US" sz="1200" baseline="-25000"/>
              <a:t>2</a:t>
            </a:r>
          </a:p>
        </p:txBody>
      </p:sp>
      <p:sp>
        <p:nvSpPr>
          <p:cNvPr id="476174" name="Text Box 14"/>
          <p:cNvSpPr txBox="1">
            <a:spLocks noChangeArrowheads="1"/>
          </p:cNvSpPr>
          <p:nvPr/>
        </p:nvSpPr>
        <p:spPr bwMode="auto">
          <a:xfrm>
            <a:off x="2700338" y="2397125"/>
            <a:ext cx="942975" cy="274638"/>
          </a:xfrm>
          <a:prstGeom prst="rect">
            <a:avLst/>
          </a:prstGeom>
          <a:noFill/>
          <a:ln w="9525">
            <a:noFill/>
            <a:miter lim="800000"/>
            <a:headEnd/>
            <a:tailEnd/>
          </a:ln>
        </p:spPr>
        <p:txBody>
          <a:bodyPr wrap="none">
            <a:spAutoFit/>
          </a:bodyPr>
          <a:lstStyle/>
          <a:p>
            <a:r>
              <a:rPr lang="en-US" sz="1200"/>
              <a:t>1 mol CaF</a:t>
            </a:r>
            <a:r>
              <a:rPr lang="en-US" sz="1200" baseline="-25000"/>
              <a:t>2</a:t>
            </a:r>
          </a:p>
        </p:txBody>
      </p:sp>
      <p:sp>
        <p:nvSpPr>
          <p:cNvPr id="476175" name="Text Box 15"/>
          <p:cNvSpPr txBox="1">
            <a:spLocks noChangeArrowheads="1"/>
          </p:cNvSpPr>
          <p:nvPr/>
        </p:nvSpPr>
        <p:spPr bwMode="auto">
          <a:xfrm>
            <a:off x="2724150" y="2687638"/>
            <a:ext cx="866775" cy="274637"/>
          </a:xfrm>
          <a:prstGeom prst="rect">
            <a:avLst/>
          </a:prstGeom>
          <a:noFill/>
          <a:ln w="9525">
            <a:noFill/>
            <a:miter lim="800000"/>
            <a:headEnd/>
            <a:tailEnd/>
          </a:ln>
        </p:spPr>
        <p:txBody>
          <a:bodyPr wrap="none">
            <a:spAutoFit/>
          </a:bodyPr>
          <a:lstStyle/>
          <a:p>
            <a:r>
              <a:rPr lang="en-US" sz="1200"/>
              <a:t>78 g CaF</a:t>
            </a:r>
            <a:r>
              <a:rPr lang="en-US" sz="1200" baseline="-25000"/>
              <a:t>2</a:t>
            </a:r>
            <a:endParaRPr lang="en-US" sz="1200"/>
          </a:p>
        </p:txBody>
      </p:sp>
      <p:sp>
        <p:nvSpPr>
          <p:cNvPr id="476176" name="Text Box 16"/>
          <p:cNvSpPr txBox="1">
            <a:spLocks noChangeArrowheads="1"/>
          </p:cNvSpPr>
          <p:nvPr/>
        </p:nvSpPr>
        <p:spPr bwMode="auto">
          <a:xfrm>
            <a:off x="4252913" y="2687638"/>
            <a:ext cx="942975" cy="274637"/>
          </a:xfrm>
          <a:prstGeom prst="rect">
            <a:avLst/>
          </a:prstGeom>
          <a:noFill/>
          <a:ln w="9525">
            <a:noFill/>
            <a:miter lim="800000"/>
            <a:headEnd/>
            <a:tailEnd/>
          </a:ln>
        </p:spPr>
        <p:txBody>
          <a:bodyPr wrap="none">
            <a:spAutoFit/>
          </a:bodyPr>
          <a:lstStyle/>
          <a:p>
            <a:r>
              <a:rPr lang="en-US" sz="1200"/>
              <a:t>1 mol CaF</a:t>
            </a:r>
            <a:r>
              <a:rPr lang="en-US" sz="1200" baseline="-25000"/>
              <a:t>2</a:t>
            </a:r>
          </a:p>
        </p:txBody>
      </p:sp>
      <p:sp>
        <p:nvSpPr>
          <p:cNvPr id="476177" name="Text Box 17"/>
          <p:cNvSpPr txBox="1">
            <a:spLocks noChangeArrowheads="1"/>
          </p:cNvSpPr>
          <p:nvPr/>
        </p:nvSpPr>
        <p:spPr bwMode="auto">
          <a:xfrm>
            <a:off x="3719513" y="2397125"/>
            <a:ext cx="2036762" cy="274638"/>
          </a:xfrm>
          <a:prstGeom prst="rect">
            <a:avLst/>
          </a:prstGeom>
          <a:noFill/>
          <a:ln w="9525">
            <a:noFill/>
            <a:miter lim="800000"/>
            <a:headEnd/>
            <a:tailEnd/>
          </a:ln>
        </p:spPr>
        <p:txBody>
          <a:bodyPr wrap="none">
            <a:spAutoFit/>
          </a:bodyPr>
          <a:lstStyle/>
          <a:p>
            <a:r>
              <a:rPr lang="en-US" sz="1200"/>
              <a:t>6.02 x 10</a:t>
            </a:r>
            <a:r>
              <a:rPr lang="en-US" sz="1200" baseline="30000"/>
              <a:t>23</a:t>
            </a:r>
            <a:r>
              <a:rPr lang="en-US" sz="1200"/>
              <a:t> molecules CaF</a:t>
            </a:r>
            <a:r>
              <a:rPr lang="en-US" sz="1200" baseline="-25000"/>
              <a:t>2</a:t>
            </a:r>
          </a:p>
        </p:txBody>
      </p:sp>
      <p:sp>
        <p:nvSpPr>
          <p:cNvPr id="476178" name="Text Box 18"/>
          <p:cNvSpPr txBox="1">
            <a:spLocks noChangeArrowheads="1"/>
          </p:cNvSpPr>
          <p:nvPr/>
        </p:nvSpPr>
        <p:spPr bwMode="auto">
          <a:xfrm>
            <a:off x="5995988" y="2401888"/>
            <a:ext cx="862012" cy="274637"/>
          </a:xfrm>
          <a:prstGeom prst="rect">
            <a:avLst/>
          </a:prstGeom>
          <a:noFill/>
          <a:ln w="9525">
            <a:noFill/>
            <a:miter lim="800000"/>
            <a:headEnd/>
            <a:tailEnd/>
          </a:ln>
        </p:spPr>
        <p:txBody>
          <a:bodyPr wrap="none">
            <a:spAutoFit/>
          </a:bodyPr>
          <a:lstStyle/>
          <a:p>
            <a:r>
              <a:rPr lang="en-US" sz="1200"/>
              <a:t>2 atoms F</a:t>
            </a:r>
            <a:endParaRPr lang="en-US" sz="1200" baseline="-25000"/>
          </a:p>
        </p:txBody>
      </p:sp>
      <p:sp>
        <p:nvSpPr>
          <p:cNvPr id="476179" name="Text Box 19"/>
          <p:cNvSpPr txBox="1">
            <a:spLocks noChangeArrowheads="1"/>
          </p:cNvSpPr>
          <p:nvPr/>
        </p:nvSpPr>
        <p:spPr bwMode="auto">
          <a:xfrm>
            <a:off x="5743575" y="2687638"/>
            <a:ext cx="1381125" cy="274637"/>
          </a:xfrm>
          <a:prstGeom prst="rect">
            <a:avLst/>
          </a:prstGeom>
          <a:noFill/>
          <a:ln w="9525">
            <a:noFill/>
            <a:miter lim="800000"/>
            <a:headEnd/>
            <a:tailEnd/>
          </a:ln>
        </p:spPr>
        <p:txBody>
          <a:bodyPr wrap="none">
            <a:spAutoFit/>
          </a:bodyPr>
          <a:lstStyle/>
          <a:p>
            <a:r>
              <a:rPr lang="en-US" sz="1200"/>
              <a:t>1 molecules CaF</a:t>
            </a:r>
            <a:r>
              <a:rPr lang="en-US" sz="1200" baseline="-25000"/>
              <a:t>2</a:t>
            </a:r>
          </a:p>
        </p:txBody>
      </p:sp>
      <p:grpSp>
        <p:nvGrpSpPr>
          <p:cNvPr id="2" name="Group 20"/>
          <p:cNvGrpSpPr>
            <a:grpSpLocks/>
          </p:cNvGrpSpPr>
          <p:nvPr/>
        </p:nvGrpSpPr>
        <p:grpSpPr bwMode="auto">
          <a:xfrm>
            <a:off x="2682875" y="2325688"/>
            <a:ext cx="1028700" cy="676275"/>
            <a:chOff x="1872" y="2730"/>
            <a:chExt cx="816" cy="438"/>
          </a:xfrm>
        </p:grpSpPr>
        <p:sp>
          <p:nvSpPr>
            <p:cNvPr id="148554" name="AutoShape 21"/>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8555" name="Line 22"/>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23"/>
          <p:cNvGrpSpPr>
            <a:grpSpLocks/>
          </p:cNvGrpSpPr>
          <p:nvPr/>
        </p:nvGrpSpPr>
        <p:grpSpPr bwMode="auto">
          <a:xfrm>
            <a:off x="3749675" y="2325688"/>
            <a:ext cx="1960563" cy="676275"/>
            <a:chOff x="1872" y="2730"/>
            <a:chExt cx="816" cy="438"/>
          </a:xfrm>
        </p:grpSpPr>
        <p:sp>
          <p:nvSpPr>
            <p:cNvPr id="148552" name="AutoShape 24"/>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8553" name="Line 25"/>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26"/>
          <p:cNvGrpSpPr>
            <a:grpSpLocks/>
          </p:cNvGrpSpPr>
          <p:nvPr/>
        </p:nvGrpSpPr>
        <p:grpSpPr bwMode="auto">
          <a:xfrm>
            <a:off x="5749925" y="2325688"/>
            <a:ext cx="1381125" cy="676275"/>
            <a:chOff x="1872" y="2730"/>
            <a:chExt cx="816" cy="438"/>
          </a:xfrm>
        </p:grpSpPr>
        <p:sp>
          <p:nvSpPr>
            <p:cNvPr id="148550" name="AutoShape 27"/>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8551" name="Line 28"/>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76189" name="Line 29"/>
          <p:cNvSpPr>
            <a:spLocks noChangeShapeType="1"/>
          </p:cNvSpPr>
          <p:nvPr/>
        </p:nvSpPr>
        <p:spPr bwMode="auto">
          <a:xfrm flipV="1">
            <a:off x="2130425" y="2640013"/>
            <a:ext cx="457200" cy="85725"/>
          </a:xfrm>
          <a:prstGeom prst="line">
            <a:avLst/>
          </a:prstGeom>
          <a:noFill/>
          <a:ln w="9525">
            <a:solidFill>
              <a:srgbClr val="FF0000"/>
            </a:solidFill>
            <a:round/>
            <a:headEnd/>
            <a:tailEnd/>
          </a:ln>
        </p:spPr>
        <p:txBody>
          <a:bodyPr/>
          <a:lstStyle/>
          <a:p>
            <a:endParaRPr lang="en-US"/>
          </a:p>
        </p:txBody>
      </p:sp>
      <p:sp>
        <p:nvSpPr>
          <p:cNvPr id="476190" name="Line 30"/>
          <p:cNvSpPr>
            <a:spLocks noChangeShapeType="1"/>
          </p:cNvSpPr>
          <p:nvPr/>
        </p:nvSpPr>
        <p:spPr bwMode="auto">
          <a:xfrm flipV="1">
            <a:off x="3063875" y="2797175"/>
            <a:ext cx="485775" cy="95250"/>
          </a:xfrm>
          <a:prstGeom prst="line">
            <a:avLst/>
          </a:prstGeom>
          <a:noFill/>
          <a:ln w="9525">
            <a:solidFill>
              <a:srgbClr val="FF0000"/>
            </a:solidFill>
            <a:round/>
            <a:headEnd/>
            <a:tailEnd/>
          </a:ln>
        </p:spPr>
        <p:txBody>
          <a:bodyPr/>
          <a:lstStyle/>
          <a:p>
            <a:endParaRPr lang="en-US"/>
          </a:p>
        </p:txBody>
      </p:sp>
      <p:sp>
        <p:nvSpPr>
          <p:cNvPr id="476191" name="Line 31"/>
          <p:cNvSpPr>
            <a:spLocks noChangeShapeType="1"/>
          </p:cNvSpPr>
          <p:nvPr/>
        </p:nvSpPr>
        <p:spPr bwMode="auto">
          <a:xfrm flipV="1">
            <a:off x="2911475" y="2487613"/>
            <a:ext cx="614363" cy="114300"/>
          </a:xfrm>
          <a:prstGeom prst="line">
            <a:avLst/>
          </a:prstGeom>
          <a:noFill/>
          <a:ln w="9525">
            <a:solidFill>
              <a:srgbClr val="FF0000"/>
            </a:solidFill>
            <a:round/>
            <a:headEnd/>
            <a:tailEnd/>
          </a:ln>
        </p:spPr>
        <p:txBody>
          <a:bodyPr/>
          <a:lstStyle/>
          <a:p>
            <a:endParaRPr lang="en-US"/>
          </a:p>
        </p:txBody>
      </p:sp>
      <p:sp>
        <p:nvSpPr>
          <p:cNvPr id="476192" name="Line 32"/>
          <p:cNvSpPr>
            <a:spLocks noChangeShapeType="1"/>
          </p:cNvSpPr>
          <p:nvPr/>
        </p:nvSpPr>
        <p:spPr bwMode="auto">
          <a:xfrm flipV="1">
            <a:off x="4454525" y="2768600"/>
            <a:ext cx="657225" cy="123825"/>
          </a:xfrm>
          <a:prstGeom prst="line">
            <a:avLst/>
          </a:prstGeom>
          <a:noFill/>
          <a:ln w="9525">
            <a:solidFill>
              <a:srgbClr val="FF0000"/>
            </a:solidFill>
            <a:round/>
            <a:headEnd/>
            <a:tailEnd/>
          </a:ln>
        </p:spPr>
        <p:txBody>
          <a:bodyPr/>
          <a:lstStyle/>
          <a:p>
            <a:endParaRPr lang="en-US"/>
          </a:p>
        </p:txBody>
      </p:sp>
      <p:sp>
        <p:nvSpPr>
          <p:cNvPr id="476193" name="Line 33"/>
          <p:cNvSpPr>
            <a:spLocks noChangeShapeType="1"/>
          </p:cNvSpPr>
          <p:nvPr/>
        </p:nvSpPr>
        <p:spPr bwMode="auto">
          <a:xfrm flipV="1">
            <a:off x="4583113" y="2506663"/>
            <a:ext cx="1077912" cy="76200"/>
          </a:xfrm>
          <a:prstGeom prst="line">
            <a:avLst/>
          </a:prstGeom>
          <a:noFill/>
          <a:ln w="9525">
            <a:solidFill>
              <a:srgbClr val="FF0000"/>
            </a:solidFill>
            <a:round/>
            <a:headEnd/>
            <a:tailEnd/>
          </a:ln>
        </p:spPr>
        <p:txBody>
          <a:bodyPr/>
          <a:lstStyle/>
          <a:p>
            <a:endParaRPr lang="en-US"/>
          </a:p>
        </p:txBody>
      </p:sp>
      <p:sp>
        <p:nvSpPr>
          <p:cNvPr id="476194" name="Line 34"/>
          <p:cNvSpPr>
            <a:spLocks noChangeShapeType="1"/>
          </p:cNvSpPr>
          <p:nvPr/>
        </p:nvSpPr>
        <p:spPr bwMode="auto">
          <a:xfrm flipV="1">
            <a:off x="5954713" y="2779713"/>
            <a:ext cx="1044575" cy="84137"/>
          </a:xfrm>
          <a:prstGeom prst="line">
            <a:avLst/>
          </a:prstGeom>
          <a:noFill/>
          <a:ln w="9525">
            <a:solidFill>
              <a:srgbClr val="FF0000"/>
            </a:solidFill>
            <a:round/>
            <a:headEnd/>
            <a:tailEnd/>
          </a:ln>
        </p:spPr>
        <p:txBody>
          <a:bodyPr/>
          <a:lstStyle/>
          <a:p>
            <a:endParaRPr lang="en-US"/>
          </a:p>
        </p:txBody>
      </p:sp>
      <p:sp>
        <p:nvSpPr>
          <p:cNvPr id="476195" name="Text Box 35"/>
          <p:cNvSpPr txBox="1">
            <a:spLocks noChangeArrowheads="1"/>
          </p:cNvSpPr>
          <p:nvPr/>
        </p:nvSpPr>
        <p:spPr bwMode="auto">
          <a:xfrm>
            <a:off x="7145338" y="2509838"/>
            <a:ext cx="273050" cy="274637"/>
          </a:xfrm>
          <a:prstGeom prst="rect">
            <a:avLst/>
          </a:prstGeom>
          <a:noFill/>
          <a:ln w="9525">
            <a:noFill/>
            <a:miter lim="800000"/>
            <a:headEnd/>
            <a:tailEnd/>
          </a:ln>
        </p:spPr>
        <p:txBody>
          <a:bodyPr wrap="none">
            <a:spAutoFit/>
          </a:bodyPr>
          <a:lstStyle/>
          <a:p>
            <a:r>
              <a:rPr lang="en-US" sz="1200"/>
              <a:t>=</a:t>
            </a:r>
          </a:p>
        </p:txBody>
      </p:sp>
      <p:sp>
        <p:nvSpPr>
          <p:cNvPr id="476196" name="Text Box 36"/>
          <p:cNvSpPr txBox="1">
            <a:spLocks noChangeArrowheads="1"/>
          </p:cNvSpPr>
          <p:nvPr/>
        </p:nvSpPr>
        <p:spPr bwMode="auto">
          <a:xfrm>
            <a:off x="7318375" y="2509838"/>
            <a:ext cx="1517650" cy="274637"/>
          </a:xfrm>
          <a:prstGeom prst="rect">
            <a:avLst/>
          </a:prstGeom>
          <a:noFill/>
          <a:ln w="9525">
            <a:noFill/>
            <a:miter lim="800000"/>
            <a:headEnd/>
            <a:tailEnd/>
          </a:ln>
        </p:spPr>
        <p:txBody>
          <a:bodyPr wrap="none">
            <a:spAutoFit/>
          </a:bodyPr>
          <a:lstStyle/>
          <a:p>
            <a:r>
              <a:rPr lang="en-US" sz="1200"/>
              <a:t>1.42 x 10</a:t>
            </a:r>
            <a:r>
              <a:rPr lang="en-US" sz="1200" baseline="30000"/>
              <a:t>24</a:t>
            </a:r>
            <a:r>
              <a:rPr lang="en-US" sz="1200"/>
              <a:t> atoms F</a:t>
            </a:r>
          </a:p>
        </p:txBody>
      </p:sp>
      <p:sp>
        <p:nvSpPr>
          <p:cNvPr id="476197" name="Text Box 37"/>
          <p:cNvSpPr txBox="1">
            <a:spLocks noChangeArrowheads="1"/>
          </p:cNvSpPr>
          <p:nvPr/>
        </p:nvSpPr>
        <p:spPr bwMode="auto">
          <a:xfrm>
            <a:off x="125413" y="3673475"/>
            <a:ext cx="2279650" cy="244475"/>
          </a:xfrm>
          <a:prstGeom prst="rect">
            <a:avLst/>
          </a:prstGeom>
          <a:noFill/>
          <a:ln w="9525">
            <a:noFill/>
            <a:miter lim="800000"/>
            <a:headEnd/>
            <a:tailEnd/>
          </a:ln>
        </p:spPr>
        <p:txBody>
          <a:bodyPr wrap="none">
            <a:spAutoFit/>
          </a:bodyPr>
          <a:lstStyle/>
          <a:p>
            <a:r>
              <a:rPr lang="en-US" sz="1000"/>
              <a:t>x gallons H</a:t>
            </a:r>
            <a:r>
              <a:rPr lang="en-US" sz="1000" baseline="-25000"/>
              <a:t>2</a:t>
            </a:r>
            <a:r>
              <a:rPr lang="en-US" sz="1000"/>
              <a:t>O  =  1.42 x 10</a:t>
            </a:r>
            <a:r>
              <a:rPr lang="en-US" sz="1000" baseline="30000"/>
              <a:t>24</a:t>
            </a:r>
            <a:r>
              <a:rPr lang="en-US" sz="1000"/>
              <a:t> F atoms</a:t>
            </a:r>
            <a:endParaRPr lang="en-US" sz="1000" baseline="-25000"/>
          </a:p>
        </p:txBody>
      </p:sp>
      <p:sp>
        <p:nvSpPr>
          <p:cNvPr id="476198" name="Text Box 38"/>
          <p:cNvSpPr txBox="1">
            <a:spLocks noChangeArrowheads="1"/>
          </p:cNvSpPr>
          <p:nvPr/>
        </p:nvSpPr>
        <p:spPr bwMode="auto">
          <a:xfrm>
            <a:off x="2314575" y="3536950"/>
            <a:ext cx="1517650" cy="244475"/>
          </a:xfrm>
          <a:prstGeom prst="rect">
            <a:avLst/>
          </a:prstGeom>
          <a:noFill/>
          <a:ln w="9525">
            <a:noFill/>
            <a:miter lim="800000"/>
            <a:headEnd/>
            <a:tailEnd/>
          </a:ln>
        </p:spPr>
        <p:txBody>
          <a:bodyPr wrap="none">
            <a:spAutoFit/>
          </a:bodyPr>
          <a:lstStyle/>
          <a:p>
            <a:r>
              <a:rPr lang="en-US" sz="1000"/>
              <a:t>999,999 H</a:t>
            </a:r>
            <a:r>
              <a:rPr lang="en-US" sz="1000" baseline="-25000"/>
              <a:t>2</a:t>
            </a:r>
            <a:r>
              <a:rPr lang="en-US" sz="1000"/>
              <a:t>O molecules</a:t>
            </a:r>
            <a:endParaRPr lang="en-US" sz="1000" baseline="-25000"/>
          </a:p>
        </p:txBody>
      </p:sp>
      <p:sp>
        <p:nvSpPr>
          <p:cNvPr id="476199" name="Text Box 39"/>
          <p:cNvSpPr txBox="1">
            <a:spLocks noChangeArrowheads="1"/>
          </p:cNvSpPr>
          <p:nvPr/>
        </p:nvSpPr>
        <p:spPr bwMode="auto">
          <a:xfrm>
            <a:off x="2728913" y="3803650"/>
            <a:ext cx="682625" cy="244475"/>
          </a:xfrm>
          <a:prstGeom prst="rect">
            <a:avLst/>
          </a:prstGeom>
          <a:noFill/>
          <a:ln w="9525">
            <a:noFill/>
            <a:miter lim="800000"/>
            <a:headEnd/>
            <a:tailEnd/>
          </a:ln>
        </p:spPr>
        <p:txBody>
          <a:bodyPr wrap="none">
            <a:spAutoFit/>
          </a:bodyPr>
          <a:lstStyle/>
          <a:p>
            <a:r>
              <a:rPr lang="en-US" sz="1000"/>
              <a:t>1 F atom</a:t>
            </a:r>
          </a:p>
        </p:txBody>
      </p:sp>
      <p:sp>
        <p:nvSpPr>
          <p:cNvPr id="476200" name="Text Box 40"/>
          <p:cNvSpPr txBox="1">
            <a:spLocks noChangeArrowheads="1"/>
          </p:cNvSpPr>
          <p:nvPr/>
        </p:nvSpPr>
        <p:spPr bwMode="auto">
          <a:xfrm>
            <a:off x="3738563" y="3803650"/>
            <a:ext cx="1679575" cy="244475"/>
          </a:xfrm>
          <a:prstGeom prst="rect">
            <a:avLst/>
          </a:prstGeom>
          <a:noFill/>
          <a:ln w="9525">
            <a:noFill/>
            <a:miter lim="800000"/>
            <a:headEnd/>
            <a:tailEnd/>
          </a:ln>
        </p:spPr>
        <p:txBody>
          <a:bodyPr wrap="none">
            <a:spAutoFit/>
          </a:bodyPr>
          <a:lstStyle/>
          <a:p>
            <a:r>
              <a:rPr lang="en-US" sz="1000"/>
              <a:t>6.02 x 10</a:t>
            </a:r>
            <a:r>
              <a:rPr lang="en-US" sz="1000" baseline="30000"/>
              <a:t>23</a:t>
            </a:r>
            <a:r>
              <a:rPr lang="en-US" sz="1000"/>
              <a:t> H</a:t>
            </a:r>
            <a:r>
              <a:rPr lang="en-US" sz="1000" baseline="-25000"/>
              <a:t>2</a:t>
            </a:r>
            <a:r>
              <a:rPr lang="en-US" sz="1000"/>
              <a:t>O molecules</a:t>
            </a:r>
            <a:endParaRPr lang="en-US" sz="1000" baseline="-25000"/>
          </a:p>
        </p:txBody>
      </p:sp>
      <p:sp>
        <p:nvSpPr>
          <p:cNvPr id="476201" name="Text Box 41"/>
          <p:cNvSpPr txBox="1">
            <a:spLocks noChangeArrowheads="1"/>
          </p:cNvSpPr>
          <p:nvPr/>
        </p:nvSpPr>
        <p:spPr bwMode="auto">
          <a:xfrm>
            <a:off x="4186238" y="3536950"/>
            <a:ext cx="768350" cy="244475"/>
          </a:xfrm>
          <a:prstGeom prst="rect">
            <a:avLst/>
          </a:prstGeom>
          <a:noFill/>
          <a:ln w="9525">
            <a:noFill/>
            <a:miter lim="800000"/>
            <a:headEnd/>
            <a:tailEnd/>
          </a:ln>
        </p:spPr>
        <p:txBody>
          <a:bodyPr wrap="none">
            <a:spAutoFit/>
          </a:bodyPr>
          <a:lstStyle/>
          <a:p>
            <a:r>
              <a:rPr lang="en-US" sz="1000"/>
              <a:t>1 mol H</a:t>
            </a:r>
            <a:r>
              <a:rPr lang="en-US" sz="1000" baseline="-25000"/>
              <a:t>2</a:t>
            </a:r>
            <a:r>
              <a:rPr lang="en-US" sz="1000"/>
              <a:t>O</a:t>
            </a:r>
            <a:endParaRPr lang="en-US" sz="1000" baseline="-25000"/>
          </a:p>
        </p:txBody>
      </p:sp>
      <p:sp>
        <p:nvSpPr>
          <p:cNvPr id="476202" name="Text Box 42"/>
          <p:cNvSpPr txBox="1">
            <a:spLocks noChangeArrowheads="1"/>
          </p:cNvSpPr>
          <p:nvPr/>
        </p:nvSpPr>
        <p:spPr bwMode="auto">
          <a:xfrm>
            <a:off x="5362575" y="3541713"/>
            <a:ext cx="703263" cy="244475"/>
          </a:xfrm>
          <a:prstGeom prst="rect">
            <a:avLst/>
          </a:prstGeom>
          <a:noFill/>
          <a:ln w="9525">
            <a:noFill/>
            <a:miter lim="800000"/>
            <a:headEnd/>
            <a:tailEnd/>
          </a:ln>
        </p:spPr>
        <p:txBody>
          <a:bodyPr wrap="none">
            <a:spAutoFit/>
          </a:bodyPr>
          <a:lstStyle/>
          <a:p>
            <a:r>
              <a:rPr lang="en-US" sz="1000"/>
              <a:t>18 g H</a:t>
            </a:r>
            <a:r>
              <a:rPr lang="en-US" sz="1000" baseline="-25000"/>
              <a:t>2</a:t>
            </a:r>
            <a:r>
              <a:rPr lang="en-US" sz="1000"/>
              <a:t>O</a:t>
            </a:r>
            <a:endParaRPr lang="en-US" sz="1000" baseline="-25000"/>
          </a:p>
        </p:txBody>
      </p:sp>
      <p:sp>
        <p:nvSpPr>
          <p:cNvPr id="476203" name="Text Box 43"/>
          <p:cNvSpPr txBox="1">
            <a:spLocks noChangeArrowheads="1"/>
          </p:cNvSpPr>
          <p:nvPr/>
        </p:nvSpPr>
        <p:spPr bwMode="auto">
          <a:xfrm>
            <a:off x="5329238" y="3803650"/>
            <a:ext cx="768350" cy="244475"/>
          </a:xfrm>
          <a:prstGeom prst="rect">
            <a:avLst/>
          </a:prstGeom>
          <a:noFill/>
          <a:ln w="9525">
            <a:noFill/>
            <a:miter lim="800000"/>
            <a:headEnd/>
            <a:tailEnd/>
          </a:ln>
        </p:spPr>
        <p:txBody>
          <a:bodyPr wrap="none">
            <a:spAutoFit/>
          </a:bodyPr>
          <a:lstStyle/>
          <a:p>
            <a:r>
              <a:rPr lang="en-US" sz="1000"/>
              <a:t>1 mol H</a:t>
            </a:r>
            <a:r>
              <a:rPr lang="en-US" sz="1000" baseline="-25000"/>
              <a:t>2</a:t>
            </a:r>
            <a:r>
              <a:rPr lang="en-US" sz="1000"/>
              <a:t>O</a:t>
            </a:r>
            <a:endParaRPr lang="en-US" sz="1000" baseline="-25000"/>
          </a:p>
        </p:txBody>
      </p:sp>
      <p:grpSp>
        <p:nvGrpSpPr>
          <p:cNvPr id="5" name="Group 44"/>
          <p:cNvGrpSpPr>
            <a:grpSpLocks/>
          </p:cNvGrpSpPr>
          <p:nvPr/>
        </p:nvGrpSpPr>
        <p:grpSpPr bwMode="auto">
          <a:xfrm>
            <a:off x="2368550" y="3506788"/>
            <a:ext cx="1395413" cy="576262"/>
            <a:chOff x="1872" y="2730"/>
            <a:chExt cx="816" cy="438"/>
          </a:xfrm>
        </p:grpSpPr>
        <p:sp>
          <p:nvSpPr>
            <p:cNvPr id="148548" name="AutoShape 45"/>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8549" name="Line 46"/>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6" name="Group 47"/>
          <p:cNvGrpSpPr>
            <a:grpSpLocks/>
          </p:cNvGrpSpPr>
          <p:nvPr/>
        </p:nvGrpSpPr>
        <p:grpSpPr bwMode="auto">
          <a:xfrm>
            <a:off x="3787775" y="3506788"/>
            <a:ext cx="1574800" cy="576262"/>
            <a:chOff x="1872" y="2730"/>
            <a:chExt cx="816" cy="438"/>
          </a:xfrm>
        </p:grpSpPr>
        <p:sp>
          <p:nvSpPr>
            <p:cNvPr id="148546" name="AutoShape 48"/>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8547" name="Line 49"/>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7" name="Group 50"/>
          <p:cNvGrpSpPr>
            <a:grpSpLocks/>
          </p:cNvGrpSpPr>
          <p:nvPr/>
        </p:nvGrpSpPr>
        <p:grpSpPr bwMode="auto">
          <a:xfrm>
            <a:off x="5383213" y="3506788"/>
            <a:ext cx="671512" cy="576262"/>
            <a:chOff x="1872" y="2730"/>
            <a:chExt cx="816" cy="438"/>
          </a:xfrm>
        </p:grpSpPr>
        <p:sp>
          <p:nvSpPr>
            <p:cNvPr id="148544" name="AutoShape 51"/>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8545" name="Line 52"/>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76213" name="Line 53"/>
          <p:cNvSpPr>
            <a:spLocks noChangeShapeType="1"/>
          </p:cNvSpPr>
          <p:nvPr/>
        </p:nvSpPr>
        <p:spPr bwMode="auto">
          <a:xfrm flipV="1">
            <a:off x="1863725" y="3754438"/>
            <a:ext cx="457200" cy="85725"/>
          </a:xfrm>
          <a:prstGeom prst="line">
            <a:avLst/>
          </a:prstGeom>
          <a:noFill/>
          <a:ln w="9525">
            <a:solidFill>
              <a:srgbClr val="FF0000"/>
            </a:solidFill>
            <a:round/>
            <a:headEnd/>
            <a:tailEnd/>
          </a:ln>
        </p:spPr>
        <p:txBody>
          <a:bodyPr/>
          <a:lstStyle/>
          <a:p>
            <a:endParaRPr lang="en-US"/>
          </a:p>
        </p:txBody>
      </p:sp>
      <p:sp>
        <p:nvSpPr>
          <p:cNvPr id="476214" name="Line 54"/>
          <p:cNvSpPr>
            <a:spLocks noChangeShapeType="1"/>
          </p:cNvSpPr>
          <p:nvPr/>
        </p:nvSpPr>
        <p:spPr bwMode="auto">
          <a:xfrm flipV="1">
            <a:off x="2925763" y="3921125"/>
            <a:ext cx="404812" cy="52388"/>
          </a:xfrm>
          <a:prstGeom prst="line">
            <a:avLst/>
          </a:prstGeom>
          <a:noFill/>
          <a:ln w="9525">
            <a:solidFill>
              <a:srgbClr val="FF0000"/>
            </a:solidFill>
            <a:round/>
            <a:headEnd/>
            <a:tailEnd/>
          </a:ln>
        </p:spPr>
        <p:txBody>
          <a:bodyPr/>
          <a:lstStyle/>
          <a:p>
            <a:endParaRPr lang="en-US"/>
          </a:p>
        </p:txBody>
      </p:sp>
      <p:sp>
        <p:nvSpPr>
          <p:cNvPr id="476215" name="Line 55"/>
          <p:cNvSpPr>
            <a:spLocks noChangeShapeType="1"/>
          </p:cNvSpPr>
          <p:nvPr/>
        </p:nvSpPr>
        <p:spPr bwMode="auto">
          <a:xfrm flipV="1">
            <a:off x="2959100" y="3630613"/>
            <a:ext cx="766763" cy="85725"/>
          </a:xfrm>
          <a:prstGeom prst="line">
            <a:avLst/>
          </a:prstGeom>
          <a:noFill/>
          <a:ln w="9525">
            <a:solidFill>
              <a:srgbClr val="FF0000"/>
            </a:solidFill>
            <a:round/>
            <a:headEnd/>
            <a:tailEnd/>
          </a:ln>
        </p:spPr>
        <p:txBody>
          <a:bodyPr/>
          <a:lstStyle/>
          <a:p>
            <a:endParaRPr lang="en-US"/>
          </a:p>
        </p:txBody>
      </p:sp>
      <p:sp>
        <p:nvSpPr>
          <p:cNvPr id="476216" name="Line 56"/>
          <p:cNvSpPr>
            <a:spLocks noChangeShapeType="1"/>
          </p:cNvSpPr>
          <p:nvPr/>
        </p:nvSpPr>
        <p:spPr bwMode="auto">
          <a:xfrm flipV="1">
            <a:off x="4492625" y="3897313"/>
            <a:ext cx="828675" cy="85725"/>
          </a:xfrm>
          <a:prstGeom prst="line">
            <a:avLst/>
          </a:prstGeom>
          <a:noFill/>
          <a:ln w="9525">
            <a:solidFill>
              <a:srgbClr val="FF0000"/>
            </a:solidFill>
            <a:round/>
            <a:headEnd/>
            <a:tailEnd/>
          </a:ln>
        </p:spPr>
        <p:txBody>
          <a:bodyPr/>
          <a:lstStyle/>
          <a:p>
            <a:endParaRPr lang="en-US"/>
          </a:p>
        </p:txBody>
      </p:sp>
      <p:sp>
        <p:nvSpPr>
          <p:cNvPr id="476217" name="Line 57"/>
          <p:cNvSpPr>
            <a:spLocks noChangeShapeType="1"/>
          </p:cNvSpPr>
          <p:nvPr/>
        </p:nvSpPr>
        <p:spPr bwMode="auto">
          <a:xfrm flipV="1">
            <a:off x="4402138" y="3630613"/>
            <a:ext cx="458787" cy="66675"/>
          </a:xfrm>
          <a:prstGeom prst="line">
            <a:avLst/>
          </a:prstGeom>
          <a:noFill/>
          <a:ln w="9525">
            <a:solidFill>
              <a:srgbClr val="FF0000"/>
            </a:solidFill>
            <a:round/>
            <a:headEnd/>
            <a:tailEnd/>
          </a:ln>
        </p:spPr>
        <p:txBody>
          <a:bodyPr/>
          <a:lstStyle/>
          <a:p>
            <a:endParaRPr lang="en-US"/>
          </a:p>
        </p:txBody>
      </p:sp>
      <p:sp>
        <p:nvSpPr>
          <p:cNvPr id="476218" name="Line 58"/>
          <p:cNvSpPr>
            <a:spLocks noChangeShapeType="1"/>
          </p:cNvSpPr>
          <p:nvPr/>
        </p:nvSpPr>
        <p:spPr bwMode="auto">
          <a:xfrm flipV="1">
            <a:off x="5535613" y="3887788"/>
            <a:ext cx="482600" cy="90487"/>
          </a:xfrm>
          <a:prstGeom prst="line">
            <a:avLst/>
          </a:prstGeom>
          <a:noFill/>
          <a:ln w="9525">
            <a:solidFill>
              <a:srgbClr val="FF0000"/>
            </a:solidFill>
            <a:round/>
            <a:headEnd/>
            <a:tailEnd/>
          </a:ln>
        </p:spPr>
        <p:txBody>
          <a:bodyPr/>
          <a:lstStyle/>
          <a:p>
            <a:endParaRPr lang="en-US"/>
          </a:p>
        </p:txBody>
      </p:sp>
      <p:sp>
        <p:nvSpPr>
          <p:cNvPr id="476219" name="Text Box 59"/>
          <p:cNvSpPr txBox="1">
            <a:spLocks noChangeArrowheads="1"/>
          </p:cNvSpPr>
          <p:nvPr/>
        </p:nvSpPr>
        <p:spPr bwMode="auto">
          <a:xfrm>
            <a:off x="6048375" y="3536950"/>
            <a:ext cx="739775" cy="244475"/>
          </a:xfrm>
          <a:prstGeom prst="rect">
            <a:avLst/>
          </a:prstGeom>
          <a:noFill/>
          <a:ln w="9525">
            <a:noFill/>
            <a:miter lim="800000"/>
            <a:headEnd/>
            <a:tailEnd/>
          </a:ln>
        </p:spPr>
        <p:txBody>
          <a:bodyPr wrap="none">
            <a:spAutoFit/>
          </a:bodyPr>
          <a:lstStyle/>
          <a:p>
            <a:r>
              <a:rPr lang="en-US" sz="1000"/>
              <a:t>1 mL H</a:t>
            </a:r>
            <a:r>
              <a:rPr lang="en-US" sz="1000" baseline="-25000"/>
              <a:t>2</a:t>
            </a:r>
            <a:r>
              <a:rPr lang="en-US" sz="1000"/>
              <a:t>O</a:t>
            </a:r>
            <a:endParaRPr lang="en-US" sz="1000" baseline="-25000"/>
          </a:p>
        </p:txBody>
      </p:sp>
      <p:sp>
        <p:nvSpPr>
          <p:cNvPr id="476220" name="Text Box 60"/>
          <p:cNvSpPr txBox="1">
            <a:spLocks noChangeArrowheads="1"/>
          </p:cNvSpPr>
          <p:nvPr/>
        </p:nvSpPr>
        <p:spPr bwMode="auto">
          <a:xfrm>
            <a:off x="6076950" y="3803650"/>
            <a:ext cx="633413" cy="244475"/>
          </a:xfrm>
          <a:prstGeom prst="rect">
            <a:avLst/>
          </a:prstGeom>
          <a:noFill/>
          <a:ln w="9525">
            <a:noFill/>
            <a:miter lim="800000"/>
            <a:headEnd/>
            <a:tailEnd/>
          </a:ln>
        </p:spPr>
        <p:txBody>
          <a:bodyPr wrap="none">
            <a:spAutoFit/>
          </a:bodyPr>
          <a:lstStyle/>
          <a:p>
            <a:r>
              <a:rPr lang="en-US" sz="1000"/>
              <a:t>1 g H</a:t>
            </a:r>
            <a:r>
              <a:rPr lang="en-US" sz="1000" baseline="-25000"/>
              <a:t>2</a:t>
            </a:r>
            <a:r>
              <a:rPr lang="en-US" sz="1000"/>
              <a:t>O</a:t>
            </a:r>
          </a:p>
        </p:txBody>
      </p:sp>
      <p:sp>
        <p:nvSpPr>
          <p:cNvPr id="476221" name="Text Box 61"/>
          <p:cNvSpPr txBox="1">
            <a:spLocks noChangeArrowheads="1"/>
          </p:cNvSpPr>
          <p:nvPr/>
        </p:nvSpPr>
        <p:spPr bwMode="auto">
          <a:xfrm>
            <a:off x="6700838" y="3803650"/>
            <a:ext cx="949325" cy="244475"/>
          </a:xfrm>
          <a:prstGeom prst="rect">
            <a:avLst/>
          </a:prstGeom>
          <a:noFill/>
          <a:ln w="9525">
            <a:noFill/>
            <a:miter lim="800000"/>
            <a:headEnd/>
            <a:tailEnd/>
          </a:ln>
        </p:spPr>
        <p:txBody>
          <a:bodyPr wrap="none">
            <a:spAutoFit/>
          </a:bodyPr>
          <a:lstStyle/>
          <a:p>
            <a:r>
              <a:rPr lang="en-US" sz="1000"/>
              <a:t>1000 mL H</a:t>
            </a:r>
            <a:r>
              <a:rPr lang="en-US" sz="1000" baseline="-25000"/>
              <a:t>2</a:t>
            </a:r>
            <a:r>
              <a:rPr lang="en-US" sz="1000"/>
              <a:t>O</a:t>
            </a:r>
            <a:endParaRPr lang="en-US" sz="1000" baseline="-25000"/>
          </a:p>
        </p:txBody>
      </p:sp>
      <p:sp>
        <p:nvSpPr>
          <p:cNvPr id="476222" name="Text Box 62"/>
          <p:cNvSpPr txBox="1">
            <a:spLocks noChangeArrowheads="1"/>
          </p:cNvSpPr>
          <p:nvPr/>
        </p:nvSpPr>
        <p:spPr bwMode="auto">
          <a:xfrm>
            <a:off x="6858000" y="3536950"/>
            <a:ext cx="633413" cy="244475"/>
          </a:xfrm>
          <a:prstGeom prst="rect">
            <a:avLst/>
          </a:prstGeom>
          <a:noFill/>
          <a:ln w="9525">
            <a:noFill/>
            <a:miter lim="800000"/>
            <a:headEnd/>
            <a:tailEnd/>
          </a:ln>
        </p:spPr>
        <p:txBody>
          <a:bodyPr wrap="none">
            <a:spAutoFit/>
          </a:bodyPr>
          <a:lstStyle/>
          <a:p>
            <a:r>
              <a:rPr lang="en-US" sz="1000"/>
              <a:t>1 L H</a:t>
            </a:r>
            <a:r>
              <a:rPr lang="en-US" sz="1000" baseline="-25000"/>
              <a:t>2</a:t>
            </a:r>
            <a:r>
              <a:rPr lang="en-US" sz="1000"/>
              <a:t>O</a:t>
            </a:r>
            <a:endParaRPr lang="en-US" sz="1000" baseline="-25000"/>
          </a:p>
        </p:txBody>
      </p:sp>
      <p:sp>
        <p:nvSpPr>
          <p:cNvPr id="476223" name="Text Box 63"/>
          <p:cNvSpPr txBox="1">
            <a:spLocks noChangeArrowheads="1"/>
          </p:cNvSpPr>
          <p:nvPr/>
        </p:nvSpPr>
        <p:spPr bwMode="auto">
          <a:xfrm>
            <a:off x="7577138" y="3541713"/>
            <a:ext cx="900112" cy="244475"/>
          </a:xfrm>
          <a:prstGeom prst="rect">
            <a:avLst/>
          </a:prstGeom>
          <a:noFill/>
          <a:ln w="9525">
            <a:noFill/>
            <a:miter lim="800000"/>
            <a:headEnd/>
            <a:tailEnd/>
          </a:ln>
        </p:spPr>
        <p:txBody>
          <a:bodyPr wrap="none">
            <a:spAutoFit/>
          </a:bodyPr>
          <a:lstStyle/>
          <a:p>
            <a:r>
              <a:rPr lang="en-US" sz="1000"/>
              <a:t>1 gallon H</a:t>
            </a:r>
            <a:r>
              <a:rPr lang="en-US" sz="1000" baseline="-25000"/>
              <a:t>2</a:t>
            </a:r>
            <a:r>
              <a:rPr lang="en-US" sz="1000"/>
              <a:t>O</a:t>
            </a:r>
            <a:endParaRPr lang="en-US" sz="1000" baseline="-25000"/>
          </a:p>
        </p:txBody>
      </p:sp>
      <p:sp>
        <p:nvSpPr>
          <p:cNvPr id="476224" name="Text Box 64"/>
          <p:cNvSpPr txBox="1">
            <a:spLocks noChangeArrowheads="1"/>
          </p:cNvSpPr>
          <p:nvPr/>
        </p:nvSpPr>
        <p:spPr bwMode="auto">
          <a:xfrm>
            <a:off x="7624763" y="3803650"/>
            <a:ext cx="808037" cy="244475"/>
          </a:xfrm>
          <a:prstGeom prst="rect">
            <a:avLst/>
          </a:prstGeom>
          <a:noFill/>
          <a:ln w="9525">
            <a:noFill/>
            <a:miter lim="800000"/>
            <a:headEnd/>
            <a:tailEnd/>
          </a:ln>
        </p:spPr>
        <p:txBody>
          <a:bodyPr wrap="none">
            <a:spAutoFit/>
          </a:bodyPr>
          <a:lstStyle/>
          <a:p>
            <a:r>
              <a:rPr lang="en-US" sz="1000"/>
              <a:t>3.78 L H</a:t>
            </a:r>
            <a:r>
              <a:rPr lang="en-US" sz="1000" baseline="-25000"/>
              <a:t>2</a:t>
            </a:r>
            <a:r>
              <a:rPr lang="en-US" sz="1000"/>
              <a:t>O</a:t>
            </a:r>
            <a:endParaRPr lang="en-US" sz="1000" baseline="-25000"/>
          </a:p>
        </p:txBody>
      </p:sp>
      <p:grpSp>
        <p:nvGrpSpPr>
          <p:cNvPr id="8" name="Group 65"/>
          <p:cNvGrpSpPr>
            <a:grpSpLocks/>
          </p:cNvGrpSpPr>
          <p:nvPr/>
        </p:nvGrpSpPr>
        <p:grpSpPr bwMode="auto">
          <a:xfrm>
            <a:off x="6092825" y="3506788"/>
            <a:ext cx="642938" cy="576262"/>
            <a:chOff x="1872" y="2730"/>
            <a:chExt cx="816" cy="438"/>
          </a:xfrm>
        </p:grpSpPr>
        <p:sp>
          <p:nvSpPr>
            <p:cNvPr id="148542" name="AutoShape 66"/>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8543" name="Line 67"/>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9" name="Group 68"/>
          <p:cNvGrpSpPr>
            <a:grpSpLocks/>
          </p:cNvGrpSpPr>
          <p:nvPr/>
        </p:nvGrpSpPr>
        <p:grpSpPr bwMode="auto">
          <a:xfrm>
            <a:off x="6769100" y="3506788"/>
            <a:ext cx="836613" cy="576262"/>
            <a:chOff x="1872" y="2730"/>
            <a:chExt cx="816" cy="438"/>
          </a:xfrm>
        </p:grpSpPr>
        <p:sp>
          <p:nvSpPr>
            <p:cNvPr id="148540" name="AutoShape 69"/>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8541" name="Line 70"/>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10" name="Group 71"/>
          <p:cNvGrpSpPr>
            <a:grpSpLocks/>
          </p:cNvGrpSpPr>
          <p:nvPr/>
        </p:nvGrpSpPr>
        <p:grpSpPr bwMode="auto">
          <a:xfrm>
            <a:off x="7635875" y="3506788"/>
            <a:ext cx="790575" cy="576262"/>
            <a:chOff x="1872" y="2730"/>
            <a:chExt cx="816" cy="438"/>
          </a:xfrm>
        </p:grpSpPr>
        <p:sp>
          <p:nvSpPr>
            <p:cNvPr id="148538" name="AutoShape 72"/>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8539" name="Line 73"/>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76234" name="Line 74"/>
          <p:cNvSpPr>
            <a:spLocks noChangeShapeType="1"/>
          </p:cNvSpPr>
          <p:nvPr/>
        </p:nvSpPr>
        <p:spPr bwMode="auto">
          <a:xfrm flipV="1">
            <a:off x="5607050" y="3625850"/>
            <a:ext cx="371475" cy="100013"/>
          </a:xfrm>
          <a:prstGeom prst="line">
            <a:avLst/>
          </a:prstGeom>
          <a:noFill/>
          <a:ln w="9525">
            <a:solidFill>
              <a:srgbClr val="FF0000"/>
            </a:solidFill>
            <a:round/>
            <a:headEnd/>
            <a:tailEnd/>
          </a:ln>
        </p:spPr>
        <p:txBody>
          <a:bodyPr/>
          <a:lstStyle/>
          <a:p>
            <a:endParaRPr lang="en-US"/>
          </a:p>
        </p:txBody>
      </p:sp>
      <p:sp>
        <p:nvSpPr>
          <p:cNvPr id="476235" name="Line 75"/>
          <p:cNvSpPr>
            <a:spLocks noChangeShapeType="1"/>
          </p:cNvSpPr>
          <p:nvPr/>
        </p:nvSpPr>
        <p:spPr bwMode="auto">
          <a:xfrm flipV="1">
            <a:off x="6264275" y="3892550"/>
            <a:ext cx="371475" cy="95250"/>
          </a:xfrm>
          <a:prstGeom prst="line">
            <a:avLst/>
          </a:prstGeom>
          <a:noFill/>
          <a:ln w="9525">
            <a:solidFill>
              <a:srgbClr val="FF0000"/>
            </a:solidFill>
            <a:round/>
            <a:headEnd/>
            <a:tailEnd/>
          </a:ln>
        </p:spPr>
        <p:txBody>
          <a:bodyPr/>
          <a:lstStyle/>
          <a:p>
            <a:endParaRPr lang="en-US"/>
          </a:p>
        </p:txBody>
      </p:sp>
      <p:sp>
        <p:nvSpPr>
          <p:cNvPr id="476236" name="Line 76"/>
          <p:cNvSpPr>
            <a:spLocks noChangeShapeType="1"/>
          </p:cNvSpPr>
          <p:nvPr/>
        </p:nvSpPr>
        <p:spPr bwMode="auto">
          <a:xfrm flipV="1">
            <a:off x="6254750" y="3654425"/>
            <a:ext cx="442913" cy="47625"/>
          </a:xfrm>
          <a:prstGeom prst="line">
            <a:avLst/>
          </a:prstGeom>
          <a:noFill/>
          <a:ln w="9525">
            <a:solidFill>
              <a:srgbClr val="FF0000"/>
            </a:solidFill>
            <a:round/>
            <a:headEnd/>
            <a:tailEnd/>
          </a:ln>
        </p:spPr>
        <p:txBody>
          <a:bodyPr/>
          <a:lstStyle/>
          <a:p>
            <a:endParaRPr lang="en-US"/>
          </a:p>
        </p:txBody>
      </p:sp>
      <p:sp>
        <p:nvSpPr>
          <p:cNvPr id="476237" name="Line 77"/>
          <p:cNvSpPr>
            <a:spLocks noChangeShapeType="1"/>
          </p:cNvSpPr>
          <p:nvPr/>
        </p:nvSpPr>
        <p:spPr bwMode="auto">
          <a:xfrm flipV="1">
            <a:off x="7097713" y="3911600"/>
            <a:ext cx="447675" cy="66675"/>
          </a:xfrm>
          <a:prstGeom prst="line">
            <a:avLst/>
          </a:prstGeom>
          <a:noFill/>
          <a:ln w="9525">
            <a:solidFill>
              <a:srgbClr val="FF0000"/>
            </a:solidFill>
            <a:round/>
            <a:headEnd/>
            <a:tailEnd/>
          </a:ln>
        </p:spPr>
        <p:txBody>
          <a:bodyPr/>
          <a:lstStyle/>
          <a:p>
            <a:endParaRPr lang="en-US"/>
          </a:p>
        </p:txBody>
      </p:sp>
      <p:sp>
        <p:nvSpPr>
          <p:cNvPr id="476238" name="Line 78"/>
          <p:cNvSpPr>
            <a:spLocks noChangeShapeType="1"/>
          </p:cNvSpPr>
          <p:nvPr/>
        </p:nvSpPr>
        <p:spPr bwMode="auto">
          <a:xfrm flipV="1">
            <a:off x="7059613" y="3649663"/>
            <a:ext cx="339725" cy="52387"/>
          </a:xfrm>
          <a:prstGeom prst="line">
            <a:avLst/>
          </a:prstGeom>
          <a:noFill/>
          <a:ln w="9525">
            <a:solidFill>
              <a:srgbClr val="FF0000"/>
            </a:solidFill>
            <a:round/>
            <a:headEnd/>
            <a:tailEnd/>
          </a:ln>
        </p:spPr>
        <p:txBody>
          <a:bodyPr/>
          <a:lstStyle/>
          <a:p>
            <a:endParaRPr lang="en-US"/>
          </a:p>
        </p:txBody>
      </p:sp>
      <p:sp>
        <p:nvSpPr>
          <p:cNvPr id="476239" name="Line 79"/>
          <p:cNvSpPr>
            <a:spLocks noChangeShapeType="1"/>
          </p:cNvSpPr>
          <p:nvPr/>
        </p:nvSpPr>
        <p:spPr bwMode="auto">
          <a:xfrm flipV="1">
            <a:off x="7993063" y="3911600"/>
            <a:ext cx="339725" cy="57150"/>
          </a:xfrm>
          <a:prstGeom prst="line">
            <a:avLst/>
          </a:prstGeom>
          <a:noFill/>
          <a:ln w="9525">
            <a:solidFill>
              <a:srgbClr val="FF0000"/>
            </a:solidFill>
            <a:round/>
            <a:headEnd/>
            <a:tailEnd/>
          </a:ln>
        </p:spPr>
        <p:txBody>
          <a:bodyPr/>
          <a:lstStyle/>
          <a:p>
            <a:endParaRPr lang="en-US"/>
          </a:p>
        </p:txBody>
      </p:sp>
      <p:sp>
        <p:nvSpPr>
          <p:cNvPr id="476240" name="Text Box 80"/>
          <p:cNvSpPr txBox="1">
            <a:spLocks noChangeArrowheads="1"/>
          </p:cNvSpPr>
          <p:nvPr/>
        </p:nvSpPr>
        <p:spPr bwMode="auto">
          <a:xfrm>
            <a:off x="8416925" y="3670300"/>
            <a:ext cx="258763" cy="244475"/>
          </a:xfrm>
          <a:prstGeom prst="rect">
            <a:avLst/>
          </a:prstGeom>
          <a:noFill/>
          <a:ln w="9525">
            <a:noFill/>
            <a:miter lim="800000"/>
            <a:headEnd/>
            <a:tailEnd/>
          </a:ln>
        </p:spPr>
        <p:txBody>
          <a:bodyPr wrap="none">
            <a:spAutoFit/>
          </a:bodyPr>
          <a:lstStyle/>
          <a:p>
            <a:r>
              <a:rPr lang="en-US" sz="1000"/>
              <a:t>=</a:t>
            </a:r>
          </a:p>
        </p:txBody>
      </p:sp>
      <p:sp>
        <p:nvSpPr>
          <p:cNvPr id="476241" name="Freeform 81"/>
          <p:cNvSpPr>
            <a:spLocks/>
          </p:cNvSpPr>
          <p:nvPr/>
        </p:nvSpPr>
        <p:spPr bwMode="auto">
          <a:xfrm>
            <a:off x="1665288" y="3792538"/>
            <a:ext cx="7104062" cy="1366837"/>
          </a:xfrm>
          <a:custGeom>
            <a:avLst/>
            <a:gdLst>
              <a:gd name="T0" fmla="*/ 2147483647 w 4475"/>
              <a:gd name="T1" fmla="*/ 0 h 861"/>
              <a:gd name="T2" fmla="*/ 2147483647 w 4475"/>
              <a:gd name="T3" fmla="*/ 2147483647 h 861"/>
              <a:gd name="T4" fmla="*/ 2147483647 w 4475"/>
              <a:gd name="T5" fmla="*/ 2147483647 h 861"/>
              <a:gd name="T6" fmla="*/ 0 w 4475"/>
              <a:gd name="T7" fmla="*/ 2147483647 h 861"/>
              <a:gd name="T8" fmla="*/ 0 60000 65536"/>
              <a:gd name="T9" fmla="*/ 0 60000 65536"/>
              <a:gd name="T10" fmla="*/ 0 60000 65536"/>
              <a:gd name="T11" fmla="*/ 0 60000 65536"/>
              <a:gd name="T12" fmla="*/ 0 w 4475"/>
              <a:gd name="T13" fmla="*/ 0 h 861"/>
              <a:gd name="T14" fmla="*/ 4475 w 4475"/>
              <a:gd name="T15" fmla="*/ 861 h 861"/>
            </a:gdLst>
            <a:ahLst/>
            <a:cxnLst>
              <a:cxn ang="T8">
                <a:pos x="T0" y="T1"/>
              </a:cxn>
              <a:cxn ang="T9">
                <a:pos x="T2" y="T3"/>
              </a:cxn>
              <a:cxn ang="T10">
                <a:pos x="T4" y="T5"/>
              </a:cxn>
              <a:cxn ang="T11">
                <a:pos x="T6" y="T7"/>
              </a:cxn>
            </a:cxnLst>
            <a:rect l="T12" t="T13" r="T14" b="T15"/>
            <a:pathLst>
              <a:path w="4475" h="861">
                <a:moveTo>
                  <a:pt x="4475" y="0"/>
                </a:moveTo>
                <a:cubicBezTo>
                  <a:pt x="4251" y="321"/>
                  <a:pt x="4027" y="643"/>
                  <a:pt x="3389" y="740"/>
                </a:cubicBezTo>
                <a:cubicBezTo>
                  <a:pt x="2751" y="837"/>
                  <a:pt x="1214" y="562"/>
                  <a:pt x="649" y="582"/>
                </a:cubicBezTo>
                <a:cubicBezTo>
                  <a:pt x="84" y="602"/>
                  <a:pt x="42" y="731"/>
                  <a:pt x="0" y="861"/>
                </a:cubicBezTo>
              </a:path>
            </a:pathLst>
          </a:custGeom>
          <a:noFill/>
          <a:ln w="9525">
            <a:solidFill>
              <a:schemeClr val="tx1"/>
            </a:solidFill>
            <a:round/>
            <a:headEnd/>
            <a:tailEnd type="stealth" w="med" len="med"/>
          </a:ln>
        </p:spPr>
        <p:txBody>
          <a:bodyPr/>
          <a:lstStyle/>
          <a:p>
            <a:endParaRPr lang="en-US"/>
          </a:p>
        </p:txBody>
      </p:sp>
      <p:pic>
        <p:nvPicPr>
          <p:cNvPr id="476242" name="Picture 82" descr="Fluorite"/>
          <p:cNvPicPr>
            <a:picLocks noChangeAspect="1" noChangeArrowheads="1"/>
          </p:cNvPicPr>
          <p:nvPr/>
        </p:nvPicPr>
        <p:blipFill>
          <a:blip r:embed="rId5"/>
          <a:srcRect/>
          <a:stretch>
            <a:fillRect/>
          </a:stretch>
        </p:blipFill>
        <p:spPr bwMode="auto">
          <a:xfrm>
            <a:off x="7726363" y="395288"/>
            <a:ext cx="1109662" cy="1103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76173"/>
                                        </p:tgtEl>
                                        <p:attrNameLst>
                                          <p:attrName>style.visibility</p:attrName>
                                        </p:attrNameLst>
                                      </p:cBhvr>
                                      <p:to>
                                        <p:strVal val="visible"/>
                                      </p:to>
                                    </p:set>
                                    <p:animEffect transition="in" filter="fade">
                                      <p:cBhvr>
                                        <p:cTn id="7" dur="1000"/>
                                        <p:tgtEl>
                                          <p:spTgt spid="476173"/>
                                        </p:tgtEl>
                                      </p:cBhvr>
                                    </p:animEffect>
                                    <p:anim calcmode="lin" valueType="num">
                                      <p:cBhvr>
                                        <p:cTn id="8" dur="1000" fill="hold"/>
                                        <p:tgtEl>
                                          <p:spTgt spid="476173"/>
                                        </p:tgtEl>
                                        <p:attrNameLst>
                                          <p:attrName>ppt_x</p:attrName>
                                        </p:attrNameLst>
                                      </p:cBhvr>
                                      <p:tavLst>
                                        <p:tav tm="0">
                                          <p:val>
                                            <p:strVal val="#ppt_x-.1"/>
                                          </p:val>
                                        </p:tav>
                                        <p:tav tm="100000">
                                          <p:val>
                                            <p:strVal val="#ppt_x"/>
                                          </p:val>
                                        </p:tav>
                                      </p:tavLst>
                                    </p:anim>
                                    <p:anim calcmode="lin" valueType="num">
                                      <p:cBhvr>
                                        <p:cTn id="9" dur="1000" fill="hold"/>
                                        <p:tgtEl>
                                          <p:spTgt spid="476173"/>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76175"/>
                                        </p:tgtEl>
                                        <p:attrNameLst>
                                          <p:attrName>style.visibility</p:attrName>
                                        </p:attrNameLst>
                                      </p:cBhvr>
                                      <p:to>
                                        <p:strVal val="visible"/>
                                      </p:to>
                                    </p:set>
                                    <p:animEffect transition="in" filter="dissolve">
                                      <p:cBhvr>
                                        <p:cTn id="19" dur="500"/>
                                        <p:tgtEl>
                                          <p:spTgt spid="47617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76174"/>
                                        </p:tgtEl>
                                        <p:attrNameLst>
                                          <p:attrName>style.visibility</p:attrName>
                                        </p:attrNameLst>
                                      </p:cBhvr>
                                      <p:to>
                                        <p:strVal val="visible"/>
                                      </p:to>
                                    </p:set>
                                    <p:animEffect transition="in" filter="dissolve">
                                      <p:cBhvr>
                                        <p:cTn id="24" dur="500"/>
                                        <p:tgtEl>
                                          <p:spTgt spid="47617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76189"/>
                                        </p:tgtEl>
                                        <p:attrNameLst>
                                          <p:attrName>style.visibility</p:attrName>
                                        </p:attrNameLst>
                                      </p:cBhvr>
                                      <p:to>
                                        <p:strVal val="visible"/>
                                      </p:to>
                                    </p:set>
                                    <p:animEffect transition="in" filter="wipe(down)">
                                      <p:cBhvr>
                                        <p:cTn id="29" dur="500"/>
                                        <p:tgtEl>
                                          <p:spTgt spid="476189"/>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476190"/>
                                        </p:tgtEl>
                                        <p:attrNameLst>
                                          <p:attrName>style.visibility</p:attrName>
                                        </p:attrNameLst>
                                      </p:cBhvr>
                                      <p:to>
                                        <p:strVal val="visible"/>
                                      </p:to>
                                    </p:set>
                                    <p:animEffect transition="in" filter="wipe(down)">
                                      <p:cBhvr>
                                        <p:cTn id="33" dur="500"/>
                                        <p:tgtEl>
                                          <p:spTgt spid="47619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2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76176"/>
                                        </p:tgtEl>
                                        <p:attrNameLst>
                                          <p:attrName>style.visibility</p:attrName>
                                        </p:attrNameLst>
                                      </p:cBhvr>
                                      <p:to>
                                        <p:strVal val="visible"/>
                                      </p:to>
                                    </p:set>
                                    <p:animEffect transition="in" filter="dissolve">
                                      <p:cBhvr>
                                        <p:cTn id="43" dur="500"/>
                                        <p:tgtEl>
                                          <p:spTgt spid="476176"/>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76177"/>
                                        </p:tgtEl>
                                        <p:attrNameLst>
                                          <p:attrName>style.visibility</p:attrName>
                                        </p:attrNameLst>
                                      </p:cBhvr>
                                      <p:to>
                                        <p:strVal val="visible"/>
                                      </p:to>
                                    </p:set>
                                    <p:animEffect transition="in" filter="dissolve">
                                      <p:cBhvr>
                                        <p:cTn id="48" dur="500"/>
                                        <p:tgtEl>
                                          <p:spTgt spid="47617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76191"/>
                                        </p:tgtEl>
                                        <p:attrNameLst>
                                          <p:attrName>style.visibility</p:attrName>
                                        </p:attrNameLst>
                                      </p:cBhvr>
                                      <p:to>
                                        <p:strVal val="visible"/>
                                      </p:to>
                                    </p:set>
                                    <p:animEffect transition="in" filter="wipe(down)">
                                      <p:cBhvr>
                                        <p:cTn id="53" dur="500"/>
                                        <p:tgtEl>
                                          <p:spTgt spid="476191"/>
                                        </p:tgtEl>
                                      </p:cBhvr>
                                    </p:animEffect>
                                  </p:childTnLst>
                                </p:cTn>
                              </p:par>
                            </p:childTnLst>
                          </p:cTn>
                        </p:par>
                        <p:par>
                          <p:cTn id="54" fill="hold">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476192"/>
                                        </p:tgtEl>
                                        <p:attrNameLst>
                                          <p:attrName>style.visibility</p:attrName>
                                        </p:attrNameLst>
                                      </p:cBhvr>
                                      <p:to>
                                        <p:strVal val="visible"/>
                                      </p:to>
                                    </p:set>
                                    <p:animEffect transition="in" filter="wipe(down)">
                                      <p:cBhvr>
                                        <p:cTn id="57" dur="500"/>
                                        <p:tgtEl>
                                          <p:spTgt spid="47619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20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476179"/>
                                        </p:tgtEl>
                                        <p:attrNameLst>
                                          <p:attrName>style.visibility</p:attrName>
                                        </p:attrNameLst>
                                      </p:cBhvr>
                                      <p:to>
                                        <p:strVal val="visible"/>
                                      </p:to>
                                    </p:set>
                                    <p:animEffect transition="in" filter="dissolve">
                                      <p:cBhvr>
                                        <p:cTn id="67" dur="500"/>
                                        <p:tgtEl>
                                          <p:spTgt spid="476179"/>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476178"/>
                                        </p:tgtEl>
                                        <p:attrNameLst>
                                          <p:attrName>style.visibility</p:attrName>
                                        </p:attrNameLst>
                                      </p:cBhvr>
                                      <p:to>
                                        <p:strVal val="visible"/>
                                      </p:to>
                                    </p:set>
                                    <p:animEffect transition="in" filter="dissolve">
                                      <p:cBhvr>
                                        <p:cTn id="72" dur="500"/>
                                        <p:tgtEl>
                                          <p:spTgt spid="47617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76193"/>
                                        </p:tgtEl>
                                        <p:attrNameLst>
                                          <p:attrName>style.visibility</p:attrName>
                                        </p:attrNameLst>
                                      </p:cBhvr>
                                      <p:to>
                                        <p:strVal val="visible"/>
                                      </p:to>
                                    </p:set>
                                    <p:animEffect transition="in" filter="wipe(down)">
                                      <p:cBhvr>
                                        <p:cTn id="77" dur="500"/>
                                        <p:tgtEl>
                                          <p:spTgt spid="476193"/>
                                        </p:tgtEl>
                                      </p:cBhvr>
                                    </p:animEffect>
                                  </p:childTnLst>
                                </p:cTn>
                              </p:par>
                            </p:childTnLst>
                          </p:cTn>
                        </p:par>
                        <p:par>
                          <p:cTn id="78" fill="hold">
                            <p:stCondLst>
                              <p:cond delay="500"/>
                            </p:stCondLst>
                            <p:childTnLst>
                              <p:par>
                                <p:cTn id="79" presetID="22" presetClass="entr" presetSubtype="4" fill="hold" grpId="0" nodeType="afterEffect">
                                  <p:stCondLst>
                                    <p:cond delay="0"/>
                                  </p:stCondLst>
                                  <p:childTnLst>
                                    <p:set>
                                      <p:cBhvr>
                                        <p:cTn id="80" dur="1" fill="hold">
                                          <p:stCondLst>
                                            <p:cond delay="0"/>
                                          </p:stCondLst>
                                        </p:cTn>
                                        <p:tgtEl>
                                          <p:spTgt spid="476194"/>
                                        </p:tgtEl>
                                        <p:attrNameLst>
                                          <p:attrName>style.visibility</p:attrName>
                                        </p:attrNameLst>
                                      </p:cBhvr>
                                      <p:to>
                                        <p:strVal val="visible"/>
                                      </p:to>
                                    </p:set>
                                    <p:animEffect transition="in" filter="wipe(down)">
                                      <p:cBhvr>
                                        <p:cTn id="81" dur="500"/>
                                        <p:tgtEl>
                                          <p:spTgt spid="476194"/>
                                        </p:tgtEl>
                                      </p:cBhvr>
                                    </p:animEffect>
                                  </p:childTnLst>
                                </p:cTn>
                              </p:par>
                            </p:childTnLst>
                          </p:cTn>
                        </p:par>
                        <p:par>
                          <p:cTn id="82" fill="hold">
                            <p:stCondLst>
                              <p:cond delay="1000"/>
                            </p:stCondLst>
                            <p:childTnLst>
                              <p:par>
                                <p:cTn id="83" presetID="10" presetClass="entr" presetSubtype="0" fill="hold" grpId="0" nodeType="afterEffect">
                                  <p:stCondLst>
                                    <p:cond delay="0"/>
                                  </p:stCondLst>
                                  <p:childTnLst>
                                    <p:set>
                                      <p:cBhvr>
                                        <p:cTn id="84" dur="1" fill="hold">
                                          <p:stCondLst>
                                            <p:cond delay="0"/>
                                          </p:stCondLst>
                                        </p:cTn>
                                        <p:tgtEl>
                                          <p:spTgt spid="476195"/>
                                        </p:tgtEl>
                                        <p:attrNameLst>
                                          <p:attrName>style.visibility</p:attrName>
                                        </p:attrNameLst>
                                      </p:cBhvr>
                                      <p:to>
                                        <p:strVal val="visible"/>
                                      </p:to>
                                    </p:set>
                                    <p:animEffect transition="in" filter="fade">
                                      <p:cBhvr>
                                        <p:cTn id="85" dur="2000"/>
                                        <p:tgtEl>
                                          <p:spTgt spid="476195"/>
                                        </p:tgtEl>
                                      </p:cBhvr>
                                    </p:animEffect>
                                  </p:childTnLst>
                                </p:cTn>
                              </p:par>
                            </p:childTnLst>
                          </p:cTn>
                        </p:par>
                      </p:childTnLst>
                    </p:cTn>
                  </p:par>
                  <p:par>
                    <p:cTn id="86" fill="hold">
                      <p:stCondLst>
                        <p:cond delay="indefinite"/>
                      </p:stCondLst>
                      <p:childTnLst>
                        <p:par>
                          <p:cTn id="87" fill="hold">
                            <p:stCondLst>
                              <p:cond delay="0"/>
                            </p:stCondLst>
                            <p:childTnLst>
                              <p:par>
                                <p:cTn id="88" presetID="39" presetClass="entr" presetSubtype="0" accel="100000" fill="hold" grpId="0" nodeType="clickEffect">
                                  <p:stCondLst>
                                    <p:cond delay="0"/>
                                  </p:stCondLst>
                                  <p:childTnLst>
                                    <p:set>
                                      <p:cBhvr>
                                        <p:cTn id="89" dur="1" fill="hold">
                                          <p:stCondLst>
                                            <p:cond delay="0"/>
                                          </p:stCondLst>
                                        </p:cTn>
                                        <p:tgtEl>
                                          <p:spTgt spid="476196"/>
                                        </p:tgtEl>
                                        <p:attrNameLst>
                                          <p:attrName>style.visibility</p:attrName>
                                        </p:attrNameLst>
                                      </p:cBhvr>
                                      <p:to>
                                        <p:strVal val="visible"/>
                                      </p:to>
                                    </p:set>
                                    <p:anim calcmode="lin" valueType="num">
                                      <p:cBhvr>
                                        <p:cTn id="90" dur="500" fill="hold"/>
                                        <p:tgtEl>
                                          <p:spTgt spid="476196"/>
                                        </p:tgtEl>
                                        <p:attrNameLst>
                                          <p:attrName>ppt_h</p:attrName>
                                        </p:attrNameLst>
                                      </p:cBhvr>
                                      <p:tavLst>
                                        <p:tav tm="0">
                                          <p:val>
                                            <p:strVal val="#ppt_h/20"/>
                                          </p:val>
                                        </p:tav>
                                        <p:tav tm="50000">
                                          <p:val>
                                            <p:strVal val="#ppt_h/20"/>
                                          </p:val>
                                        </p:tav>
                                        <p:tav tm="100000">
                                          <p:val>
                                            <p:strVal val="#ppt_h"/>
                                          </p:val>
                                        </p:tav>
                                      </p:tavLst>
                                    </p:anim>
                                    <p:anim calcmode="lin" valueType="num">
                                      <p:cBhvr>
                                        <p:cTn id="91" dur="500" fill="hold"/>
                                        <p:tgtEl>
                                          <p:spTgt spid="476196"/>
                                        </p:tgtEl>
                                        <p:attrNameLst>
                                          <p:attrName>ppt_w</p:attrName>
                                        </p:attrNameLst>
                                      </p:cBhvr>
                                      <p:tavLst>
                                        <p:tav tm="0">
                                          <p:val>
                                            <p:strVal val="#ppt_w+.3"/>
                                          </p:val>
                                        </p:tav>
                                        <p:tav tm="50000">
                                          <p:val>
                                            <p:strVal val="#ppt_w+.3"/>
                                          </p:val>
                                        </p:tav>
                                        <p:tav tm="100000">
                                          <p:val>
                                            <p:strVal val="#ppt_w"/>
                                          </p:val>
                                        </p:tav>
                                      </p:tavLst>
                                    </p:anim>
                                    <p:anim calcmode="lin" valueType="num">
                                      <p:cBhvr>
                                        <p:cTn id="92" dur="500" fill="hold"/>
                                        <p:tgtEl>
                                          <p:spTgt spid="476196"/>
                                        </p:tgtEl>
                                        <p:attrNameLst>
                                          <p:attrName>ppt_x</p:attrName>
                                        </p:attrNameLst>
                                      </p:cBhvr>
                                      <p:tavLst>
                                        <p:tav tm="0">
                                          <p:val>
                                            <p:strVal val="#ppt_x-.3"/>
                                          </p:val>
                                        </p:tav>
                                        <p:tav tm="50000">
                                          <p:val>
                                            <p:strVal val="#ppt_x"/>
                                          </p:val>
                                        </p:tav>
                                        <p:tav tm="100000">
                                          <p:val>
                                            <p:strVal val="#ppt_x"/>
                                          </p:val>
                                        </p:tav>
                                      </p:tavLst>
                                    </p:anim>
                                    <p:anim calcmode="lin" valueType="num">
                                      <p:cBhvr>
                                        <p:cTn id="93" dur="500" fill="hold"/>
                                        <p:tgtEl>
                                          <p:spTgt spid="476196"/>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0" presetClass="entr" presetSubtype="0" fill="hold" grpId="0" nodeType="clickEffect">
                                  <p:stCondLst>
                                    <p:cond delay="0"/>
                                  </p:stCondLst>
                                  <p:iterate type="lt">
                                    <p:tmPct val="10000"/>
                                  </p:iterate>
                                  <p:childTnLst>
                                    <p:set>
                                      <p:cBhvr>
                                        <p:cTn id="97" dur="1" fill="hold">
                                          <p:stCondLst>
                                            <p:cond delay="0"/>
                                          </p:stCondLst>
                                        </p:cTn>
                                        <p:tgtEl>
                                          <p:spTgt spid="476197"/>
                                        </p:tgtEl>
                                        <p:attrNameLst>
                                          <p:attrName>style.visibility</p:attrName>
                                        </p:attrNameLst>
                                      </p:cBhvr>
                                      <p:to>
                                        <p:strVal val="visible"/>
                                      </p:to>
                                    </p:set>
                                    <p:animEffect transition="in" filter="fade">
                                      <p:cBhvr>
                                        <p:cTn id="98" dur="1000"/>
                                        <p:tgtEl>
                                          <p:spTgt spid="476197"/>
                                        </p:tgtEl>
                                      </p:cBhvr>
                                    </p:animEffect>
                                    <p:anim calcmode="lin" valueType="num">
                                      <p:cBhvr>
                                        <p:cTn id="99" dur="1000" fill="hold"/>
                                        <p:tgtEl>
                                          <p:spTgt spid="476197"/>
                                        </p:tgtEl>
                                        <p:attrNameLst>
                                          <p:attrName>ppt_x</p:attrName>
                                        </p:attrNameLst>
                                      </p:cBhvr>
                                      <p:tavLst>
                                        <p:tav tm="0">
                                          <p:val>
                                            <p:strVal val="#ppt_x-.1"/>
                                          </p:val>
                                        </p:tav>
                                        <p:tav tm="100000">
                                          <p:val>
                                            <p:strVal val="#ppt_x"/>
                                          </p:val>
                                        </p:tav>
                                      </p:tavLst>
                                    </p:anim>
                                    <p:anim calcmode="lin" valueType="num">
                                      <p:cBhvr>
                                        <p:cTn id="100" dur="1000" fill="hold"/>
                                        <p:tgtEl>
                                          <p:spTgt spid="476197"/>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2000"/>
                                        <p:tgtEl>
                                          <p:spTgt spid="5"/>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476199"/>
                                        </p:tgtEl>
                                        <p:attrNameLst>
                                          <p:attrName>style.visibility</p:attrName>
                                        </p:attrNameLst>
                                      </p:cBhvr>
                                      <p:to>
                                        <p:strVal val="visible"/>
                                      </p:to>
                                    </p:set>
                                    <p:animEffect transition="in" filter="dissolve">
                                      <p:cBhvr>
                                        <p:cTn id="110" dur="500"/>
                                        <p:tgtEl>
                                          <p:spTgt spid="476199"/>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476198"/>
                                        </p:tgtEl>
                                        <p:attrNameLst>
                                          <p:attrName>style.visibility</p:attrName>
                                        </p:attrNameLst>
                                      </p:cBhvr>
                                      <p:to>
                                        <p:strVal val="visible"/>
                                      </p:to>
                                    </p:set>
                                    <p:animEffect transition="in" filter="dissolve">
                                      <p:cBhvr>
                                        <p:cTn id="115" dur="500"/>
                                        <p:tgtEl>
                                          <p:spTgt spid="476198"/>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476213"/>
                                        </p:tgtEl>
                                        <p:attrNameLst>
                                          <p:attrName>style.visibility</p:attrName>
                                        </p:attrNameLst>
                                      </p:cBhvr>
                                      <p:to>
                                        <p:strVal val="visible"/>
                                      </p:to>
                                    </p:set>
                                    <p:animEffect transition="in" filter="wipe(down)">
                                      <p:cBhvr>
                                        <p:cTn id="120" dur="500"/>
                                        <p:tgtEl>
                                          <p:spTgt spid="476213"/>
                                        </p:tgtEl>
                                      </p:cBhvr>
                                    </p:animEffect>
                                  </p:childTnLst>
                                </p:cTn>
                              </p:par>
                            </p:childTnLst>
                          </p:cTn>
                        </p:par>
                        <p:par>
                          <p:cTn id="121" fill="hold">
                            <p:stCondLst>
                              <p:cond delay="500"/>
                            </p:stCondLst>
                            <p:childTnLst>
                              <p:par>
                                <p:cTn id="122" presetID="22" presetClass="entr" presetSubtype="4" fill="hold" grpId="0" nodeType="afterEffect">
                                  <p:stCondLst>
                                    <p:cond delay="0"/>
                                  </p:stCondLst>
                                  <p:childTnLst>
                                    <p:set>
                                      <p:cBhvr>
                                        <p:cTn id="123" dur="1" fill="hold">
                                          <p:stCondLst>
                                            <p:cond delay="0"/>
                                          </p:stCondLst>
                                        </p:cTn>
                                        <p:tgtEl>
                                          <p:spTgt spid="476214"/>
                                        </p:tgtEl>
                                        <p:attrNameLst>
                                          <p:attrName>style.visibility</p:attrName>
                                        </p:attrNameLst>
                                      </p:cBhvr>
                                      <p:to>
                                        <p:strVal val="visible"/>
                                      </p:to>
                                    </p:set>
                                    <p:animEffect transition="in" filter="wipe(down)">
                                      <p:cBhvr>
                                        <p:cTn id="124" dur="500"/>
                                        <p:tgtEl>
                                          <p:spTgt spid="476214"/>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6"/>
                                        </p:tgtEl>
                                        <p:attrNameLst>
                                          <p:attrName>style.visibility</p:attrName>
                                        </p:attrNameLst>
                                      </p:cBhvr>
                                      <p:to>
                                        <p:strVal val="visible"/>
                                      </p:to>
                                    </p:set>
                                    <p:animEffect transition="in" filter="fade">
                                      <p:cBhvr>
                                        <p:cTn id="129" dur="2000"/>
                                        <p:tgtEl>
                                          <p:spTgt spid="6"/>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476200"/>
                                        </p:tgtEl>
                                        <p:attrNameLst>
                                          <p:attrName>style.visibility</p:attrName>
                                        </p:attrNameLst>
                                      </p:cBhvr>
                                      <p:to>
                                        <p:strVal val="visible"/>
                                      </p:to>
                                    </p:set>
                                    <p:animEffect transition="in" filter="dissolve">
                                      <p:cBhvr>
                                        <p:cTn id="134" dur="500"/>
                                        <p:tgtEl>
                                          <p:spTgt spid="476200"/>
                                        </p:tgtEl>
                                      </p:cBhvr>
                                    </p:animEffect>
                                  </p:childTnLst>
                                </p:cTn>
                              </p:par>
                            </p:childTnLst>
                          </p:cTn>
                        </p:par>
                      </p:childTnLst>
                    </p:cTn>
                  </p:par>
                  <p:par>
                    <p:cTn id="135" fill="hold">
                      <p:stCondLst>
                        <p:cond delay="indefinite"/>
                      </p:stCondLst>
                      <p:childTnLst>
                        <p:par>
                          <p:cTn id="136" fill="hold">
                            <p:stCondLst>
                              <p:cond delay="0"/>
                            </p:stCondLst>
                            <p:childTnLst>
                              <p:par>
                                <p:cTn id="137" presetID="9" presetClass="entr" presetSubtype="0" fill="hold" grpId="0" nodeType="clickEffect">
                                  <p:stCondLst>
                                    <p:cond delay="0"/>
                                  </p:stCondLst>
                                  <p:childTnLst>
                                    <p:set>
                                      <p:cBhvr>
                                        <p:cTn id="138" dur="1" fill="hold">
                                          <p:stCondLst>
                                            <p:cond delay="0"/>
                                          </p:stCondLst>
                                        </p:cTn>
                                        <p:tgtEl>
                                          <p:spTgt spid="476201"/>
                                        </p:tgtEl>
                                        <p:attrNameLst>
                                          <p:attrName>style.visibility</p:attrName>
                                        </p:attrNameLst>
                                      </p:cBhvr>
                                      <p:to>
                                        <p:strVal val="visible"/>
                                      </p:to>
                                    </p:set>
                                    <p:animEffect transition="in" filter="dissolve">
                                      <p:cBhvr>
                                        <p:cTn id="139" dur="500"/>
                                        <p:tgtEl>
                                          <p:spTgt spid="476201"/>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476215"/>
                                        </p:tgtEl>
                                        <p:attrNameLst>
                                          <p:attrName>style.visibility</p:attrName>
                                        </p:attrNameLst>
                                      </p:cBhvr>
                                      <p:to>
                                        <p:strVal val="visible"/>
                                      </p:to>
                                    </p:set>
                                    <p:animEffect transition="in" filter="wipe(down)">
                                      <p:cBhvr>
                                        <p:cTn id="144" dur="500"/>
                                        <p:tgtEl>
                                          <p:spTgt spid="476215"/>
                                        </p:tgtEl>
                                      </p:cBhvr>
                                    </p:animEffect>
                                  </p:childTnLst>
                                </p:cTn>
                              </p:par>
                            </p:childTnLst>
                          </p:cTn>
                        </p:par>
                        <p:par>
                          <p:cTn id="145" fill="hold">
                            <p:stCondLst>
                              <p:cond delay="500"/>
                            </p:stCondLst>
                            <p:childTnLst>
                              <p:par>
                                <p:cTn id="146" presetID="22" presetClass="entr" presetSubtype="4" fill="hold" grpId="0" nodeType="afterEffect">
                                  <p:stCondLst>
                                    <p:cond delay="0"/>
                                  </p:stCondLst>
                                  <p:childTnLst>
                                    <p:set>
                                      <p:cBhvr>
                                        <p:cTn id="147" dur="1" fill="hold">
                                          <p:stCondLst>
                                            <p:cond delay="0"/>
                                          </p:stCondLst>
                                        </p:cTn>
                                        <p:tgtEl>
                                          <p:spTgt spid="476216"/>
                                        </p:tgtEl>
                                        <p:attrNameLst>
                                          <p:attrName>style.visibility</p:attrName>
                                        </p:attrNameLst>
                                      </p:cBhvr>
                                      <p:to>
                                        <p:strVal val="visible"/>
                                      </p:to>
                                    </p:set>
                                    <p:animEffect transition="in" filter="wipe(down)">
                                      <p:cBhvr>
                                        <p:cTn id="148" dur="500"/>
                                        <p:tgtEl>
                                          <p:spTgt spid="476216"/>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7"/>
                                        </p:tgtEl>
                                        <p:attrNameLst>
                                          <p:attrName>style.visibility</p:attrName>
                                        </p:attrNameLst>
                                      </p:cBhvr>
                                      <p:to>
                                        <p:strVal val="visible"/>
                                      </p:to>
                                    </p:set>
                                    <p:animEffect transition="in" filter="fade">
                                      <p:cBhvr>
                                        <p:cTn id="153" dur="2000"/>
                                        <p:tgtEl>
                                          <p:spTgt spid="7"/>
                                        </p:tgtEl>
                                      </p:cBhvr>
                                    </p:animEffect>
                                  </p:childTnLst>
                                </p:cTn>
                              </p:par>
                            </p:childTnLst>
                          </p:cTn>
                        </p:par>
                      </p:childTnLst>
                    </p:cTn>
                  </p:par>
                  <p:par>
                    <p:cTn id="154" fill="hold">
                      <p:stCondLst>
                        <p:cond delay="indefinite"/>
                      </p:stCondLst>
                      <p:childTnLst>
                        <p:par>
                          <p:cTn id="155" fill="hold">
                            <p:stCondLst>
                              <p:cond delay="0"/>
                            </p:stCondLst>
                            <p:childTnLst>
                              <p:par>
                                <p:cTn id="156" presetID="9" presetClass="entr" presetSubtype="0" fill="hold" grpId="0" nodeType="clickEffect">
                                  <p:stCondLst>
                                    <p:cond delay="0"/>
                                  </p:stCondLst>
                                  <p:childTnLst>
                                    <p:set>
                                      <p:cBhvr>
                                        <p:cTn id="157" dur="1" fill="hold">
                                          <p:stCondLst>
                                            <p:cond delay="0"/>
                                          </p:stCondLst>
                                        </p:cTn>
                                        <p:tgtEl>
                                          <p:spTgt spid="476203"/>
                                        </p:tgtEl>
                                        <p:attrNameLst>
                                          <p:attrName>style.visibility</p:attrName>
                                        </p:attrNameLst>
                                      </p:cBhvr>
                                      <p:to>
                                        <p:strVal val="visible"/>
                                      </p:to>
                                    </p:set>
                                    <p:animEffect transition="in" filter="dissolve">
                                      <p:cBhvr>
                                        <p:cTn id="158" dur="500"/>
                                        <p:tgtEl>
                                          <p:spTgt spid="476203"/>
                                        </p:tgtEl>
                                      </p:cBhvr>
                                    </p:animEffect>
                                  </p:childTnLst>
                                </p:cTn>
                              </p:par>
                            </p:childTnLst>
                          </p:cTn>
                        </p:par>
                      </p:childTnLst>
                    </p:cTn>
                  </p:par>
                  <p:par>
                    <p:cTn id="159" fill="hold">
                      <p:stCondLst>
                        <p:cond delay="indefinite"/>
                      </p:stCondLst>
                      <p:childTnLst>
                        <p:par>
                          <p:cTn id="160" fill="hold">
                            <p:stCondLst>
                              <p:cond delay="0"/>
                            </p:stCondLst>
                            <p:childTnLst>
                              <p:par>
                                <p:cTn id="161" presetID="9" presetClass="entr" presetSubtype="0" fill="hold" grpId="0" nodeType="clickEffect">
                                  <p:stCondLst>
                                    <p:cond delay="0"/>
                                  </p:stCondLst>
                                  <p:childTnLst>
                                    <p:set>
                                      <p:cBhvr>
                                        <p:cTn id="162" dur="1" fill="hold">
                                          <p:stCondLst>
                                            <p:cond delay="0"/>
                                          </p:stCondLst>
                                        </p:cTn>
                                        <p:tgtEl>
                                          <p:spTgt spid="476202"/>
                                        </p:tgtEl>
                                        <p:attrNameLst>
                                          <p:attrName>style.visibility</p:attrName>
                                        </p:attrNameLst>
                                      </p:cBhvr>
                                      <p:to>
                                        <p:strVal val="visible"/>
                                      </p:to>
                                    </p:set>
                                    <p:animEffect transition="in" filter="dissolve">
                                      <p:cBhvr>
                                        <p:cTn id="163" dur="500"/>
                                        <p:tgtEl>
                                          <p:spTgt spid="476202"/>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4" fill="hold" grpId="0" nodeType="clickEffect">
                                  <p:stCondLst>
                                    <p:cond delay="0"/>
                                  </p:stCondLst>
                                  <p:childTnLst>
                                    <p:set>
                                      <p:cBhvr>
                                        <p:cTn id="167" dur="1" fill="hold">
                                          <p:stCondLst>
                                            <p:cond delay="0"/>
                                          </p:stCondLst>
                                        </p:cTn>
                                        <p:tgtEl>
                                          <p:spTgt spid="476217"/>
                                        </p:tgtEl>
                                        <p:attrNameLst>
                                          <p:attrName>style.visibility</p:attrName>
                                        </p:attrNameLst>
                                      </p:cBhvr>
                                      <p:to>
                                        <p:strVal val="visible"/>
                                      </p:to>
                                    </p:set>
                                    <p:animEffect transition="in" filter="wipe(down)">
                                      <p:cBhvr>
                                        <p:cTn id="168" dur="500"/>
                                        <p:tgtEl>
                                          <p:spTgt spid="476217"/>
                                        </p:tgtEl>
                                      </p:cBhvr>
                                    </p:animEffect>
                                  </p:childTnLst>
                                </p:cTn>
                              </p:par>
                            </p:childTnLst>
                          </p:cTn>
                        </p:par>
                        <p:par>
                          <p:cTn id="169" fill="hold">
                            <p:stCondLst>
                              <p:cond delay="500"/>
                            </p:stCondLst>
                            <p:childTnLst>
                              <p:par>
                                <p:cTn id="170" presetID="22" presetClass="entr" presetSubtype="4" fill="hold" grpId="0" nodeType="afterEffect">
                                  <p:stCondLst>
                                    <p:cond delay="0"/>
                                  </p:stCondLst>
                                  <p:childTnLst>
                                    <p:set>
                                      <p:cBhvr>
                                        <p:cTn id="171" dur="1" fill="hold">
                                          <p:stCondLst>
                                            <p:cond delay="0"/>
                                          </p:stCondLst>
                                        </p:cTn>
                                        <p:tgtEl>
                                          <p:spTgt spid="476218"/>
                                        </p:tgtEl>
                                        <p:attrNameLst>
                                          <p:attrName>style.visibility</p:attrName>
                                        </p:attrNameLst>
                                      </p:cBhvr>
                                      <p:to>
                                        <p:strVal val="visible"/>
                                      </p:to>
                                    </p:set>
                                    <p:animEffect transition="in" filter="wipe(down)">
                                      <p:cBhvr>
                                        <p:cTn id="172" dur="500"/>
                                        <p:tgtEl>
                                          <p:spTgt spid="476218"/>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nodeType="clickEffect">
                                  <p:stCondLst>
                                    <p:cond delay="0"/>
                                  </p:stCondLst>
                                  <p:childTnLst>
                                    <p:set>
                                      <p:cBhvr>
                                        <p:cTn id="176" dur="1" fill="hold">
                                          <p:stCondLst>
                                            <p:cond delay="0"/>
                                          </p:stCondLst>
                                        </p:cTn>
                                        <p:tgtEl>
                                          <p:spTgt spid="8"/>
                                        </p:tgtEl>
                                        <p:attrNameLst>
                                          <p:attrName>style.visibility</p:attrName>
                                        </p:attrNameLst>
                                      </p:cBhvr>
                                      <p:to>
                                        <p:strVal val="visible"/>
                                      </p:to>
                                    </p:set>
                                    <p:animEffect transition="in" filter="fade">
                                      <p:cBhvr>
                                        <p:cTn id="177" dur="2000"/>
                                        <p:tgtEl>
                                          <p:spTgt spid="8"/>
                                        </p:tgtEl>
                                      </p:cBhvr>
                                    </p:animEffect>
                                  </p:childTnLst>
                                </p:cTn>
                              </p:par>
                            </p:childTnLst>
                          </p:cTn>
                        </p:par>
                      </p:childTnLst>
                    </p:cTn>
                  </p:par>
                  <p:par>
                    <p:cTn id="178" fill="hold">
                      <p:stCondLst>
                        <p:cond delay="indefinite"/>
                      </p:stCondLst>
                      <p:childTnLst>
                        <p:par>
                          <p:cTn id="179" fill="hold">
                            <p:stCondLst>
                              <p:cond delay="0"/>
                            </p:stCondLst>
                            <p:childTnLst>
                              <p:par>
                                <p:cTn id="180" presetID="9" presetClass="entr" presetSubtype="0" fill="hold" grpId="0" nodeType="clickEffect">
                                  <p:stCondLst>
                                    <p:cond delay="0"/>
                                  </p:stCondLst>
                                  <p:childTnLst>
                                    <p:set>
                                      <p:cBhvr>
                                        <p:cTn id="181" dur="1" fill="hold">
                                          <p:stCondLst>
                                            <p:cond delay="0"/>
                                          </p:stCondLst>
                                        </p:cTn>
                                        <p:tgtEl>
                                          <p:spTgt spid="476220"/>
                                        </p:tgtEl>
                                        <p:attrNameLst>
                                          <p:attrName>style.visibility</p:attrName>
                                        </p:attrNameLst>
                                      </p:cBhvr>
                                      <p:to>
                                        <p:strVal val="visible"/>
                                      </p:to>
                                    </p:set>
                                    <p:animEffect transition="in" filter="dissolve">
                                      <p:cBhvr>
                                        <p:cTn id="182" dur="500"/>
                                        <p:tgtEl>
                                          <p:spTgt spid="476220"/>
                                        </p:tgtEl>
                                      </p:cBhvr>
                                    </p:animEffect>
                                  </p:childTnLst>
                                </p:cTn>
                              </p:par>
                            </p:childTnLst>
                          </p:cTn>
                        </p:par>
                      </p:childTnLst>
                    </p:cTn>
                  </p:par>
                  <p:par>
                    <p:cTn id="183" fill="hold">
                      <p:stCondLst>
                        <p:cond delay="indefinite"/>
                      </p:stCondLst>
                      <p:childTnLst>
                        <p:par>
                          <p:cTn id="184" fill="hold">
                            <p:stCondLst>
                              <p:cond delay="0"/>
                            </p:stCondLst>
                            <p:childTnLst>
                              <p:par>
                                <p:cTn id="185" presetID="9" presetClass="entr" presetSubtype="0" fill="hold" grpId="0" nodeType="clickEffect">
                                  <p:stCondLst>
                                    <p:cond delay="0"/>
                                  </p:stCondLst>
                                  <p:childTnLst>
                                    <p:set>
                                      <p:cBhvr>
                                        <p:cTn id="186" dur="1" fill="hold">
                                          <p:stCondLst>
                                            <p:cond delay="0"/>
                                          </p:stCondLst>
                                        </p:cTn>
                                        <p:tgtEl>
                                          <p:spTgt spid="476219"/>
                                        </p:tgtEl>
                                        <p:attrNameLst>
                                          <p:attrName>style.visibility</p:attrName>
                                        </p:attrNameLst>
                                      </p:cBhvr>
                                      <p:to>
                                        <p:strVal val="visible"/>
                                      </p:to>
                                    </p:set>
                                    <p:animEffect transition="in" filter="dissolve">
                                      <p:cBhvr>
                                        <p:cTn id="187" dur="500"/>
                                        <p:tgtEl>
                                          <p:spTgt spid="476219"/>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4" fill="hold" grpId="0" nodeType="clickEffect">
                                  <p:stCondLst>
                                    <p:cond delay="0"/>
                                  </p:stCondLst>
                                  <p:childTnLst>
                                    <p:set>
                                      <p:cBhvr>
                                        <p:cTn id="191" dur="1" fill="hold">
                                          <p:stCondLst>
                                            <p:cond delay="0"/>
                                          </p:stCondLst>
                                        </p:cTn>
                                        <p:tgtEl>
                                          <p:spTgt spid="476234"/>
                                        </p:tgtEl>
                                        <p:attrNameLst>
                                          <p:attrName>style.visibility</p:attrName>
                                        </p:attrNameLst>
                                      </p:cBhvr>
                                      <p:to>
                                        <p:strVal val="visible"/>
                                      </p:to>
                                    </p:set>
                                    <p:animEffect transition="in" filter="wipe(down)">
                                      <p:cBhvr>
                                        <p:cTn id="192" dur="500"/>
                                        <p:tgtEl>
                                          <p:spTgt spid="476234"/>
                                        </p:tgtEl>
                                      </p:cBhvr>
                                    </p:animEffect>
                                  </p:childTnLst>
                                </p:cTn>
                              </p:par>
                            </p:childTnLst>
                          </p:cTn>
                        </p:par>
                        <p:par>
                          <p:cTn id="193" fill="hold">
                            <p:stCondLst>
                              <p:cond delay="500"/>
                            </p:stCondLst>
                            <p:childTnLst>
                              <p:par>
                                <p:cTn id="194" presetID="22" presetClass="entr" presetSubtype="4" fill="hold" grpId="0" nodeType="afterEffect">
                                  <p:stCondLst>
                                    <p:cond delay="0"/>
                                  </p:stCondLst>
                                  <p:childTnLst>
                                    <p:set>
                                      <p:cBhvr>
                                        <p:cTn id="195" dur="1" fill="hold">
                                          <p:stCondLst>
                                            <p:cond delay="0"/>
                                          </p:stCondLst>
                                        </p:cTn>
                                        <p:tgtEl>
                                          <p:spTgt spid="476235"/>
                                        </p:tgtEl>
                                        <p:attrNameLst>
                                          <p:attrName>style.visibility</p:attrName>
                                        </p:attrNameLst>
                                      </p:cBhvr>
                                      <p:to>
                                        <p:strVal val="visible"/>
                                      </p:to>
                                    </p:set>
                                    <p:animEffect transition="in" filter="wipe(down)">
                                      <p:cBhvr>
                                        <p:cTn id="196" dur="500"/>
                                        <p:tgtEl>
                                          <p:spTgt spid="476235"/>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nodeType="clickEffect">
                                  <p:stCondLst>
                                    <p:cond delay="0"/>
                                  </p:stCondLst>
                                  <p:childTnLst>
                                    <p:set>
                                      <p:cBhvr>
                                        <p:cTn id="200" dur="1" fill="hold">
                                          <p:stCondLst>
                                            <p:cond delay="0"/>
                                          </p:stCondLst>
                                        </p:cTn>
                                        <p:tgtEl>
                                          <p:spTgt spid="9"/>
                                        </p:tgtEl>
                                        <p:attrNameLst>
                                          <p:attrName>style.visibility</p:attrName>
                                        </p:attrNameLst>
                                      </p:cBhvr>
                                      <p:to>
                                        <p:strVal val="visible"/>
                                      </p:to>
                                    </p:set>
                                    <p:animEffect transition="in" filter="fade">
                                      <p:cBhvr>
                                        <p:cTn id="201" dur="2000"/>
                                        <p:tgtEl>
                                          <p:spTgt spid="9"/>
                                        </p:tgtEl>
                                      </p:cBhvr>
                                    </p:animEffect>
                                  </p:childTnLst>
                                </p:cTn>
                              </p:par>
                            </p:childTnLst>
                          </p:cTn>
                        </p:par>
                      </p:childTnLst>
                    </p:cTn>
                  </p:par>
                  <p:par>
                    <p:cTn id="202" fill="hold">
                      <p:stCondLst>
                        <p:cond delay="indefinite"/>
                      </p:stCondLst>
                      <p:childTnLst>
                        <p:par>
                          <p:cTn id="203" fill="hold">
                            <p:stCondLst>
                              <p:cond delay="0"/>
                            </p:stCondLst>
                            <p:childTnLst>
                              <p:par>
                                <p:cTn id="204" presetID="9" presetClass="entr" presetSubtype="0" fill="hold" grpId="0" nodeType="clickEffect">
                                  <p:stCondLst>
                                    <p:cond delay="0"/>
                                  </p:stCondLst>
                                  <p:childTnLst>
                                    <p:set>
                                      <p:cBhvr>
                                        <p:cTn id="205" dur="1" fill="hold">
                                          <p:stCondLst>
                                            <p:cond delay="0"/>
                                          </p:stCondLst>
                                        </p:cTn>
                                        <p:tgtEl>
                                          <p:spTgt spid="476221"/>
                                        </p:tgtEl>
                                        <p:attrNameLst>
                                          <p:attrName>style.visibility</p:attrName>
                                        </p:attrNameLst>
                                      </p:cBhvr>
                                      <p:to>
                                        <p:strVal val="visible"/>
                                      </p:to>
                                    </p:set>
                                    <p:animEffect transition="in" filter="dissolve">
                                      <p:cBhvr>
                                        <p:cTn id="206" dur="500"/>
                                        <p:tgtEl>
                                          <p:spTgt spid="476221"/>
                                        </p:tgtEl>
                                      </p:cBhvr>
                                    </p:animEffect>
                                  </p:childTnLst>
                                </p:cTn>
                              </p:par>
                            </p:childTnLst>
                          </p:cTn>
                        </p:par>
                      </p:childTnLst>
                    </p:cTn>
                  </p:par>
                  <p:par>
                    <p:cTn id="207" fill="hold">
                      <p:stCondLst>
                        <p:cond delay="indefinite"/>
                      </p:stCondLst>
                      <p:childTnLst>
                        <p:par>
                          <p:cTn id="208" fill="hold">
                            <p:stCondLst>
                              <p:cond delay="0"/>
                            </p:stCondLst>
                            <p:childTnLst>
                              <p:par>
                                <p:cTn id="209" presetID="9" presetClass="entr" presetSubtype="0" fill="hold" grpId="0" nodeType="clickEffect">
                                  <p:stCondLst>
                                    <p:cond delay="0"/>
                                  </p:stCondLst>
                                  <p:childTnLst>
                                    <p:set>
                                      <p:cBhvr>
                                        <p:cTn id="210" dur="1" fill="hold">
                                          <p:stCondLst>
                                            <p:cond delay="0"/>
                                          </p:stCondLst>
                                        </p:cTn>
                                        <p:tgtEl>
                                          <p:spTgt spid="476222"/>
                                        </p:tgtEl>
                                        <p:attrNameLst>
                                          <p:attrName>style.visibility</p:attrName>
                                        </p:attrNameLst>
                                      </p:cBhvr>
                                      <p:to>
                                        <p:strVal val="visible"/>
                                      </p:to>
                                    </p:set>
                                    <p:animEffect transition="in" filter="dissolve">
                                      <p:cBhvr>
                                        <p:cTn id="211" dur="500"/>
                                        <p:tgtEl>
                                          <p:spTgt spid="476222"/>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4" fill="hold" grpId="0" nodeType="clickEffect">
                                  <p:stCondLst>
                                    <p:cond delay="0"/>
                                  </p:stCondLst>
                                  <p:childTnLst>
                                    <p:set>
                                      <p:cBhvr>
                                        <p:cTn id="215" dur="1" fill="hold">
                                          <p:stCondLst>
                                            <p:cond delay="0"/>
                                          </p:stCondLst>
                                        </p:cTn>
                                        <p:tgtEl>
                                          <p:spTgt spid="476236"/>
                                        </p:tgtEl>
                                        <p:attrNameLst>
                                          <p:attrName>style.visibility</p:attrName>
                                        </p:attrNameLst>
                                      </p:cBhvr>
                                      <p:to>
                                        <p:strVal val="visible"/>
                                      </p:to>
                                    </p:set>
                                    <p:animEffect transition="in" filter="wipe(down)">
                                      <p:cBhvr>
                                        <p:cTn id="216" dur="500"/>
                                        <p:tgtEl>
                                          <p:spTgt spid="476236"/>
                                        </p:tgtEl>
                                      </p:cBhvr>
                                    </p:animEffect>
                                  </p:childTnLst>
                                </p:cTn>
                              </p:par>
                            </p:childTnLst>
                          </p:cTn>
                        </p:par>
                        <p:par>
                          <p:cTn id="217" fill="hold">
                            <p:stCondLst>
                              <p:cond delay="500"/>
                            </p:stCondLst>
                            <p:childTnLst>
                              <p:par>
                                <p:cTn id="218" presetID="22" presetClass="entr" presetSubtype="4" fill="hold" grpId="0" nodeType="afterEffect">
                                  <p:stCondLst>
                                    <p:cond delay="0"/>
                                  </p:stCondLst>
                                  <p:childTnLst>
                                    <p:set>
                                      <p:cBhvr>
                                        <p:cTn id="219" dur="1" fill="hold">
                                          <p:stCondLst>
                                            <p:cond delay="0"/>
                                          </p:stCondLst>
                                        </p:cTn>
                                        <p:tgtEl>
                                          <p:spTgt spid="476237"/>
                                        </p:tgtEl>
                                        <p:attrNameLst>
                                          <p:attrName>style.visibility</p:attrName>
                                        </p:attrNameLst>
                                      </p:cBhvr>
                                      <p:to>
                                        <p:strVal val="visible"/>
                                      </p:to>
                                    </p:set>
                                    <p:animEffect transition="in" filter="wipe(down)">
                                      <p:cBhvr>
                                        <p:cTn id="220" dur="500"/>
                                        <p:tgtEl>
                                          <p:spTgt spid="476237"/>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nodeType="clickEffect">
                                  <p:stCondLst>
                                    <p:cond delay="0"/>
                                  </p:stCondLst>
                                  <p:childTnLst>
                                    <p:set>
                                      <p:cBhvr>
                                        <p:cTn id="224" dur="1" fill="hold">
                                          <p:stCondLst>
                                            <p:cond delay="0"/>
                                          </p:stCondLst>
                                        </p:cTn>
                                        <p:tgtEl>
                                          <p:spTgt spid="10"/>
                                        </p:tgtEl>
                                        <p:attrNameLst>
                                          <p:attrName>style.visibility</p:attrName>
                                        </p:attrNameLst>
                                      </p:cBhvr>
                                      <p:to>
                                        <p:strVal val="visible"/>
                                      </p:to>
                                    </p:set>
                                    <p:animEffect transition="in" filter="fade">
                                      <p:cBhvr>
                                        <p:cTn id="225" dur="2000"/>
                                        <p:tgtEl>
                                          <p:spTgt spid="10"/>
                                        </p:tgtEl>
                                      </p:cBhvr>
                                    </p:animEffect>
                                  </p:childTnLst>
                                </p:cTn>
                              </p:par>
                            </p:childTnLst>
                          </p:cTn>
                        </p:par>
                      </p:childTnLst>
                    </p:cTn>
                  </p:par>
                  <p:par>
                    <p:cTn id="226" fill="hold">
                      <p:stCondLst>
                        <p:cond delay="indefinite"/>
                      </p:stCondLst>
                      <p:childTnLst>
                        <p:par>
                          <p:cTn id="227" fill="hold">
                            <p:stCondLst>
                              <p:cond delay="0"/>
                            </p:stCondLst>
                            <p:childTnLst>
                              <p:par>
                                <p:cTn id="228" presetID="9" presetClass="entr" presetSubtype="0" fill="hold" grpId="0" nodeType="clickEffect">
                                  <p:stCondLst>
                                    <p:cond delay="0"/>
                                  </p:stCondLst>
                                  <p:childTnLst>
                                    <p:set>
                                      <p:cBhvr>
                                        <p:cTn id="229" dur="1" fill="hold">
                                          <p:stCondLst>
                                            <p:cond delay="0"/>
                                          </p:stCondLst>
                                        </p:cTn>
                                        <p:tgtEl>
                                          <p:spTgt spid="476224"/>
                                        </p:tgtEl>
                                        <p:attrNameLst>
                                          <p:attrName>style.visibility</p:attrName>
                                        </p:attrNameLst>
                                      </p:cBhvr>
                                      <p:to>
                                        <p:strVal val="visible"/>
                                      </p:to>
                                    </p:set>
                                    <p:animEffect transition="in" filter="dissolve">
                                      <p:cBhvr>
                                        <p:cTn id="230" dur="500"/>
                                        <p:tgtEl>
                                          <p:spTgt spid="476224"/>
                                        </p:tgtEl>
                                      </p:cBhvr>
                                    </p:animEffect>
                                  </p:childTnLst>
                                </p:cTn>
                              </p:par>
                            </p:childTnLst>
                          </p:cTn>
                        </p:par>
                      </p:childTnLst>
                    </p:cTn>
                  </p:par>
                  <p:par>
                    <p:cTn id="231" fill="hold">
                      <p:stCondLst>
                        <p:cond delay="indefinite"/>
                      </p:stCondLst>
                      <p:childTnLst>
                        <p:par>
                          <p:cTn id="232" fill="hold">
                            <p:stCondLst>
                              <p:cond delay="0"/>
                            </p:stCondLst>
                            <p:childTnLst>
                              <p:par>
                                <p:cTn id="233" presetID="9" presetClass="entr" presetSubtype="0" fill="hold" grpId="0" nodeType="clickEffect">
                                  <p:stCondLst>
                                    <p:cond delay="0"/>
                                  </p:stCondLst>
                                  <p:childTnLst>
                                    <p:set>
                                      <p:cBhvr>
                                        <p:cTn id="234" dur="1" fill="hold">
                                          <p:stCondLst>
                                            <p:cond delay="0"/>
                                          </p:stCondLst>
                                        </p:cTn>
                                        <p:tgtEl>
                                          <p:spTgt spid="476223"/>
                                        </p:tgtEl>
                                        <p:attrNameLst>
                                          <p:attrName>style.visibility</p:attrName>
                                        </p:attrNameLst>
                                      </p:cBhvr>
                                      <p:to>
                                        <p:strVal val="visible"/>
                                      </p:to>
                                    </p:set>
                                    <p:animEffect transition="in" filter="dissolve">
                                      <p:cBhvr>
                                        <p:cTn id="235" dur="500"/>
                                        <p:tgtEl>
                                          <p:spTgt spid="476223"/>
                                        </p:tgtEl>
                                      </p:cBhvr>
                                    </p:animEffect>
                                  </p:childTnLst>
                                </p:cTn>
                              </p:par>
                            </p:childTnLst>
                          </p:cTn>
                        </p:par>
                      </p:childTnLst>
                    </p:cTn>
                  </p:par>
                  <p:par>
                    <p:cTn id="236" fill="hold">
                      <p:stCondLst>
                        <p:cond delay="indefinite"/>
                      </p:stCondLst>
                      <p:childTnLst>
                        <p:par>
                          <p:cTn id="237" fill="hold">
                            <p:stCondLst>
                              <p:cond delay="0"/>
                            </p:stCondLst>
                            <p:childTnLst>
                              <p:par>
                                <p:cTn id="238" presetID="22" presetClass="entr" presetSubtype="4" fill="hold" grpId="0" nodeType="clickEffect">
                                  <p:stCondLst>
                                    <p:cond delay="0"/>
                                  </p:stCondLst>
                                  <p:childTnLst>
                                    <p:set>
                                      <p:cBhvr>
                                        <p:cTn id="239" dur="1" fill="hold">
                                          <p:stCondLst>
                                            <p:cond delay="0"/>
                                          </p:stCondLst>
                                        </p:cTn>
                                        <p:tgtEl>
                                          <p:spTgt spid="476238"/>
                                        </p:tgtEl>
                                        <p:attrNameLst>
                                          <p:attrName>style.visibility</p:attrName>
                                        </p:attrNameLst>
                                      </p:cBhvr>
                                      <p:to>
                                        <p:strVal val="visible"/>
                                      </p:to>
                                    </p:set>
                                    <p:animEffect transition="in" filter="wipe(down)">
                                      <p:cBhvr>
                                        <p:cTn id="240" dur="500"/>
                                        <p:tgtEl>
                                          <p:spTgt spid="476238"/>
                                        </p:tgtEl>
                                      </p:cBhvr>
                                    </p:animEffect>
                                  </p:childTnLst>
                                </p:cTn>
                              </p:par>
                            </p:childTnLst>
                          </p:cTn>
                        </p:par>
                        <p:par>
                          <p:cTn id="241" fill="hold">
                            <p:stCondLst>
                              <p:cond delay="500"/>
                            </p:stCondLst>
                            <p:childTnLst>
                              <p:par>
                                <p:cTn id="242" presetID="22" presetClass="entr" presetSubtype="4" fill="hold" grpId="0" nodeType="afterEffect">
                                  <p:stCondLst>
                                    <p:cond delay="0"/>
                                  </p:stCondLst>
                                  <p:childTnLst>
                                    <p:set>
                                      <p:cBhvr>
                                        <p:cTn id="243" dur="1" fill="hold">
                                          <p:stCondLst>
                                            <p:cond delay="0"/>
                                          </p:stCondLst>
                                        </p:cTn>
                                        <p:tgtEl>
                                          <p:spTgt spid="476239"/>
                                        </p:tgtEl>
                                        <p:attrNameLst>
                                          <p:attrName>style.visibility</p:attrName>
                                        </p:attrNameLst>
                                      </p:cBhvr>
                                      <p:to>
                                        <p:strVal val="visible"/>
                                      </p:to>
                                    </p:set>
                                    <p:animEffect transition="in" filter="wipe(down)">
                                      <p:cBhvr>
                                        <p:cTn id="244" dur="500"/>
                                        <p:tgtEl>
                                          <p:spTgt spid="476239"/>
                                        </p:tgtEl>
                                      </p:cBhvr>
                                    </p:animEffect>
                                  </p:childTnLst>
                                </p:cTn>
                              </p:par>
                            </p:childTnLst>
                          </p:cTn>
                        </p:par>
                        <p:par>
                          <p:cTn id="245" fill="hold">
                            <p:stCondLst>
                              <p:cond delay="1000"/>
                            </p:stCondLst>
                            <p:childTnLst>
                              <p:par>
                                <p:cTn id="246" presetID="10" presetClass="entr" presetSubtype="0" fill="hold" grpId="0" nodeType="afterEffect">
                                  <p:stCondLst>
                                    <p:cond delay="0"/>
                                  </p:stCondLst>
                                  <p:childTnLst>
                                    <p:set>
                                      <p:cBhvr>
                                        <p:cTn id="247" dur="1" fill="hold">
                                          <p:stCondLst>
                                            <p:cond delay="0"/>
                                          </p:stCondLst>
                                        </p:cTn>
                                        <p:tgtEl>
                                          <p:spTgt spid="476240"/>
                                        </p:tgtEl>
                                        <p:attrNameLst>
                                          <p:attrName>style.visibility</p:attrName>
                                        </p:attrNameLst>
                                      </p:cBhvr>
                                      <p:to>
                                        <p:strVal val="visible"/>
                                      </p:to>
                                    </p:set>
                                    <p:animEffect transition="in" filter="fade">
                                      <p:cBhvr>
                                        <p:cTn id="248" dur="2000"/>
                                        <p:tgtEl>
                                          <p:spTgt spid="476240"/>
                                        </p:tgtEl>
                                      </p:cBhvr>
                                    </p:animEffect>
                                  </p:childTnLst>
                                </p:cTn>
                              </p:par>
                            </p:childTnLst>
                          </p:cTn>
                        </p:par>
                      </p:childTnLst>
                    </p:cTn>
                  </p:par>
                  <p:par>
                    <p:cTn id="249" fill="hold">
                      <p:stCondLst>
                        <p:cond delay="indefinite"/>
                      </p:stCondLst>
                      <p:childTnLst>
                        <p:par>
                          <p:cTn id="250" fill="hold">
                            <p:stCondLst>
                              <p:cond delay="0"/>
                            </p:stCondLst>
                            <p:childTnLst>
                              <p:par>
                                <p:cTn id="251" presetID="22" presetClass="entr" presetSubtype="2" fill="hold" grpId="0" nodeType="clickEffect">
                                  <p:stCondLst>
                                    <p:cond delay="0"/>
                                  </p:stCondLst>
                                  <p:childTnLst>
                                    <p:set>
                                      <p:cBhvr>
                                        <p:cTn id="252" dur="1" fill="hold">
                                          <p:stCondLst>
                                            <p:cond delay="0"/>
                                          </p:stCondLst>
                                        </p:cTn>
                                        <p:tgtEl>
                                          <p:spTgt spid="476241"/>
                                        </p:tgtEl>
                                        <p:attrNameLst>
                                          <p:attrName>style.visibility</p:attrName>
                                        </p:attrNameLst>
                                      </p:cBhvr>
                                      <p:to>
                                        <p:strVal val="visible"/>
                                      </p:to>
                                    </p:set>
                                    <p:animEffect transition="in" filter="wipe(right)">
                                      <p:cBhvr>
                                        <p:cTn id="253" dur="2000"/>
                                        <p:tgtEl>
                                          <p:spTgt spid="476241"/>
                                        </p:tgtEl>
                                      </p:cBhvr>
                                    </p:animEffect>
                                  </p:childTnLst>
                                </p:cTn>
                              </p:par>
                              <p:par>
                                <p:cTn id="254" presetID="9" presetClass="entr" presetSubtype="0" fill="hold" grpId="0" nodeType="withEffect">
                                  <p:stCondLst>
                                    <p:cond delay="0"/>
                                  </p:stCondLst>
                                  <p:childTnLst>
                                    <p:set>
                                      <p:cBhvr>
                                        <p:cTn id="255" dur="1" fill="hold">
                                          <p:stCondLst>
                                            <p:cond delay="0"/>
                                          </p:stCondLst>
                                        </p:cTn>
                                        <p:tgtEl>
                                          <p:spTgt spid="476171"/>
                                        </p:tgtEl>
                                        <p:attrNameLst>
                                          <p:attrName>style.visibility</p:attrName>
                                        </p:attrNameLst>
                                      </p:cBhvr>
                                      <p:to>
                                        <p:strVal val="visible"/>
                                      </p:to>
                                    </p:set>
                                    <p:animEffect transition="in" filter="dissolve">
                                      <p:cBhvr>
                                        <p:cTn id="256" dur="2000"/>
                                        <p:tgtEl>
                                          <p:spTgt spid="476171"/>
                                        </p:tgtEl>
                                      </p:cBhvr>
                                    </p:animEffect>
                                  </p:childTnLst>
                                </p:cTn>
                              </p:par>
                            </p:childTnLst>
                          </p:cTn>
                        </p:par>
                        <p:par>
                          <p:cTn id="257" fill="hold">
                            <p:stCondLst>
                              <p:cond delay="2000"/>
                            </p:stCondLst>
                            <p:childTnLst>
                              <p:par>
                                <p:cTn id="258" presetID="22" presetClass="exit" presetSubtype="2" fill="hold" grpId="1" nodeType="afterEffect">
                                  <p:stCondLst>
                                    <p:cond delay="0"/>
                                  </p:stCondLst>
                                  <p:childTnLst>
                                    <p:animEffect transition="out" filter="wipe(right)">
                                      <p:cBhvr>
                                        <p:cTn id="259" dur="2000"/>
                                        <p:tgtEl>
                                          <p:spTgt spid="476241"/>
                                        </p:tgtEl>
                                      </p:cBhvr>
                                    </p:animEffect>
                                    <p:set>
                                      <p:cBhvr>
                                        <p:cTn id="260" dur="1" fill="hold">
                                          <p:stCondLst>
                                            <p:cond delay="1999"/>
                                          </p:stCondLst>
                                        </p:cTn>
                                        <p:tgtEl>
                                          <p:spTgt spid="476241"/>
                                        </p:tgtEl>
                                        <p:attrNameLst>
                                          <p:attrName>style.visibility</p:attrName>
                                        </p:attrNameLst>
                                      </p:cBhvr>
                                      <p:to>
                                        <p:strVal val="hidden"/>
                                      </p:to>
                                    </p:set>
                                  </p:childTnLst>
                                </p:cTn>
                              </p:par>
                            </p:childTnLst>
                          </p:cTn>
                        </p:par>
                      </p:childTnLst>
                    </p:cTn>
                  </p:par>
                  <p:par>
                    <p:cTn id="261" fill="hold">
                      <p:stCondLst>
                        <p:cond delay="indefinite"/>
                      </p:stCondLst>
                      <p:childTnLst>
                        <p:par>
                          <p:cTn id="262" fill="hold">
                            <p:stCondLst>
                              <p:cond delay="0"/>
                            </p:stCondLst>
                            <p:childTnLst>
                              <p:par>
                                <p:cTn id="263" presetID="9" presetClass="exit" presetSubtype="0" fill="hold" nodeType="clickEffect">
                                  <p:stCondLst>
                                    <p:cond delay="0"/>
                                  </p:stCondLst>
                                  <p:childTnLst>
                                    <p:animEffect transition="out" filter="dissolve">
                                      <p:cBhvr>
                                        <p:cTn id="264" dur="500"/>
                                        <p:tgtEl>
                                          <p:spTgt spid="476242"/>
                                        </p:tgtEl>
                                      </p:cBhvr>
                                    </p:animEffect>
                                    <p:set>
                                      <p:cBhvr>
                                        <p:cTn id="265" dur="1" fill="hold">
                                          <p:stCondLst>
                                            <p:cond delay="499"/>
                                          </p:stCondLst>
                                        </p:cTn>
                                        <p:tgtEl>
                                          <p:spTgt spid="476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71" grpId="0"/>
      <p:bldP spid="476173" grpId="0"/>
      <p:bldP spid="476174" grpId="0"/>
      <p:bldP spid="476175" grpId="0"/>
      <p:bldP spid="476176" grpId="0"/>
      <p:bldP spid="476177" grpId="0"/>
      <p:bldP spid="476178" grpId="0"/>
      <p:bldP spid="476179" grpId="0"/>
      <p:bldP spid="476189" grpId="0" animBg="1"/>
      <p:bldP spid="476190" grpId="0" animBg="1"/>
      <p:bldP spid="476191" grpId="0" animBg="1"/>
      <p:bldP spid="476192" grpId="0" animBg="1"/>
      <p:bldP spid="476193" grpId="0" animBg="1"/>
      <p:bldP spid="476194" grpId="0" animBg="1"/>
      <p:bldP spid="476195" grpId="0"/>
      <p:bldP spid="476196" grpId="0"/>
      <p:bldP spid="476197" grpId="0"/>
      <p:bldP spid="476198" grpId="0"/>
      <p:bldP spid="476199" grpId="0"/>
      <p:bldP spid="476200" grpId="0"/>
      <p:bldP spid="476201" grpId="0"/>
      <p:bldP spid="476202" grpId="0"/>
      <p:bldP spid="476203" grpId="0"/>
      <p:bldP spid="476213" grpId="0" animBg="1"/>
      <p:bldP spid="476214" grpId="0" animBg="1"/>
      <p:bldP spid="476215" grpId="0" animBg="1"/>
      <p:bldP spid="476216" grpId="0" animBg="1"/>
      <p:bldP spid="476217" grpId="0" animBg="1"/>
      <p:bldP spid="476218" grpId="0" animBg="1"/>
      <p:bldP spid="476219" grpId="0"/>
      <p:bldP spid="476220" grpId="0"/>
      <p:bldP spid="476221" grpId="0"/>
      <p:bldP spid="476222" grpId="0"/>
      <p:bldP spid="476223" grpId="0"/>
      <p:bldP spid="476224" grpId="0"/>
      <p:bldP spid="476234" grpId="0" animBg="1"/>
      <p:bldP spid="476235" grpId="0" animBg="1"/>
      <p:bldP spid="476236" grpId="0" animBg="1"/>
      <p:bldP spid="476237" grpId="0" animBg="1"/>
      <p:bldP spid="476238" grpId="0" animBg="1"/>
      <p:bldP spid="476239" grpId="0" animBg="1"/>
      <p:bldP spid="476240" grpId="0"/>
      <p:bldP spid="476241" grpId="0" animBg="1"/>
      <p:bldP spid="47624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smtClean="0"/>
              <a:t>CH</a:t>
            </a:r>
            <a:r>
              <a:rPr lang="en-US" baseline="-25000" smtClean="0"/>
              <a:t>4</a:t>
            </a:r>
            <a:r>
              <a:rPr lang="en-US" smtClean="0"/>
              <a:t> + 2 O</a:t>
            </a:r>
            <a:r>
              <a:rPr lang="en-US" baseline="-25000" smtClean="0"/>
              <a:t>2</a:t>
            </a:r>
            <a:r>
              <a:rPr lang="en-US" smtClean="0"/>
              <a:t>   </a:t>
            </a:r>
            <a:r>
              <a:rPr lang="en-US" smtClean="0">
                <a:sym typeface="Wingdings" pitchFamily="2" charset="2"/>
              </a:rPr>
              <a:t>   CO</a:t>
            </a:r>
            <a:r>
              <a:rPr lang="en-US" baseline="-25000" smtClean="0"/>
              <a:t>2</a:t>
            </a:r>
            <a:r>
              <a:rPr lang="en-US" smtClean="0">
                <a:sym typeface="Wingdings" pitchFamily="2" charset="2"/>
              </a:rPr>
              <a:t> +  2 H</a:t>
            </a:r>
            <a:r>
              <a:rPr lang="en-US" baseline="-25000" smtClean="0"/>
              <a:t>2</a:t>
            </a:r>
            <a:r>
              <a:rPr lang="en-US" smtClean="0">
                <a:sym typeface="Wingdings" pitchFamily="2" charset="2"/>
              </a:rPr>
              <a:t>O</a:t>
            </a:r>
          </a:p>
        </p:txBody>
      </p:sp>
      <p:pic>
        <p:nvPicPr>
          <p:cNvPr id="36866" name="Picture 4" descr="Formation of Methane"/>
          <p:cNvPicPr>
            <a:picLocks noChangeAspect="1" noChangeArrowheads="1"/>
          </p:cNvPicPr>
          <p:nvPr/>
        </p:nvPicPr>
        <p:blipFill>
          <a:blip r:embed="rId3">
            <a:lum bright="2000" contrast="12000"/>
          </a:blip>
          <a:srcRect b="41617"/>
          <a:stretch>
            <a:fillRect/>
          </a:stretch>
        </p:blipFill>
        <p:spPr bwMode="auto">
          <a:xfrm>
            <a:off x="838200" y="1905000"/>
            <a:ext cx="8001000" cy="2819400"/>
          </a:xfrm>
          <a:prstGeom prst="rect">
            <a:avLst/>
          </a:prstGeom>
          <a:noFill/>
          <a:ln w="9525">
            <a:noFill/>
            <a:miter lim="800000"/>
            <a:headEnd/>
            <a:tailEnd/>
          </a:ln>
        </p:spPr>
      </p:pic>
      <p:sp>
        <p:nvSpPr>
          <p:cNvPr id="4101" name="Text Box 5"/>
          <p:cNvSpPr txBox="1">
            <a:spLocks noChangeArrowheads="1"/>
          </p:cNvSpPr>
          <p:nvPr/>
        </p:nvSpPr>
        <p:spPr bwMode="auto">
          <a:xfrm>
            <a:off x="1600200" y="5089525"/>
            <a:ext cx="5778500" cy="1311275"/>
          </a:xfrm>
          <a:prstGeom prst="rect">
            <a:avLst/>
          </a:prstGeom>
          <a:noFill/>
          <a:ln w="9525">
            <a:noFill/>
            <a:miter lim="800000"/>
            <a:headEnd/>
            <a:tailEnd/>
          </a:ln>
        </p:spPr>
        <p:txBody>
          <a:bodyPr wrap="none">
            <a:spAutoFit/>
          </a:bodyPr>
          <a:lstStyle/>
          <a:p>
            <a:r>
              <a:rPr lang="en-US" sz="2000" b="1"/>
              <a:t>Reactants			        Products</a:t>
            </a:r>
          </a:p>
          <a:p>
            <a:r>
              <a:rPr lang="en-US" sz="2000"/>
              <a:t>   1 C  atom			          1 C  atom</a:t>
            </a:r>
          </a:p>
          <a:p>
            <a:r>
              <a:rPr lang="en-US" sz="2000"/>
              <a:t>   4 H  atoms			          4 H  atoms</a:t>
            </a:r>
          </a:p>
          <a:p>
            <a:r>
              <a:rPr lang="en-US" sz="2000"/>
              <a:t>   4 O  atoms			          4 O  atoms</a:t>
            </a:r>
          </a:p>
        </p:txBody>
      </p:sp>
      <p:sp>
        <p:nvSpPr>
          <p:cNvPr id="4103" name="AutoShape 7"/>
          <p:cNvSpPr>
            <a:spLocks/>
          </p:cNvSpPr>
          <p:nvPr/>
        </p:nvSpPr>
        <p:spPr bwMode="auto">
          <a:xfrm rot="5400000">
            <a:off x="2133600" y="3505200"/>
            <a:ext cx="381000" cy="2667000"/>
          </a:xfrm>
          <a:prstGeom prst="rightBrace">
            <a:avLst>
              <a:gd name="adj1" fmla="val 58333"/>
              <a:gd name="adj2" fmla="val 50000"/>
            </a:avLst>
          </a:prstGeom>
          <a:noFill/>
          <a:ln w="9525">
            <a:solidFill>
              <a:schemeClr val="tx1"/>
            </a:solidFill>
            <a:round/>
            <a:headEnd/>
            <a:tailEnd/>
          </a:ln>
        </p:spPr>
        <p:txBody>
          <a:bodyPr wrap="none" anchor="ctr"/>
          <a:lstStyle/>
          <a:p>
            <a:endParaRPr lang="en-US"/>
          </a:p>
        </p:txBody>
      </p:sp>
      <p:sp>
        <p:nvSpPr>
          <p:cNvPr id="4104" name="AutoShape 8"/>
          <p:cNvSpPr>
            <a:spLocks/>
          </p:cNvSpPr>
          <p:nvPr/>
        </p:nvSpPr>
        <p:spPr bwMode="auto">
          <a:xfrm rot="5400000">
            <a:off x="6248400" y="3505200"/>
            <a:ext cx="381000" cy="2667000"/>
          </a:xfrm>
          <a:prstGeom prst="rightBrace">
            <a:avLst>
              <a:gd name="adj1" fmla="val 58333"/>
              <a:gd name="adj2" fmla="val 50000"/>
            </a:avLst>
          </a:prstGeom>
          <a:noFill/>
          <a:ln w="9525">
            <a:solidFill>
              <a:schemeClr val="tx1"/>
            </a:solidFill>
            <a:round/>
            <a:headEnd/>
            <a:tailEnd/>
          </a:ln>
        </p:spPr>
        <p:txBody>
          <a:bodyPr wrap="none" anchor="ctr"/>
          <a:lstStyle/>
          <a:p>
            <a:endParaRPr lang="en-US"/>
          </a:p>
        </p:txBody>
      </p:sp>
      <p:sp>
        <p:nvSpPr>
          <p:cNvPr id="36870" name="AutoShape 9">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36871" name="Rectangle 11"/>
          <p:cNvSpPr>
            <a:spLocks noChangeArrowheads="1"/>
          </p:cNvSpPr>
          <p:nvPr/>
        </p:nvSpPr>
        <p:spPr bwMode="auto">
          <a:xfrm>
            <a:off x="76200" y="6567488"/>
            <a:ext cx="2166938" cy="214312"/>
          </a:xfrm>
          <a:prstGeom prst="rect">
            <a:avLst/>
          </a:prstGeom>
          <a:noFill/>
          <a:ln w="9525">
            <a:noFill/>
            <a:miter lim="800000"/>
            <a:headEnd/>
            <a:tailEnd/>
          </a:ln>
        </p:spPr>
        <p:txBody>
          <a:bodyPr wrap="none">
            <a:spAutoFit/>
          </a:bodyPr>
          <a:lstStyle/>
          <a:p>
            <a:r>
              <a:rPr lang="en-US" sz="800"/>
              <a:t>Timberlake, </a:t>
            </a:r>
            <a:r>
              <a:rPr lang="en-US" sz="800" u="sng"/>
              <a:t>Chemistry </a:t>
            </a:r>
            <a:r>
              <a:rPr lang="en-US" sz="800"/>
              <a:t>7</a:t>
            </a:r>
            <a:r>
              <a:rPr lang="en-US" sz="800" baseline="30000"/>
              <a:t>th</a:t>
            </a:r>
            <a:r>
              <a:rPr lang="en-US" sz="800"/>
              <a:t> Edition, page 167</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P spid="4103" grpId="0" animBg="1"/>
      <p:bldP spid="410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19"/>
          <p:cNvSpPr>
            <a:spLocks noChangeArrowheads="1"/>
          </p:cNvSpPr>
          <p:nvPr/>
        </p:nvSpPr>
        <p:spPr bwMode="auto">
          <a:xfrm>
            <a:off x="474663" y="2835275"/>
            <a:ext cx="8239125" cy="1616075"/>
          </a:xfrm>
          <a:prstGeom prst="rect">
            <a:avLst/>
          </a:prstGeom>
          <a:solidFill>
            <a:schemeClr val="accent1">
              <a:alpha val="25882"/>
            </a:schemeClr>
          </a:solidFill>
          <a:ln w="9525">
            <a:solidFill>
              <a:schemeClr val="tx1"/>
            </a:solidFill>
            <a:miter lim="800000"/>
            <a:headEnd/>
            <a:tailEnd/>
          </a:ln>
        </p:spPr>
        <p:txBody>
          <a:bodyPr wrap="none" anchor="ctr"/>
          <a:lstStyle/>
          <a:p>
            <a:endParaRPr lang="en-US"/>
          </a:p>
        </p:txBody>
      </p:sp>
      <p:sp>
        <p:nvSpPr>
          <p:cNvPr id="150530" name="Rectangle 4"/>
          <p:cNvSpPr>
            <a:spLocks noGrp="1" noChangeArrowheads="1"/>
          </p:cNvSpPr>
          <p:nvPr>
            <p:ph type="title"/>
          </p:nvPr>
        </p:nvSpPr>
        <p:spPr/>
        <p:txBody>
          <a:bodyPr/>
          <a:lstStyle/>
          <a:p>
            <a:pPr eaLnBrk="1" hangingPunct="1"/>
            <a:r>
              <a:rPr lang="en-US" smtClean="0"/>
              <a:t>Percent Yield</a:t>
            </a:r>
          </a:p>
        </p:txBody>
      </p:sp>
      <p:grpSp>
        <p:nvGrpSpPr>
          <p:cNvPr id="2" name="Group 6"/>
          <p:cNvGrpSpPr>
            <a:grpSpLocks/>
          </p:cNvGrpSpPr>
          <p:nvPr/>
        </p:nvGrpSpPr>
        <p:grpSpPr bwMode="auto">
          <a:xfrm>
            <a:off x="1454150" y="4254500"/>
            <a:ext cx="6823075" cy="1831975"/>
            <a:chOff x="1042" y="2770"/>
            <a:chExt cx="4298" cy="1154"/>
          </a:xfrm>
        </p:grpSpPr>
        <p:sp>
          <p:nvSpPr>
            <p:cNvPr id="150541" name="Rectangle 7"/>
            <p:cNvSpPr>
              <a:spLocks noChangeArrowheads="1"/>
            </p:cNvSpPr>
            <p:nvPr/>
          </p:nvSpPr>
          <p:spPr bwMode="auto">
            <a:xfrm>
              <a:off x="1042" y="3228"/>
              <a:ext cx="4298" cy="696"/>
            </a:xfrm>
            <a:prstGeom prst="rect">
              <a:avLst/>
            </a:prstGeom>
            <a:noFill/>
            <a:ln w="9525">
              <a:noFill/>
              <a:miter lim="800000"/>
              <a:headEnd/>
              <a:tailEnd/>
            </a:ln>
          </p:spPr>
          <p:txBody>
            <a:bodyPr/>
            <a:lstStyle/>
            <a:p>
              <a:pPr marL="342900" indent="-342900" algn="ctr">
                <a:lnSpc>
                  <a:spcPct val="150000"/>
                </a:lnSpc>
                <a:spcBef>
                  <a:spcPct val="20000"/>
                </a:spcBef>
              </a:pPr>
              <a:r>
                <a:rPr lang="en-US" sz="3200">
                  <a:solidFill>
                    <a:schemeClr val="accent2"/>
                  </a:solidFill>
                  <a:sym typeface="Symbol" pitchFamily="18" charset="2"/>
                </a:rPr>
                <a:t>calculated on paper</a:t>
              </a:r>
            </a:p>
          </p:txBody>
        </p:sp>
        <p:sp>
          <p:nvSpPr>
            <p:cNvPr id="150542" name="AutoShape 8"/>
            <p:cNvSpPr>
              <a:spLocks noChangeArrowheads="1"/>
            </p:cNvSpPr>
            <p:nvPr/>
          </p:nvSpPr>
          <p:spPr bwMode="auto">
            <a:xfrm>
              <a:off x="2872" y="2770"/>
              <a:ext cx="185" cy="623"/>
            </a:xfrm>
            <a:prstGeom prst="upArrow">
              <a:avLst>
                <a:gd name="adj1" fmla="val 34056"/>
                <a:gd name="adj2" fmla="val 84330"/>
              </a:avLst>
            </a:prstGeom>
            <a:solidFill>
              <a:srgbClr val="333399"/>
            </a:solidFill>
            <a:ln w="19050">
              <a:solidFill>
                <a:srgbClr val="3366FF"/>
              </a:solidFill>
              <a:miter lim="800000"/>
              <a:headEnd/>
              <a:tailEnd/>
            </a:ln>
          </p:spPr>
          <p:txBody>
            <a:bodyPr wrap="none" anchor="ctr"/>
            <a:lstStyle/>
            <a:p>
              <a:endParaRPr lang="en-US"/>
            </a:p>
          </p:txBody>
        </p:sp>
      </p:grpSp>
      <p:grpSp>
        <p:nvGrpSpPr>
          <p:cNvPr id="3" name="Group 10"/>
          <p:cNvGrpSpPr>
            <a:grpSpLocks/>
          </p:cNvGrpSpPr>
          <p:nvPr/>
        </p:nvGrpSpPr>
        <p:grpSpPr bwMode="auto">
          <a:xfrm>
            <a:off x="1485900" y="1131888"/>
            <a:ext cx="6759575" cy="1903412"/>
            <a:chOff x="1062" y="713"/>
            <a:chExt cx="4258" cy="1199"/>
          </a:xfrm>
        </p:grpSpPr>
        <p:sp>
          <p:nvSpPr>
            <p:cNvPr id="150539" name="Rectangle 11"/>
            <p:cNvSpPr>
              <a:spLocks noChangeArrowheads="1"/>
            </p:cNvSpPr>
            <p:nvPr/>
          </p:nvSpPr>
          <p:spPr bwMode="auto">
            <a:xfrm>
              <a:off x="1062" y="713"/>
              <a:ext cx="4258" cy="696"/>
            </a:xfrm>
            <a:prstGeom prst="rect">
              <a:avLst/>
            </a:prstGeom>
            <a:noFill/>
            <a:ln w="9525">
              <a:noFill/>
              <a:miter lim="800000"/>
              <a:headEnd/>
              <a:tailEnd/>
            </a:ln>
          </p:spPr>
          <p:txBody>
            <a:bodyPr/>
            <a:lstStyle/>
            <a:p>
              <a:pPr marL="342900" indent="-342900" algn="ctr">
                <a:lnSpc>
                  <a:spcPct val="150000"/>
                </a:lnSpc>
                <a:spcBef>
                  <a:spcPct val="20000"/>
                </a:spcBef>
              </a:pPr>
              <a:r>
                <a:rPr lang="en-US" sz="3200">
                  <a:solidFill>
                    <a:schemeClr val="accent2"/>
                  </a:solidFill>
                </a:rPr>
                <a:t>measured in lab</a:t>
              </a:r>
              <a:endParaRPr lang="en-US" sz="3200">
                <a:solidFill>
                  <a:schemeClr val="accent2"/>
                </a:solidFill>
                <a:sym typeface="Symbol" pitchFamily="18" charset="2"/>
              </a:endParaRPr>
            </a:p>
          </p:txBody>
        </p:sp>
        <p:sp>
          <p:nvSpPr>
            <p:cNvPr id="150540" name="AutoShape 12"/>
            <p:cNvSpPr>
              <a:spLocks noChangeArrowheads="1"/>
            </p:cNvSpPr>
            <p:nvPr/>
          </p:nvSpPr>
          <p:spPr bwMode="auto">
            <a:xfrm flipV="1">
              <a:off x="3205" y="1289"/>
              <a:ext cx="185" cy="623"/>
            </a:xfrm>
            <a:prstGeom prst="upArrow">
              <a:avLst>
                <a:gd name="adj1" fmla="val 34056"/>
                <a:gd name="adj2" fmla="val 84330"/>
              </a:avLst>
            </a:prstGeom>
            <a:solidFill>
              <a:schemeClr val="accent2"/>
            </a:solidFill>
            <a:ln w="19050">
              <a:solidFill>
                <a:srgbClr val="3366FF"/>
              </a:solidFill>
              <a:miter lim="800000"/>
              <a:headEnd/>
              <a:tailEnd/>
            </a:ln>
          </p:spPr>
          <p:txBody>
            <a:bodyPr wrap="none" anchor="ctr"/>
            <a:lstStyle/>
            <a:p>
              <a:endParaRPr lang="en-US"/>
            </a:p>
          </p:txBody>
        </p:sp>
      </p:grpSp>
      <p:sp>
        <p:nvSpPr>
          <p:cNvPr id="445453" name="Text Box 13"/>
          <p:cNvSpPr txBox="1">
            <a:spLocks noChangeArrowheads="1"/>
          </p:cNvSpPr>
          <p:nvPr/>
        </p:nvSpPr>
        <p:spPr bwMode="auto">
          <a:xfrm>
            <a:off x="769938" y="3217863"/>
            <a:ext cx="2105025" cy="701675"/>
          </a:xfrm>
          <a:prstGeom prst="rect">
            <a:avLst/>
          </a:prstGeom>
          <a:noFill/>
          <a:ln w="9525">
            <a:noFill/>
            <a:miter lim="800000"/>
            <a:headEnd/>
            <a:tailEnd/>
          </a:ln>
        </p:spPr>
        <p:txBody>
          <a:bodyPr wrap="none">
            <a:spAutoFit/>
          </a:bodyPr>
          <a:lstStyle/>
          <a:p>
            <a:r>
              <a:rPr lang="en-US" sz="4000"/>
              <a:t>% yield  </a:t>
            </a:r>
          </a:p>
        </p:txBody>
      </p:sp>
      <p:sp>
        <p:nvSpPr>
          <p:cNvPr id="445454" name="Text Box 14"/>
          <p:cNvSpPr txBox="1">
            <a:spLocks noChangeArrowheads="1"/>
          </p:cNvSpPr>
          <p:nvPr/>
        </p:nvSpPr>
        <p:spPr bwMode="auto">
          <a:xfrm>
            <a:off x="2617788" y="3209925"/>
            <a:ext cx="481012" cy="701675"/>
          </a:xfrm>
          <a:prstGeom prst="rect">
            <a:avLst/>
          </a:prstGeom>
          <a:noFill/>
          <a:ln w="9525">
            <a:noFill/>
            <a:miter lim="800000"/>
            <a:headEnd/>
            <a:tailEnd/>
          </a:ln>
        </p:spPr>
        <p:txBody>
          <a:bodyPr wrap="none">
            <a:spAutoFit/>
          </a:bodyPr>
          <a:lstStyle/>
          <a:p>
            <a:r>
              <a:rPr lang="en-US" sz="4000"/>
              <a:t>=</a:t>
            </a:r>
          </a:p>
        </p:txBody>
      </p:sp>
      <p:sp>
        <p:nvSpPr>
          <p:cNvPr id="445455" name="Text Box 15"/>
          <p:cNvSpPr txBox="1">
            <a:spLocks noChangeArrowheads="1"/>
          </p:cNvSpPr>
          <p:nvPr/>
        </p:nvSpPr>
        <p:spPr bwMode="auto">
          <a:xfrm>
            <a:off x="3835400" y="2838450"/>
            <a:ext cx="2725738" cy="701675"/>
          </a:xfrm>
          <a:prstGeom prst="rect">
            <a:avLst/>
          </a:prstGeom>
          <a:noFill/>
          <a:ln w="9525">
            <a:noFill/>
            <a:miter lim="800000"/>
            <a:headEnd/>
            <a:tailEnd/>
          </a:ln>
        </p:spPr>
        <p:txBody>
          <a:bodyPr wrap="none">
            <a:spAutoFit/>
          </a:bodyPr>
          <a:lstStyle/>
          <a:p>
            <a:r>
              <a:rPr lang="en-US" sz="4000"/>
              <a:t>actual yield</a:t>
            </a:r>
          </a:p>
        </p:txBody>
      </p:sp>
      <p:sp>
        <p:nvSpPr>
          <p:cNvPr id="445456" name="Text Box 16"/>
          <p:cNvSpPr txBox="1">
            <a:spLocks noChangeArrowheads="1"/>
          </p:cNvSpPr>
          <p:nvPr/>
        </p:nvSpPr>
        <p:spPr bwMode="auto">
          <a:xfrm>
            <a:off x="3278188" y="3602038"/>
            <a:ext cx="3714750" cy="701675"/>
          </a:xfrm>
          <a:prstGeom prst="rect">
            <a:avLst/>
          </a:prstGeom>
          <a:noFill/>
          <a:ln w="9525">
            <a:noFill/>
            <a:miter lim="800000"/>
            <a:headEnd/>
            <a:tailEnd/>
          </a:ln>
        </p:spPr>
        <p:txBody>
          <a:bodyPr wrap="none">
            <a:spAutoFit/>
          </a:bodyPr>
          <a:lstStyle/>
          <a:p>
            <a:r>
              <a:rPr lang="en-US" sz="4000"/>
              <a:t>theoretical yield</a:t>
            </a:r>
          </a:p>
        </p:txBody>
      </p:sp>
      <p:sp>
        <p:nvSpPr>
          <p:cNvPr id="445457" name="Text Box 17"/>
          <p:cNvSpPr txBox="1">
            <a:spLocks noChangeArrowheads="1"/>
          </p:cNvSpPr>
          <p:nvPr/>
        </p:nvSpPr>
        <p:spPr bwMode="auto">
          <a:xfrm>
            <a:off x="7119938" y="3205163"/>
            <a:ext cx="1427162" cy="701675"/>
          </a:xfrm>
          <a:prstGeom prst="rect">
            <a:avLst/>
          </a:prstGeom>
          <a:noFill/>
          <a:ln w="9525">
            <a:noFill/>
            <a:miter lim="800000"/>
            <a:headEnd/>
            <a:tailEnd/>
          </a:ln>
        </p:spPr>
        <p:txBody>
          <a:bodyPr wrap="none">
            <a:spAutoFit/>
          </a:bodyPr>
          <a:lstStyle/>
          <a:p>
            <a:r>
              <a:rPr lang="en-US" sz="4000"/>
              <a:t>x 100</a:t>
            </a:r>
          </a:p>
        </p:txBody>
      </p:sp>
      <p:sp>
        <p:nvSpPr>
          <p:cNvPr id="445458" name="Line 18"/>
          <p:cNvSpPr>
            <a:spLocks noChangeShapeType="1"/>
          </p:cNvSpPr>
          <p:nvPr/>
        </p:nvSpPr>
        <p:spPr bwMode="auto">
          <a:xfrm>
            <a:off x="3198813" y="3575050"/>
            <a:ext cx="3889375" cy="0"/>
          </a:xfrm>
          <a:prstGeom prst="line">
            <a:avLst/>
          </a:prstGeom>
          <a:noFill/>
          <a:ln w="222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45453"/>
                                        </p:tgtEl>
                                        <p:attrNameLst>
                                          <p:attrName>style.visibility</p:attrName>
                                        </p:attrNameLst>
                                      </p:cBhvr>
                                      <p:to>
                                        <p:strVal val="visible"/>
                                      </p:to>
                                    </p:set>
                                    <p:animEffect transition="in" filter="fade">
                                      <p:cBhvr>
                                        <p:cTn id="7" dur="1000"/>
                                        <p:tgtEl>
                                          <p:spTgt spid="445453"/>
                                        </p:tgtEl>
                                      </p:cBhvr>
                                    </p:animEffect>
                                    <p:anim calcmode="lin" valueType="num">
                                      <p:cBhvr>
                                        <p:cTn id="8" dur="1000" fill="hold"/>
                                        <p:tgtEl>
                                          <p:spTgt spid="445453"/>
                                        </p:tgtEl>
                                        <p:attrNameLst>
                                          <p:attrName>ppt_x</p:attrName>
                                        </p:attrNameLst>
                                      </p:cBhvr>
                                      <p:tavLst>
                                        <p:tav tm="0">
                                          <p:val>
                                            <p:strVal val="#ppt_x-.1"/>
                                          </p:val>
                                        </p:tav>
                                        <p:tav tm="100000">
                                          <p:val>
                                            <p:strVal val="#ppt_x"/>
                                          </p:val>
                                        </p:tav>
                                      </p:tavLst>
                                    </p:anim>
                                    <p:anim calcmode="lin" valueType="num">
                                      <p:cBhvr>
                                        <p:cTn id="9" dur="1000" fill="hold"/>
                                        <p:tgtEl>
                                          <p:spTgt spid="445453"/>
                                        </p:tgtEl>
                                        <p:attrNameLst>
                                          <p:attrName>ppt_y</p:attrName>
                                        </p:attrNameLst>
                                      </p:cBhvr>
                                      <p:tavLst>
                                        <p:tav tm="0">
                                          <p:val>
                                            <p:strVal val="#ppt_y"/>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445454"/>
                                        </p:tgtEl>
                                        <p:attrNameLst>
                                          <p:attrName>style.visibility</p:attrName>
                                        </p:attrNameLst>
                                      </p:cBhvr>
                                      <p:to>
                                        <p:strVal val="visible"/>
                                      </p:to>
                                    </p:set>
                                    <p:animEffect transition="in" filter="wipe(left)">
                                      <p:cBhvr>
                                        <p:cTn id="13" dur="500"/>
                                        <p:tgtEl>
                                          <p:spTgt spid="445454"/>
                                        </p:tgtEl>
                                      </p:cBhvr>
                                    </p:animEffect>
                                  </p:childTnLst>
                                </p:cTn>
                              </p:par>
                            </p:childTnLst>
                          </p:cTn>
                        </p:par>
                        <p:par>
                          <p:cTn id="14" fill="hold">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445458"/>
                                        </p:tgtEl>
                                        <p:attrNameLst>
                                          <p:attrName>style.visibility</p:attrName>
                                        </p:attrNameLst>
                                      </p:cBhvr>
                                      <p:to>
                                        <p:strVal val="visible"/>
                                      </p:to>
                                    </p:set>
                                    <p:animEffect transition="in" filter="dissolve">
                                      <p:cBhvr>
                                        <p:cTn id="17" dur="500"/>
                                        <p:tgtEl>
                                          <p:spTgt spid="44545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45455"/>
                                        </p:tgtEl>
                                        <p:attrNameLst>
                                          <p:attrName>style.visibility</p:attrName>
                                        </p:attrNameLst>
                                      </p:cBhvr>
                                      <p:to>
                                        <p:strVal val="visible"/>
                                      </p:to>
                                    </p:set>
                                    <p:animEffect transition="in" filter="dissolve">
                                      <p:cBhvr>
                                        <p:cTn id="22" dur="500"/>
                                        <p:tgtEl>
                                          <p:spTgt spid="44545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45456"/>
                                        </p:tgtEl>
                                        <p:attrNameLst>
                                          <p:attrName>style.visibility</p:attrName>
                                        </p:attrNameLst>
                                      </p:cBhvr>
                                      <p:to>
                                        <p:strVal val="visible"/>
                                      </p:to>
                                    </p:set>
                                    <p:animEffect transition="in" filter="dissolve">
                                      <p:cBhvr>
                                        <p:cTn id="27" dur="500"/>
                                        <p:tgtEl>
                                          <p:spTgt spid="445456"/>
                                        </p:tgtEl>
                                      </p:cBhvr>
                                    </p:animEffect>
                                  </p:childTnLst>
                                </p:cTn>
                              </p:par>
                            </p:childTnLst>
                          </p:cTn>
                        </p:par>
                        <p:par>
                          <p:cTn id="28" fill="hold">
                            <p:stCondLst>
                              <p:cond delay="500"/>
                            </p:stCondLst>
                            <p:childTnLst>
                              <p:par>
                                <p:cTn id="29" presetID="40" presetClass="entr" presetSubtype="0" fill="hold" grpId="0" nodeType="afterEffect">
                                  <p:stCondLst>
                                    <p:cond delay="0"/>
                                  </p:stCondLst>
                                  <p:iterate type="lt">
                                    <p:tmPct val="10000"/>
                                  </p:iterate>
                                  <p:childTnLst>
                                    <p:set>
                                      <p:cBhvr>
                                        <p:cTn id="30" dur="1" fill="hold">
                                          <p:stCondLst>
                                            <p:cond delay="0"/>
                                          </p:stCondLst>
                                        </p:cTn>
                                        <p:tgtEl>
                                          <p:spTgt spid="445457"/>
                                        </p:tgtEl>
                                        <p:attrNameLst>
                                          <p:attrName>style.visibility</p:attrName>
                                        </p:attrNameLst>
                                      </p:cBhvr>
                                      <p:to>
                                        <p:strVal val="visible"/>
                                      </p:to>
                                    </p:set>
                                    <p:animEffect transition="in" filter="fade">
                                      <p:cBhvr>
                                        <p:cTn id="31" dur="1000"/>
                                        <p:tgtEl>
                                          <p:spTgt spid="445457"/>
                                        </p:tgtEl>
                                      </p:cBhvr>
                                    </p:animEffect>
                                    <p:anim calcmode="lin" valueType="num">
                                      <p:cBhvr>
                                        <p:cTn id="32" dur="1000" fill="hold"/>
                                        <p:tgtEl>
                                          <p:spTgt spid="445457"/>
                                        </p:tgtEl>
                                        <p:attrNameLst>
                                          <p:attrName>ppt_x</p:attrName>
                                        </p:attrNameLst>
                                      </p:cBhvr>
                                      <p:tavLst>
                                        <p:tav tm="0">
                                          <p:val>
                                            <p:strVal val="#ppt_x-.1"/>
                                          </p:val>
                                        </p:tav>
                                        <p:tav tm="100000">
                                          <p:val>
                                            <p:strVal val="#ppt_x"/>
                                          </p:val>
                                        </p:tav>
                                      </p:tavLst>
                                    </p:anim>
                                    <p:anim calcmode="lin" valueType="num">
                                      <p:cBhvr>
                                        <p:cTn id="33" dur="1000" fill="hold"/>
                                        <p:tgtEl>
                                          <p:spTgt spid="44545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53" grpId="0"/>
      <p:bldP spid="445454" grpId="0"/>
      <p:bldP spid="445455" grpId="0"/>
      <p:bldP spid="445456" grpId="0"/>
      <p:bldP spid="445457" grpId="0"/>
      <p:bldP spid="44545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6"/>
          <p:cNvSpPr>
            <a:spLocks noChangeArrowheads="1"/>
          </p:cNvSpPr>
          <p:nvPr/>
        </p:nvSpPr>
        <p:spPr bwMode="auto">
          <a:xfrm>
            <a:off x="263525" y="612775"/>
            <a:ext cx="8680450" cy="895350"/>
          </a:xfrm>
          <a:prstGeom prst="rect">
            <a:avLst/>
          </a:prstGeom>
          <a:noFill/>
          <a:ln w="9525">
            <a:noFill/>
            <a:miter lim="800000"/>
            <a:headEnd/>
            <a:tailEnd/>
          </a:ln>
        </p:spPr>
        <p:txBody>
          <a:bodyPr>
            <a:spAutoFit/>
          </a:bodyPr>
          <a:lstStyle/>
          <a:p>
            <a:pPr>
              <a:lnSpc>
                <a:spcPct val="110000"/>
              </a:lnSpc>
            </a:pPr>
            <a:r>
              <a:rPr lang="en-US" sz="2400"/>
              <a:t>    When 45.8 g of K</a:t>
            </a:r>
            <a:r>
              <a:rPr lang="en-US" sz="2400" baseline="-25000"/>
              <a:t>2</a:t>
            </a:r>
            <a:r>
              <a:rPr lang="en-US" sz="2400"/>
              <a:t>CO</a:t>
            </a:r>
            <a:r>
              <a:rPr lang="en-US" sz="2400" baseline="-25000"/>
              <a:t>3</a:t>
            </a:r>
            <a:r>
              <a:rPr lang="en-US" sz="2400"/>
              <a:t> react with excess HCl, 46.3 g of KCl are formed.  Calculate the theoretical and % yields of KCl. </a:t>
            </a:r>
          </a:p>
        </p:txBody>
      </p:sp>
      <p:sp>
        <p:nvSpPr>
          <p:cNvPr id="442375" name="Rectangle 7"/>
          <p:cNvSpPr>
            <a:spLocks noChangeArrowheads="1"/>
          </p:cNvSpPr>
          <p:nvPr/>
        </p:nvSpPr>
        <p:spPr bwMode="auto">
          <a:xfrm>
            <a:off x="1176338" y="2159000"/>
            <a:ext cx="2009775" cy="823913"/>
          </a:xfrm>
          <a:prstGeom prst="rect">
            <a:avLst/>
          </a:prstGeom>
          <a:noFill/>
          <a:ln w="9525">
            <a:noFill/>
            <a:miter lim="800000"/>
            <a:headEnd/>
            <a:tailEnd/>
          </a:ln>
        </p:spPr>
        <p:txBody>
          <a:bodyPr/>
          <a:lstStyle/>
          <a:p>
            <a:pPr marL="342900" indent="-342900">
              <a:lnSpc>
                <a:spcPct val="110000"/>
              </a:lnSpc>
            </a:pPr>
            <a:r>
              <a:rPr lang="en-US" sz="3200"/>
              <a:t>K</a:t>
            </a:r>
            <a:r>
              <a:rPr lang="en-US" sz="3200" baseline="-25000"/>
              <a:t>2</a:t>
            </a:r>
            <a:r>
              <a:rPr lang="en-US" sz="3200"/>
              <a:t>CO</a:t>
            </a:r>
            <a:r>
              <a:rPr lang="en-US" sz="3200" baseline="-25000"/>
              <a:t>3</a:t>
            </a:r>
            <a:r>
              <a:rPr lang="en-US" sz="3200"/>
              <a:t> +</a:t>
            </a:r>
          </a:p>
        </p:txBody>
      </p:sp>
      <p:sp>
        <p:nvSpPr>
          <p:cNvPr id="442376" name="Rectangle 8"/>
          <p:cNvSpPr>
            <a:spLocks noChangeArrowheads="1"/>
          </p:cNvSpPr>
          <p:nvPr/>
        </p:nvSpPr>
        <p:spPr bwMode="auto">
          <a:xfrm>
            <a:off x="1009650" y="2820988"/>
            <a:ext cx="1831975" cy="717550"/>
          </a:xfrm>
          <a:prstGeom prst="rect">
            <a:avLst/>
          </a:prstGeom>
          <a:noFill/>
          <a:ln w="9525">
            <a:noFill/>
            <a:miter lim="800000"/>
            <a:headEnd/>
            <a:tailEnd/>
          </a:ln>
        </p:spPr>
        <p:txBody>
          <a:bodyPr/>
          <a:lstStyle/>
          <a:p>
            <a:pPr marL="342900" indent="-342900" algn="ctr"/>
            <a:r>
              <a:rPr lang="en-US" sz="2000">
                <a:solidFill>
                  <a:schemeClr val="accent2"/>
                </a:solidFill>
              </a:rPr>
              <a:t>45.8 g</a:t>
            </a:r>
          </a:p>
        </p:txBody>
      </p:sp>
      <p:sp>
        <p:nvSpPr>
          <p:cNvPr id="442377" name="Rectangle 9"/>
          <p:cNvSpPr>
            <a:spLocks noChangeArrowheads="1"/>
          </p:cNvSpPr>
          <p:nvPr/>
        </p:nvSpPr>
        <p:spPr bwMode="auto">
          <a:xfrm>
            <a:off x="4538663" y="2820988"/>
            <a:ext cx="1158875" cy="717550"/>
          </a:xfrm>
          <a:prstGeom prst="rect">
            <a:avLst/>
          </a:prstGeom>
          <a:noFill/>
          <a:ln w="9525">
            <a:noFill/>
            <a:miter lim="800000"/>
            <a:headEnd/>
            <a:tailEnd/>
          </a:ln>
        </p:spPr>
        <p:txBody>
          <a:bodyPr/>
          <a:lstStyle/>
          <a:p>
            <a:pPr marL="342900" indent="-342900" algn="ctr"/>
            <a:r>
              <a:rPr lang="en-US" sz="2000">
                <a:solidFill>
                  <a:schemeClr val="accent2"/>
                </a:solidFill>
              </a:rPr>
              <a:t> </a:t>
            </a:r>
          </a:p>
        </p:txBody>
      </p:sp>
      <p:sp>
        <p:nvSpPr>
          <p:cNvPr id="442380" name="Rectangle 12"/>
          <p:cNvSpPr>
            <a:spLocks noChangeArrowheads="1"/>
          </p:cNvSpPr>
          <p:nvPr/>
        </p:nvSpPr>
        <p:spPr bwMode="auto">
          <a:xfrm>
            <a:off x="4689475" y="1879600"/>
            <a:ext cx="889000" cy="396875"/>
          </a:xfrm>
          <a:prstGeom prst="rect">
            <a:avLst/>
          </a:prstGeom>
          <a:noFill/>
          <a:ln w="9525">
            <a:noFill/>
            <a:miter lim="800000"/>
            <a:headEnd/>
            <a:tailEnd/>
          </a:ln>
        </p:spPr>
        <p:txBody>
          <a:bodyPr wrap="none">
            <a:spAutoFit/>
          </a:bodyPr>
          <a:lstStyle/>
          <a:p>
            <a:r>
              <a:rPr lang="en-US" sz="2000">
                <a:solidFill>
                  <a:srgbClr val="006600"/>
                </a:solidFill>
              </a:rPr>
              <a:t>46.3 g</a:t>
            </a:r>
          </a:p>
        </p:txBody>
      </p:sp>
      <p:sp>
        <p:nvSpPr>
          <p:cNvPr id="442381" name="Rectangle 13"/>
          <p:cNvSpPr>
            <a:spLocks noChangeArrowheads="1"/>
          </p:cNvSpPr>
          <p:nvPr/>
        </p:nvSpPr>
        <p:spPr bwMode="auto">
          <a:xfrm>
            <a:off x="4621213" y="1590675"/>
            <a:ext cx="1071562" cy="304800"/>
          </a:xfrm>
          <a:prstGeom prst="rect">
            <a:avLst/>
          </a:prstGeom>
          <a:noFill/>
          <a:ln w="9525">
            <a:noFill/>
            <a:miter lim="800000"/>
            <a:headEnd/>
            <a:tailEnd/>
          </a:ln>
        </p:spPr>
        <p:txBody>
          <a:bodyPr wrap="none">
            <a:spAutoFit/>
          </a:bodyPr>
          <a:lstStyle/>
          <a:p>
            <a:r>
              <a:rPr lang="en-US">
                <a:solidFill>
                  <a:srgbClr val="006600"/>
                </a:solidFill>
              </a:rPr>
              <a:t>actual yield</a:t>
            </a:r>
          </a:p>
        </p:txBody>
      </p:sp>
      <p:sp>
        <p:nvSpPr>
          <p:cNvPr id="442382" name="Rectangle 14"/>
          <p:cNvSpPr>
            <a:spLocks noChangeArrowheads="1"/>
          </p:cNvSpPr>
          <p:nvPr/>
        </p:nvSpPr>
        <p:spPr bwMode="auto">
          <a:xfrm>
            <a:off x="3033713" y="2819400"/>
            <a:ext cx="895350" cy="366713"/>
          </a:xfrm>
          <a:prstGeom prst="rect">
            <a:avLst/>
          </a:prstGeom>
          <a:noFill/>
          <a:ln w="9525">
            <a:noFill/>
            <a:miter lim="800000"/>
            <a:headEnd/>
            <a:tailEnd/>
          </a:ln>
        </p:spPr>
        <p:txBody>
          <a:bodyPr wrap="none">
            <a:spAutoFit/>
          </a:bodyPr>
          <a:lstStyle/>
          <a:p>
            <a:r>
              <a:rPr lang="en-US" sz="1800">
                <a:solidFill>
                  <a:srgbClr val="FF0000"/>
                </a:solidFill>
              </a:rPr>
              <a:t>excess</a:t>
            </a:r>
          </a:p>
        </p:txBody>
      </p:sp>
      <p:sp>
        <p:nvSpPr>
          <p:cNvPr id="442384" name="Rectangle 16"/>
          <p:cNvSpPr>
            <a:spLocks noChangeArrowheads="1"/>
          </p:cNvSpPr>
          <p:nvPr/>
        </p:nvSpPr>
        <p:spPr bwMode="auto">
          <a:xfrm>
            <a:off x="2971800" y="2203450"/>
            <a:ext cx="1087438" cy="579438"/>
          </a:xfrm>
          <a:prstGeom prst="rect">
            <a:avLst/>
          </a:prstGeom>
          <a:noFill/>
          <a:ln w="9525">
            <a:noFill/>
            <a:miter lim="800000"/>
            <a:headEnd/>
            <a:tailEnd/>
          </a:ln>
        </p:spPr>
        <p:txBody>
          <a:bodyPr wrap="none">
            <a:spAutoFit/>
          </a:bodyPr>
          <a:lstStyle/>
          <a:p>
            <a:r>
              <a:rPr lang="en-US" sz="3200"/>
              <a:t>  HCl</a:t>
            </a:r>
          </a:p>
        </p:txBody>
      </p:sp>
      <p:sp>
        <p:nvSpPr>
          <p:cNvPr id="442385" name="Rectangle 17"/>
          <p:cNvSpPr>
            <a:spLocks noChangeArrowheads="1"/>
          </p:cNvSpPr>
          <p:nvPr/>
        </p:nvSpPr>
        <p:spPr bwMode="auto">
          <a:xfrm>
            <a:off x="4408488" y="3219450"/>
            <a:ext cx="1416050" cy="304800"/>
          </a:xfrm>
          <a:prstGeom prst="rect">
            <a:avLst/>
          </a:prstGeom>
          <a:noFill/>
          <a:ln w="9525">
            <a:noFill/>
            <a:miter lim="800000"/>
            <a:headEnd/>
            <a:tailEnd/>
          </a:ln>
        </p:spPr>
        <p:txBody>
          <a:bodyPr wrap="none">
            <a:spAutoFit/>
          </a:bodyPr>
          <a:lstStyle/>
          <a:p>
            <a:r>
              <a:rPr lang="en-US">
                <a:solidFill>
                  <a:schemeClr val="accent2"/>
                </a:solidFill>
              </a:rPr>
              <a:t>theoretical yield</a:t>
            </a:r>
          </a:p>
        </p:txBody>
      </p:sp>
      <p:sp>
        <p:nvSpPr>
          <p:cNvPr id="442403" name="Rectangle 35"/>
          <p:cNvSpPr>
            <a:spLocks noChangeArrowheads="1"/>
          </p:cNvSpPr>
          <p:nvPr/>
        </p:nvSpPr>
        <p:spPr bwMode="auto">
          <a:xfrm>
            <a:off x="325438" y="3627438"/>
            <a:ext cx="1581150" cy="304800"/>
          </a:xfrm>
          <a:prstGeom prst="rect">
            <a:avLst/>
          </a:prstGeom>
          <a:noFill/>
          <a:ln w="9525">
            <a:noFill/>
            <a:miter lim="800000"/>
            <a:headEnd/>
            <a:tailEnd/>
          </a:ln>
        </p:spPr>
        <p:txBody>
          <a:bodyPr wrap="none">
            <a:spAutoFit/>
          </a:bodyPr>
          <a:lstStyle/>
          <a:p>
            <a:r>
              <a:rPr lang="en-US" b="1">
                <a:solidFill>
                  <a:schemeClr val="accent2"/>
                </a:solidFill>
              </a:rPr>
              <a:t>Theoretical yield</a:t>
            </a:r>
          </a:p>
        </p:txBody>
      </p:sp>
      <p:sp>
        <p:nvSpPr>
          <p:cNvPr id="442404" name="Text Box 36"/>
          <p:cNvSpPr txBox="1">
            <a:spLocks noChangeArrowheads="1"/>
          </p:cNvSpPr>
          <p:nvPr/>
        </p:nvSpPr>
        <p:spPr bwMode="auto">
          <a:xfrm>
            <a:off x="112713" y="4111625"/>
            <a:ext cx="2800350" cy="396875"/>
          </a:xfrm>
          <a:prstGeom prst="rect">
            <a:avLst/>
          </a:prstGeom>
          <a:noFill/>
          <a:ln w="9525">
            <a:noFill/>
            <a:miter lim="800000"/>
            <a:headEnd/>
            <a:tailEnd/>
          </a:ln>
        </p:spPr>
        <p:txBody>
          <a:bodyPr wrap="none">
            <a:spAutoFit/>
          </a:bodyPr>
          <a:lstStyle/>
          <a:p>
            <a:r>
              <a:rPr lang="en-US" sz="2000"/>
              <a:t>x g KCl = 45.8 g K</a:t>
            </a:r>
            <a:r>
              <a:rPr lang="en-US" sz="2000" baseline="-25000"/>
              <a:t>2</a:t>
            </a:r>
            <a:r>
              <a:rPr lang="en-US" sz="2000"/>
              <a:t>CO</a:t>
            </a:r>
            <a:r>
              <a:rPr lang="en-US" sz="2000" baseline="-25000"/>
              <a:t>3</a:t>
            </a:r>
          </a:p>
        </p:txBody>
      </p:sp>
      <p:sp>
        <p:nvSpPr>
          <p:cNvPr id="442405" name="Text Box 37"/>
          <p:cNvSpPr txBox="1">
            <a:spLocks noChangeArrowheads="1"/>
          </p:cNvSpPr>
          <p:nvPr/>
        </p:nvSpPr>
        <p:spPr bwMode="auto">
          <a:xfrm>
            <a:off x="7542213" y="4110038"/>
            <a:ext cx="1587500" cy="396875"/>
          </a:xfrm>
          <a:prstGeom prst="rect">
            <a:avLst/>
          </a:prstGeom>
          <a:noFill/>
          <a:ln w="9525">
            <a:noFill/>
            <a:miter lim="800000"/>
            <a:headEnd/>
            <a:tailEnd/>
          </a:ln>
        </p:spPr>
        <p:txBody>
          <a:bodyPr wrap="none">
            <a:spAutoFit/>
          </a:bodyPr>
          <a:lstStyle/>
          <a:p>
            <a:r>
              <a:rPr lang="en-US" sz="2000"/>
              <a:t>= 49.4 g KCl</a:t>
            </a:r>
          </a:p>
        </p:txBody>
      </p:sp>
      <p:sp>
        <p:nvSpPr>
          <p:cNvPr id="442407" name="Text Box 39"/>
          <p:cNvSpPr txBox="1">
            <a:spLocks noChangeArrowheads="1"/>
          </p:cNvSpPr>
          <p:nvPr/>
        </p:nvSpPr>
        <p:spPr bwMode="auto">
          <a:xfrm>
            <a:off x="2889250" y="3929063"/>
            <a:ext cx="1609725" cy="396875"/>
          </a:xfrm>
          <a:prstGeom prst="rect">
            <a:avLst/>
          </a:prstGeom>
          <a:noFill/>
          <a:ln w="9525">
            <a:noFill/>
            <a:miter lim="800000"/>
            <a:headEnd/>
            <a:tailEnd/>
          </a:ln>
        </p:spPr>
        <p:txBody>
          <a:bodyPr wrap="none">
            <a:spAutoFit/>
          </a:bodyPr>
          <a:lstStyle/>
          <a:p>
            <a:r>
              <a:rPr lang="en-US" sz="2000"/>
              <a:t>1 mol K</a:t>
            </a:r>
            <a:r>
              <a:rPr lang="en-US" sz="2000" baseline="-25000"/>
              <a:t>2</a:t>
            </a:r>
            <a:r>
              <a:rPr lang="en-US" sz="2000"/>
              <a:t>CO</a:t>
            </a:r>
            <a:r>
              <a:rPr lang="en-US" sz="2000" baseline="-25000"/>
              <a:t>3</a:t>
            </a:r>
          </a:p>
        </p:txBody>
      </p:sp>
      <p:sp>
        <p:nvSpPr>
          <p:cNvPr id="442408" name="Text Box 40"/>
          <p:cNvSpPr txBox="1">
            <a:spLocks noChangeArrowheads="1"/>
          </p:cNvSpPr>
          <p:nvPr/>
        </p:nvSpPr>
        <p:spPr bwMode="auto">
          <a:xfrm>
            <a:off x="2859088" y="4287838"/>
            <a:ext cx="1624012" cy="396875"/>
          </a:xfrm>
          <a:prstGeom prst="rect">
            <a:avLst/>
          </a:prstGeom>
          <a:noFill/>
          <a:ln w="9525">
            <a:noFill/>
            <a:miter lim="800000"/>
            <a:headEnd/>
            <a:tailEnd/>
          </a:ln>
        </p:spPr>
        <p:txBody>
          <a:bodyPr wrap="none">
            <a:spAutoFit/>
          </a:bodyPr>
          <a:lstStyle/>
          <a:p>
            <a:r>
              <a:rPr lang="en-US" sz="2000"/>
              <a:t>138 g K</a:t>
            </a:r>
            <a:r>
              <a:rPr lang="en-US" sz="2000" baseline="-25000"/>
              <a:t>2</a:t>
            </a:r>
            <a:r>
              <a:rPr lang="en-US" sz="2000"/>
              <a:t>CO</a:t>
            </a:r>
            <a:r>
              <a:rPr lang="en-US" sz="2000" baseline="-25000"/>
              <a:t>3</a:t>
            </a:r>
          </a:p>
        </p:txBody>
      </p:sp>
      <p:sp>
        <p:nvSpPr>
          <p:cNvPr id="442409" name="Text Box 41"/>
          <p:cNvSpPr txBox="1">
            <a:spLocks noChangeArrowheads="1"/>
          </p:cNvSpPr>
          <p:nvPr/>
        </p:nvSpPr>
        <p:spPr bwMode="auto">
          <a:xfrm>
            <a:off x="4711700" y="3929063"/>
            <a:ext cx="1285875" cy="396875"/>
          </a:xfrm>
          <a:prstGeom prst="rect">
            <a:avLst/>
          </a:prstGeom>
          <a:noFill/>
          <a:ln w="9525">
            <a:noFill/>
            <a:miter lim="800000"/>
            <a:headEnd/>
            <a:tailEnd/>
          </a:ln>
        </p:spPr>
        <p:txBody>
          <a:bodyPr wrap="none">
            <a:spAutoFit/>
          </a:bodyPr>
          <a:lstStyle/>
          <a:p>
            <a:r>
              <a:rPr lang="en-US" sz="2000"/>
              <a:t>2 mol KCl</a:t>
            </a:r>
          </a:p>
        </p:txBody>
      </p:sp>
      <p:sp>
        <p:nvSpPr>
          <p:cNvPr id="442410" name="Text Box 42"/>
          <p:cNvSpPr txBox="1">
            <a:spLocks noChangeArrowheads="1"/>
          </p:cNvSpPr>
          <p:nvPr/>
        </p:nvSpPr>
        <p:spPr bwMode="auto">
          <a:xfrm>
            <a:off x="4513263" y="4276725"/>
            <a:ext cx="1609725" cy="396875"/>
          </a:xfrm>
          <a:prstGeom prst="rect">
            <a:avLst/>
          </a:prstGeom>
          <a:noFill/>
          <a:ln w="9525">
            <a:noFill/>
            <a:miter lim="800000"/>
            <a:headEnd/>
            <a:tailEnd/>
          </a:ln>
        </p:spPr>
        <p:txBody>
          <a:bodyPr wrap="none">
            <a:spAutoFit/>
          </a:bodyPr>
          <a:lstStyle/>
          <a:p>
            <a:r>
              <a:rPr lang="en-US" sz="2000"/>
              <a:t>1 mol K</a:t>
            </a:r>
            <a:r>
              <a:rPr lang="en-US" sz="2000" baseline="-25000"/>
              <a:t>2</a:t>
            </a:r>
            <a:r>
              <a:rPr lang="en-US" sz="2000"/>
              <a:t>CO</a:t>
            </a:r>
            <a:r>
              <a:rPr lang="en-US" sz="2000" baseline="-25000"/>
              <a:t>3</a:t>
            </a:r>
          </a:p>
        </p:txBody>
      </p:sp>
      <p:grpSp>
        <p:nvGrpSpPr>
          <p:cNvPr id="2" name="Group 43"/>
          <p:cNvGrpSpPr>
            <a:grpSpLocks/>
          </p:cNvGrpSpPr>
          <p:nvPr/>
        </p:nvGrpSpPr>
        <p:grpSpPr bwMode="auto">
          <a:xfrm>
            <a:off x="2868613" y="3946525"/>
            <a:ext cx="1622425" cy="733425"/>
            <a:chOff x="1872" y="2730"/>
            <a:chExt cx="816" cy="438"/>
          </a:xfrm>
        </p:grpSpPr>
        <p:sp>
          <p:nvSpPr>
            <p:cNvPr id="152627" name="AutoShape 44"/>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2628" name="Line 45"/>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46"/>
          <p:cNvGrpSpPr>
            <a:grpSpLocks/>
          </p:cNvGrpSpPr>
          <p:nvPr/>
        </p:nvGrpSpPr>
        <p:grpSpPr bwMode="auto">
          <a:xfrm>
            <a:off x="4530725" y="3946525"/>
            <a:ext cx="1619250" cy="733425"/>
            <a:chOff x="1872" y="2730"/>
            <a:chExt cx="816" cy="438"/>
          </a:xfrm>
        </p:grpSpPr>
        <p:sp>
          <p:nvSpPr>
            <p:cNvPr id="152625" name="AutoShape 47"/>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2626" name="Line 48"/>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42417" name="Line 49"/>
          <p:cNvSpPr>
            <a:spLocks noChangeShapeType="1"/>
          </p:cNvSpPr>
          <p:nvPr/>
        </p:nvSpPr>
        <p:spPr bwMode="auto">
          <a:xfrm flipV="1">
            <a:off x="3475038" y="4475163"/>
            <a:ext cx="901700" cy="114300"/>
          </a:xfrm>
          <a:prstGeom prst="line">
            <a:avLst/>
          </a:prstGeom>
          <a:noFill/>
          <a:ln w="9525">
            <a:solidFill>
              <a:srgbClr val="FF0000"/>
            </a:solidFill>
            <a:round/>
            <a:headEnd/>
            <a:tailEnd/>
          </a:ln>
        </p:spPr>
        <p:txBody>
          <a:bodyPr/>
          <a:lstStyle/>
          <a:p>
            <a:endParaRPr lang="en-US"/>
          </a:p>
        </p:txBody>
      </p:sp>
      <p:sp>
        <p:nvSpPr>
          <p:cNvPr id="442418" name="Line 50"/>
          <p:cNvSpPr>
            <a:spLocks noChangeShapeType="1"/>
          </p:cNvSpPr>
          <p:nvPr/>
        </p:nvSpPr>
        <p:spPr bwMode="auto">
          <a:xfrm flipV="1">
            <a:off x="3214688" y="4060825"/>
            <a:ext cx="1128712" cy="147638"/>
          </a:xfrm>
          <a:prstGeom prst="line">
            <a:avLst/>
          </a:prstGeom>
          <a:noFill/>
          <a:ln w="9525">
            <a:solidFill>
              <a:srgbClr val="FF0000"/>
            </a:solidFill>
            <a:round/>
            <a:headEnd/>
            <a:tailEnd/>
          </a:ln>
        </p:spPr>
        <p:txBody>
          <a:bodyPr/>
          <a:lstStyle/>
          <a:p>
            <a:endParaRPr lang="en-US"/>
          </a:p>
        </p:txBody>
      </p:sp>
      <p:sp>
        <p:nvSpPr>
          <p:cNvPr id="442419" name="Line 51"/>
          <p:cNvSpPr>
            <a:spLocks noChangeShapeType="1"/>
          </p:cNvSpPr>
          <p:nvPr/>
        </p:nvSpPr>
        <p:spPr bwMode="auto">
          <a:xfrm flipV="1">
            <a:off x="4830763" y="4425950"/>
            <a:ext cx="1052512" cy="136525"/>
          </a:xfrm>
          <a:prstGeom prst="line">
            <a:avLst/>
          </a:prstGeom>
          <a:noFill/>
          <a:ln w="9525">
            <a:solidFill>
              <a:srgbClr val="FF0000"/>
            </a:solidFill>
            <a:round/>
            <a:headEnd/>
            <a:tailEnd/>
          </a:ln>
        </p:spPr>
        <p:txBody>
          <a:bodyPr/>
          <a:lstStyle/>
          <a:p>
            <a:endParaRPr lang="en-US"/>
          </a:p>
        </p:txBody>
      </p:sp>
      <p:sp>
        <p:nvSpPr>
          <p:cNvPr id="442420" name="Line 52"/>
          <p:cNvSpPr>
            <a:spLocks noChangeShapeType="1"/>
          </p:cNvSpPr>
          <p:nvPr/>
        </p:nvSpPr>
        <p:spPr bwMode="auto">
          <a:xfrm flipV="1">
            <a:off x="2043113" y="4278313"/>
            <a:ext cx="838200" cy="114300"/>
          </a:xfrm>
          <a:prstGeom prst="line">
            <a:avLst/>
          </a:prstGeom>
          <a:noFill/>
          <a:ln w="9525">
            <a:solidFill>
              <a:srgbClr val="FF0000"/>
            </a:solidFill>
            <a:round/>
            <a:headEnd/>
            <a:tailEnd/>
          </a:ln>
        </p:spPr>
        <p:txBody>
          <a:bodyPr/>
          <a:lstStyle/>
          <a:p>
            <a:endParaRPr lang="en-US"/>
          </a:p>
        </p:txBody>
      </p:sp>
      <p:sp>
        <p:nvSpPr>
          <p:cNvPr id="442428" name="Rectangle 60"/>
          <p:cNvSpPr>
            <a:spLocks noChangeArrowheads="1"/>
          </p:cNvSpPr>
          <p:nvPr/>
        </p:nvSpPr>
        <p:spPr bwMode="auto">
          <a:xfrm>
            <a:off x="6130925" y="5272088"/>
            <a:ext cx="1370013" cy="396875"/>
          </a:xfrm>
          <a:prstGeom prst="rect">
            <a:avLst/>
          </a:prstGeom>
          <a:noFill/>
          <a:ln w="9525">
            <a:noFill/>
            <a:miter lim="800000"/>
            <a:headEnd/>
            <a:tailEnd/>
          </a:ln>
        </p:spPr>
        <p:txBody>
          <a:bodyPr wrap="none">
            <a:spAutoFit/>
          </a:bodyPr>
          <a:lstStyle/>
          <a:p>
            <a:r>
              <a:rPr lang="en-US" sz="2000"/>
              <a:t>46.3 g KCl</a:t>
            </a:r>
          </a:p>
        </p:txBody>
      </p:sp>
      <p:grpSp>
        <p:nvGrpSpPr>
          <p:cNvPr id="4" name="Group 61"/>
          <p:cNvGrpSpPr>
            <a:grpSpLocks/>
          </p:cNvGrpSpPr>
          <p:nvPr/>
        </p:nvGrpSpPr>
        <p:grpSpPr bwMode="auto">
          <a:xfrm>
            <a:off x="590550" y="5278438"/>
            <a:ext cx="3330575" cy="823912"/>
            <a:chOff x="372" y="3325"/>
            <a:chExt cx="2098" cy="519"/>
          </a:xfrm>
        </p:grpSpPr>
        <p:sp>
          <p:nvSpPr>
            <p:cNvPr id="152622" name="Text Box 62"/>
            <p:cNvSpPr txBox="1">
              <a:spLocks noChangeArrowheads="1"/>
            </p:cNvSpPr>
            <p:nvPr/>
          </p:nvSpPr>
          <p:spPr bwMode="auto">
            <a:xfrm>
              <a:off x="372" y="3452"/>
              <a:ext cx="796" cy="250"/>
            </a:xfrm>
            <a:prstGeom prst="rect">
              <a:avLst/>
            </a:prstGeom>
            <a:noFill/>
            <a:ln w="9525">
              <a:noFill/>
              <a:miter lim="800000"/>
              <a:headEnd/>
              <a:tailEnd/>
            </a:ln>
          </p:spPr>
          <p:txBody>
            <a:bodyPr wrap="none">
              <a:spAutoFit/>
            </a:bodyPr>
            <a:lstStyle/>
            <a:p>
              <a:r>
                <a:rPr lang="en-US" sz="2000"/>
                <a:t>% Yield =</a:t>
              </a:r>
            </a:p>
          </p:txBody>
        </p:sp>
        <p:sp>
          <p:nvSpPr>
            <p:cNvPr id="152623" name="Text Box 63"/>
            <p:cNvSpPr txBox="1">
              <a:spLocks noChangeArrowheads="1"/>
            </p:cNvSpPr>
            <p:nvPr/>
          </p:nvSpPr>
          <p:spPr bwMode="auto">
            <a:xfrm>
              <a:off x="1161" y="3325"/>
              <a:ext cx="1309" cy="519"/>
            </a:xfrm>
            <a:prstGeom prst="rect">
              <a:avLst/>
            </a:prstGeom>
            <a:noFill/>
            <a:ln w="9525">
              <a:noFill/>
              <a:miter lim="800000"/>
              <a:headEnd/>
              <a:tailEnd/>
            </a:ln>
          </p:spPr>
          <p:txBody>
            <a:bodyPr wrap="none">
              <a:spAutoFit/>
            </a:bodyPr>
            <a:lstStyle/>
            <a:p>
              <a:r>
                <a:rPr lang="en-US" sz="2000"/>
                <a:t>    Actual Yield</a:t>
              </a:r>
              <a:endParaRPr lang="en-US" sz="800"/>
            </a:p>
            <a:p>
              <a:endParaRPr lang="en-US" sz="800"/>
            </a:p>
            <a:p>
              <a:r>
                <a:rPr lang="en-US" sz="2000"/>
                <a:t>Theoretical Yield</a:t>
              </a:r>
            </a:p>
          </p:txBody>
        </p:sp>
        <p:sp>
          <p:nvSpPr>
            <p:cNvPr id="152624" name="Line 64"/>
            <p:cNvSpPr>
              <a:spLocks noChangeShapeType="1"/>
            </p:cNvSpPr>
            <p:nvPr/>
          </p:nvSpPr>
          <p:spPr bwMode="auto">
            <a:xfrm>
              <a:off x="1210" y="3583"/>
              <a:ext cx="1248" cy="0"/>
            </a:xfrm>
            <a:prstGeom prst="line">
              <a:avLst/>
            </a:prstGeom>
            <a:noFill/>
            <a:ln w="22225">
              <a:solidFill>
                <a:schemeClr val="tx1"/>
              </a:solidFill>
              <a:round/>
              <a:headEnd/>
              <a:tailEnd/>
            </a:ln>
          </p:spPr>
          <p:txBody>
            <a:bodyPr/>
            <a:lstStyle/>
            <a:p>
              <a:endParaRPr lang="en-US"/>
            </a:p>
          </p:txBody>
        </p:sp>
      </p:grpSp>
      <p:sp>
        <p:nvSpPr>
          <p:cNvPr id="442433" name="Text Box 65"/>
          <p:cNvSpPr txBox="1">
            <a:spLocks noChangeArrowheads="1"/>
          </p:cNvSpPr>
          <p:nvPr/>
        </p:nvSpPr>
        <p:spPr bwMode="auto">
          <a:xfrm>
            <a:off x="4786313" y="5500688"/>
            <a:ext cx="1046162" cy="396875"/>
          </a:xfrm>
          <a:prstGeom prst="rect">
            <a:avLst/>
          </a:prstGeom>
          <a:noFill/>
          <a:ln w="9525">
            <a:noFill/>
            <a:miter lim="800000"/>
            <a:headEnd/>
            <a:tailEnd/>
          </a:ln>
        </p:spPr>
        <p:txBody>
          <a:bodyPr wrap="none">
            <a:spAutoFit/>
          </a:bodyPr>
          <a:lstStyle/>
          <a:p>
            <a:r>
              <a:rPr lang="en-US" sz="2000"/>
              <a:t>% Yield</a:t>
            </a:r>
          </a:p>
        </p:txBody>
      </p:sp>
      <p:sp>
        <p:nvSpPr>
          <p:cNvPr id="442434" name="Line 66"/>
          <p:cNvSpPr>
            <a:spLocks noChangeShapeType="1"/>
          </p:cNvSpPr>
          <p:nvPr/>
        </p:nvSpPr>
        <p:spPr bwMode="auto">
          <a:xfrm>
            <a:off x="6172200" y="5688013"/>
            <a:ext cx="1289050" cy="0"/>
          </a:xfrm>
          <a:prstGeom prst="line">
            <a:avLst/>
          </a:prstGeom>
          <a:noFill/>
          <a:ln w="22225">
            <a:solidFill>
              <a:schemeClr val="tx1"/>
            </a:solidFill>
            <a:round/>
            <a:headEnd/>
            <a:tailEnd/>
          </a:ln>
        </p:spPr>
        <p:txBody>
          <a:bodyPr/>
          <a:lstStyle/>
          <a:p>
            <a:endParaRPr lang="en-US"/>
          </a:p>
        </p:txBody>
      </p:sp>
      <p:sp>
        <p:nvSpPr>
          <p:cNvPr id="442435" name="Text Box 67"/>
          <p:cNvSpPr txBox="1">
            <a:spLocks noChangeArrowheads="1"/>
          </p:cNvSpPr>
          <p:nvPr/>
        </p:nvSpPr>
        <p:spPr bwMode="auto">
          <a:xfrm>
            <a:off x="4818063" y="6308725"/>
            <a:ext cx="3136900" cy="396875"/>
          </a:xfrm>
          <a:prstGeom prst="rect">
            <a:avLst/>
          </a:prstGeom>
          <a:solidFill>
            <a:srgbClr val="E6DDD8"/>
          </a:solidFill>
          <a:ln w="9525">
            <a:noFill/>
            <a:miter lim="800000"/>
            <a:headEnd/>
            <a:tailEnd/>
          </a:ln>
        </p:spPr>
        <p:txBody>
          <a:bodyPr wrap="none">
            <a:spAutoFit/>
          </a:bodyPr>
          <a:lstStyle/>
          <a:p>
            <a:r>
              <a:rPr lang="en-US" sz="2000"/>
              <a:t>% Yield  =  93.7% efficient</a:t>
            </a:r>
          </a:p>
        </p:txBody>
      </p:sp>
      <p:sp>
        <p:nvSpPr>
          <p:cNvPr id="442438" name="Rectangle 70"/>
          <p:cNvSpPr>
            <a:spLocks noChangeArrowheads="1"/>
          </p:cNvSpPr>
          <p:nvPr/>
        </p:nvSpPr>
        <p:spPr bwMode="auto">
          <a:xfrm>
            <a:off x="7758113" y="4119563"/>
            <a:ext cx="1370012" cy="396875"/>
          </a:xfrm>
          <a:prstGeom prst="rect">
            <a:avLst/>
          </a:prstGeom>
          <a:noFill/>
          <a:ln w="9525">
            <a:noFill/>
            <a:miter lim="800000"/>
            <a:headEnd/>
            <a:tailEnd/>
          </a:ln>
        </p:spPr>
        <p:txBody>
          <a:bodyPr wrap="none">
            <a:spAutoFit/>
          </a:bodyPr>
          <a:lstStyle/>
          <a:p>
            <a:r>
              <a:rPr lang="en-US" sz="2000"/>
              <a:t>49.4 g KCl</a:t>
            </a:r>
          </a:p>
        </p:txBody>
      </p:sp>
      <p:sp>
        <p:nvSpPr>
          <p:cNvPr id="442439" name="Text Box 71"/>
          <p:cNvSpPr txBox="1">
            <a:spLocks noChangeArrowheads="1"/>
          </p:cNvSpPr>
          <p:nvPr/>
        </p:nvSpPr>
        <p:spPr bwMode="auto">
          <a:xfrm>
            <a:off x="5773738" y="5491163"/>
            <a:ext cx="331787" cy="396875"/>
          </a:xfrm>
          <a:prstGeom prst="rect">
            <a:avLst/>
          </a:prstGeom>
          <a:noFill/>
          <a:ln w="9525">
            <a:noFill/>
            <a:miter lim="800000"/>
            <a:headEnd/>
            <a:tailEnd/>
          </a:ln>
        </p:spPr>
        <p:txBody>
          <a:bodyPr wrap="none">
            <a:spAutoFit/>
          </a:bodyPr>
          <a:lstStyle/>
          <a:p>
            <a:r>
              <a:rPr lang="en-US" sz="2000"/>
              <a:t>=</a:t>
            </a:r>
          </a:p>
        </p:txBody>
      </p:sp>
      <p:sp>
        <p:nvSpPr>
          <p:cNvPr id="442440" name="Text Box 72"/>
          <p:cNvSpPr txBox="1">
            <a:spLocks noChangeArrowheads="1"/>
          </p:cNvSpPr>
          <p:nvPr/>
        </p:nvSpPr>
        <p:spPr bwMode="auto">
          <a:xfrm>
            <a:off x="7497763" y="5491163"/>
            <a:ext cx="804862" cy="396875"/>
          </a:xfrm>
          <a:prstGeom prst="rect">
            <a:avLst/>
          </a:prstGeom>
          <a:noFill/>
          <a:ln w="9525">
            <a:noFill/>
            <a:miter lim="800000"/>
            <a:headEnd/>
            <a:tailEnd/>
          </a:ln>
        </p:spPr>
        <p:txBody>
          <a:bodyPr wrap="none">
            <a:spAutoFit/>
          </a:bodyPr>
          <a:lstStyle/>
          <a:p>
            <a:r>
              <a:rPr lang="en-US" sz="2000"/>
              <a:t>x 100</a:t>
            </a:r>
          </a:p>
        </p:txBody>
      </p:sp>
      <p:sp>
        <p:nvSpPr>
          <p:cNvPr id="442441" name="Text Box 73"/>
          <p:cNvSpPr txBox="1">
            <a:spLocks noChangeArrowheads="1"/>
          </p:cNvSpPr>
          <p:nvPr/>
        </p:nvSpPr>
        <p:spPr bwMode="auto">
          <a:xfrm>
            <a:off x="6178550" y="3929063"/>
            <a:ext cx="1370013" cy="396875"/>
          </a:xfrm>
          <a:prstGeom prst="rect">
            <a:avLst/>
          </a:prstGeom>
          <a:noFill/>
          <a:ln w="9525">
            <a:noFill/>
            <a:miter lim="800000"/>
            <a:headEnd/>
            <a:tailEnd/>
          </a:ln>
        </p:spPr>
        <p:txBody>
          <a:bodyPr wrap="none">
            <a:spAutoFit/>
          </a:bodyPr>
          <a:lstStyle/>
          <a:p>
            <a:r>
              <a:rPr lang="en-US" sz="2000"/>
              <a:t>74.5 g KCl</a:t>
            </a:r>
          </a:p>
        </p:txBody>
      </p:sp>
      <p:sp>
        <p:nvSpPr>
          <p:cNvPr id="442442" name="Text Box 74"/>
          <p:cNvSpPr txBox="1">
            <a:spLocks noChangeArrowheads="1"/>
          </p:cNvSpPr>
          <p:nvPr/>
        </p:nvSpPr>
        <p:spPr bwMode="auto">
          <a:xfrm>
            <a:off x="6208713" y="4276725"/>
            <a:ext cx="1285875" cy="396875"/>
          </a:xfrm>
          <a:prstGeom prst="rect">
            <a:avLst/>
          </a:prstGeom>
          <a:noFill/>
          <a:ln w="9525">
            <a:noFill/>
            <a:miter lim="800000"/>
            <a:headEnd/>
            <a:tailEnd/>
          </a:ln>
        </p:spPr>
        <p:txBody>
          <a:bodyPr wrap="none">
            <a:spAutoFit/>
          </a:bodyPr>
          <a:lstStyle/>
          <a:p>
            <a:r>
              <a:rPr lang="en-US" sz="2000"/>
              <a:t>1 mol KCl</a:t>
            </a:r>
            <a:endParaRPr lang="en-US" sz="2000" baseline="-25000"/>
          </a:p>
        </p:txBody>
      </p:sp>
      <p:grpSp>
        <p:nvGrpSpPr>
          <p:cNvPr id="5" name="Group 75"/>
          <p:cNvGrpSpPr>
            <a:grpSpLocks/>
          </p:cNvGrpSpPr>
          <p:nvPr/>
        </p:nvGrpSpPr>
        <p:grpSpPr bwMode="auto">
          <a:xfrm>
            <a:off x="6188075" y="3946525"/>
            <a:ext cx="1387475" cy="733425"/>
            <a:chOff x="1872" y="2730"/>
            <a:chExt cx="816" cy="438"/>
          </a:xfrm>
        </p:grpSpPr>
        <p:sp>
          <p:nvSpPr>
            <p:cNvPr id="152620" name="AutoShape 76"/>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2621" name="Line 77"/>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42446" name="Line 78"/>
          <p:cNvSpPr>
            <a:spLocks noChangeShapeType="1"/>
          </p:cNvSpPr>
          <p:nvPr/>
        </p:nvSpPr>
        <p:spPr bwMode="auto">
          <a:xfrm flipV="1">
            <a:off x="6507163" y="4433888"/>
            <a:ext cx="923925" cy="119062"/>
          </a:xfrm>
          <a:prstGeom prst="line">
            <a:avLst/>
          </a:prstGeom>
          <a:noFill/>
          <a:ln w="9525">
            <a:solidFill>
              <a:srgbClr val="FF0000"/>
            </a:solidFill>
            <a:round/>
            <a:headEnd/>
            <a:tailEnd/>
          </a:ln>
        </p:spPr>
        <p:txBody>
          <a:bodyPr/>
          <a:lstStyle/>
          <a:p>
            <a:endParaRPr lang="en-US"/>
          </a:p>
        </p:txBody>
      </p:sp>
      <p:sp>
        <p:nvSpPr>
          <p:cNvPr id="442447" name="Line 79"/>
          <p:cNvSpPr>
            <a:spLocks noChangeShapeType="1"/>
          </p:cNvSpPr>
          <p:nvPr/>
        </p:nvSpPr>
        <p:spPr bwMode="auto">
          <a:xfrm flipV="1">
            <a:off x="5070475" y="4098925"/>
            <a:ext cx="830263" cy="107950"/>
          </a:xfrm>
          <a:prstGeom prst="line">
            <a:avLst/>
          </a:prstGeom>
          <a:noFill/>
          <a:ln w="9525">
            <a:solidFill>
              <a:srgbClr val="FF0000"/>
            </a:solidFill>
            <a:round/>
            <a:headEnd/>
            <a:tailEnd/>
          </a:ln>
        </p:spPr>
        <p:txBody>
          <a:bodyPr/>
          <a:lstStyle/>
          <a:p>
            <a:endParaRPr lang="en-US"/>
          </a:p>
        </p:txBody>
      </p:sp>
      <p:sp>
        <p:nvSpPr>
          <p:cNvPr id="442448" name="Text Box 80"/>
          <p:cNvSpPr txBox="1">
            <a:spLocks noChangeArrowheads="1"/>
          </p:cNvSpPr>
          <p:nvPr/>
        </p:nvSpPr>
        <p:spPr bwMode="auto">
          <a:xfrm>
            <a:off x="7759700" y="4111625"/>
            <a:ext cx="889000" cy="396875"/>
          </a:xfrm>
          <a:prstGeom prst="rect">
            <a:avLst/>
          </a:prstGeom>
          <a:noFill/>
          <a:ln w="9525">
            <a:noFill/>
            <a:miter lim="800000"/>
            <a:headEnd/>
            <a:tailEnd/>
          </a:ln>
        </p:spPr>
        <p:txBody>
          <a:bodyPr wrap="none">
            <a:spAutoFit/>
          </a:bodyPr>
          <a:lstStyle/>
          <a:p>
            <a:r>
              <a:rPr lang="en-US" sz="2000">
                <a:solidFill>
                  <a:schemeClr val="accent2"/>
                </a:solidFill>
              </a:rPr>
              <a:t>49.4 g</a:t>
            </a:r>
          </a:p>
        </p:txBody>
      </p:sp>
      <p:sp>
        <p:nvSpPr>
          <p:cNvPr id="442450" name="Rectangle 82"/>
          <p:cNvSpPr>
            <a:spLocks noChangeArrowheads="1"/>
          </p:cNvSpPr>
          <p:nvPr/>
        </p:nvSpPr>
        <p:spPr bwMode="auto">
          <a:xfrm>
            <a:off x="4859338" y="2816225"/>
            <a:ext cx="536575" cy="396875"/>
          </a:xfrm>
          <a:prstGeom prst="rect">
            <a:avLst/>
          </a:prstGeom>
          <a:noFill/>
          <a:ln w="9525">
            <a:noFill/>
            <a:miter lim="800000"/>
            <a:headEnd/>
            <a:tailEnd/>
          </a:ln>
        </p:spPr>
        <p:txBody>
          <a:bodyPr wrap="none">
            <a:spAutoFit/>
          </a:bodyPr>
          <a:lstStyle/>
          <a:p>
            <a:r>
              <a:rPr lang="en-US" sz="2000">
                <a:solidFill>
                  <a:schemeClr val="accent2"/>
                </a:solidFill>
              </a:rPr>
              <a:t>? g</a:t>
            </a:r>
          </a:p>
        </p:txBody>
      </p:sp>
      <p:sp>
        <p:nvSpPr>
          <p:cNvPr id="442453" name="Rectangle 85"/>
          <p:cNvSpPr>
            <a:spLocks noChangeArrowheads="1"/>
          </p:cNvSpPr>
          <p:nvPr/>
        </p:nvSpPr>
        <p:spPr bwMode="auto">
          <a:xfrm>
            <a:off x="4846638" y="2206625"/>
            <a:ext cx="839787" cy="579438"/>
          </a:xfrm>
          <a:prstGeom prst="rect">
            <a:avLst/>
          </a:prstGeom>
          <a:noFill/>
          <a:ln w="9525">
            <a:noFill/>
            <a:miter lim="800000"/>
            <a:headEnd/>
            <a:tailEnd/>
          </a:ln>
        </p:spPr>
        <p:txBody>
          <a:bodyPr wrap="none">
            <a:spAutoFit/>
          </a:bodyPr>
          <a:lstStyle/>
          <a:p>
            <a:r>
              <a:rPr lang="en-US" sz="3200">
                <a:sym typeface="Symbol" pitchFamily="18" charset="2"/>
              </a:rPr>
              <a:t>KCl</a:t>
            </a:r>
          </a:p>
        </p:txBody>
      </p:sp>
      <p:sp>
        <p:nvSpPr>
          <p:cNvPr id="442455" name="Rectangle 87"/>
          <p:cNvSpPr>
            <a:spLocks noChangeArrowheads="1"/>
          </p:cNvSpPr>
          <p:nvPr/>
        </p:nvSpPr>
        <p:spPr bwMode="auto">
          <a:xfrm>
            <a:off x="5607050" y="2206625"/>
            <a:ext cx="2513013" cy="579438"/>
          </a:xfrm>
          <a:prstGeom prst="rect">
            <a:avLst/>
          </a:prstGeom>
          <a:noFill/>
          <a:ln w="9525">
            <a:noFill/>
            <a:miter lim="800000"/>
            <a:headEnd/>
            <a:tailEnd/>
          </a:ln>
        </p:spPr>
        <p:txBody>
          <a:bodyPr wrap="none">
            <a:spAutoFit/>
          </a:bodyPr>
          <a:lstStyle/>
          <a:p>
            <a:r>
              <a:rPr lang="en-US" sz="3200">
                <a:sym typeface="Symbol" pitchFamily="18" charset="2"/>
              </a:rPr>
              <a:t>+ H</a:t>
            </a:r>
            <a:r>
              <a:rPr lang="en-US" sz="3200" baseline="-25000">
                <a:sym typeface="Symbol" pitchFamily="18" charset="2"/>
              </a:rPr>
              <a:t>2</a:t>
            </a:r>
            <a:r>
              <a:rPr lang="en-US" sz="3200">
                <a:sym typeface="Symbol" pitchFamily="18" charset="2"/>
              </a:rPr>
              <a:t>O + CO</a:t>
            </a:r>
            <a:r>
              <a:rPr lang="en-US" sz="3200" baseline="-25000">
                <a:sym typeface="Symbol" pitchFamily="18" charset="2"/>
              </a:rPr>
              <a:t>2</a:t>
            </a:r>
          </a:p>
        </p:txBody>
      </p:sp>
      <p:sp>
        <p:nvSpPr>
          <p:cNvPr id="442456" name="Rectangle 88"/>
          <p:cNvSpPr>
            <a:spLocks noChangeArrowheads="1"/>
          </p:cNvSpPr>
          <p:nvPr/>
        </p:nvSpPr>
        <p:spPr bwMode="auto">
          <a:xfrm>
            <a:off x="5608638" y="2214563"/>
            <a:ext cx="1733550" cy="579437"/>
          </a:xfrm>
          <a:prstGeom prst="rect">
            <a:avLst/>
          </a:prstGeom>
          <a:noFill/>
          <a:ln w="9525">
            <a:noFill/>
            <a:miter lim="800000"/>
            <a:headEnd/>
            <a:tailEnd/>
          </a:ln>
        </p:spPr>
        <p:txBody>
          <a:bodyPr wrap="none">
            <a:spAutoFit/>
          </a:bodyPr>
          <a:lstStyle/>
          <a:p>
            <a:r>
              <a:rPr lang="en-US" sz="3200">
                <a:sym typeface="Symbol" pitchFamily="18" charset="2"/>
              </a:rPr>
              <a:t>+ H</a:t>
            </a:r>
            <a:r>
              <a:rPr lang="en-US" sz="3200" baseline="-25000">
                <a:sym typeface="Symbol" pitchFamily="18" charset="2"/>
              </a:rPr>
              <a:t>2</a:t>
            </a:r>
            <a:r>
              <a:rPr lang="en-US" sz="3200">
                <a:sym typeface="Symbol" pitchFamily="18" charset="2"/>
              </a:rPr>
              <a:t>CO</a:t>
            </a:r>
            <a:r>
              <a:rPr lang="en-US" sz="3200" baseline="-25000">
                <a:sym typeface="Symbol" pitchFamily="18" charset="2"/>
              </a:rPr>
              <a:t>3</a:t>
            </a:r>
          </a:p>
        </p:txBody>
      </p:sp>
      <p:sp>
        <p:nvSpPr>
          <p:cNvPr id="442458" name="Rectangle 90"/>
          <p:cNvSpPr>
            <a:spLocks noChangeArrowheads="1"/>
          </p:cNvSpPr>
          <p:nvPr/>
        </p:nvSpPr>
        <p:spPr bwMode="auto">
          <a:xfrm>
            <a:off x="4624388" y="2212975"/>
            <a:ext cx="409575" cy="579438"/>
          </a:xfrm>
          <a:prstGeom prst="rect">
            <a:avLst/>
          </a:prstGeom>
          <a:noFill/>
          <a:ln w="9525">
            <a:noFill/>
            <a:miter lim="800000"/>
            <a:headEnd/>
            <a:tailEnd/>
          </a:ln>
        </p:spPr>
        <p:txBody>
          <a:bodyPr wrap="none">
            <a:spAutoFit/>
          </a:bodyPr>
          <a:lstStyle/>
          <a:p>
            <a:r>
              <a:rPr lang="en-US" sz="3200">
                <a:sym typeface="Symbol" pitchFamily="18" charset="2"/>
              </a:rPr>
              <a:t>2</a:t>
            </a:r>
          </a:p>
        </p:txBody>
      </p:sp>
      <p:sp>
        <p:nvSpPr>
          <p:cNvPr id="442459" name="Rectangle 91"/>
          <p:cNvSpPr>
            <a:spLocks noChangeArrowheads="1"/>
          </p:cNvSpPr>
          <p:nvPr/>
        </p:nvSpPr>
        <p:spPr bwMode="auto">
          <a:xfrm>
            <a:off x="2965450" y="2201863"/>
            <a:ext cx="409575" cy="579437"/>
          </a:xfrm>
          <a:prstGeom prst="rect">
            <a:avLst/>
          </a:prstGeom>
          <a:noFill/>
          <a:ln w="9525">
            <a:noFill/>
            <a:miter lim="800000"/>
            <a:headEnd/>
            <a:tailEnd/>
          </a:ln>
        </p:spPr>
        <p:txBody>
          <a:bodyPr wrap="none">
            <a:spAutoFit/>
          </a:bodyPr>
          <a:lstStyle/>
          <a:p>
            <a:r>
              <a:rPr lang="en-US" sz="3200">
                <a:sym typeface="Symbol" pitchFamily="18" charset="2"/>
              </a:rPr>
              <a:t>2</a:t>
            </a:r>
          </a:p>
        </p:txBody>
      </p:sp>
      <p:sp>
        <p:nvSpPr>
          <p:cNvPr id="442460" name="Line 92"/>
          <p:cNvSpPr>
            <a:spLocks noChangeShapeType="1"/>
          </p:cNvSpPr>
          <p:nvPr/>
        </p:nvSpPr>
        <p:spPr bwMode="auto">
          <a:xfrm>
            <a:off x="4243388" y="2538413"/>
            <a:ext cx="349250" cy="0"/>
          </a:xfrm>
          <a:prstGeom prst="line">
            <a:avLst/>
          </a:prstGeom>
          <a:noFill/>
          <a:ln w="1587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2375"/>
                                        </p:tgtEl>
                                        <p:attrNameLst>
                                          <p:attrName>style.visibility</p:attrName>
                                        </p:attrNameLst>
                                      </p:cBhvr>
                                      <p:to>
                                        <p:strVal val="visible"/>
                                      </p:to>
                                    </p:set>
                                    <p:animEffect transition="in" filter="dissolve">
                                      <p:cBhvr>
                                        <p:cTn id="7" dur="500"/>
                                        <p:tgtEl>
                                          <p:spTgt spid="44237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42384"/>
                                        </p:tgtEl>
                                        <p:attrNameLst>
                                          <p:attrName>style.visibility</p:attrName>
                                        </p:attrNameLst>
                                      </p:cBhvr>
                                      <p:to>
                                        <p:strVal val="visible"/>
                                      </p:to>
                                    </p:set>
                                    <p:animEffect transition="in" filter="dissolve">
                                      <p:cBhvr>
                                        <p:cTn id="10" dur="500"/>
                                        <p:tgtEl>
                                          <p:spTgt spid="44238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42460"/>
                                        </p:tgtEl>
                                        <p:attrNameLst>
                                          <p:attrName>style.visibility</p:attrName>
                                        </p:attrNameLst>
                                      </p:cBhvr>
                                      <p:to>
                                        <p:strVal val="visible"/>
                                      </p:to>
                                    </p:set>
                                    <p:animEffect transition="in" filter="wipe(left)">
                                      <p:cBhvr>
                                        <p:cTn id="14" dur="500"/>
                                        <p:tgtEl>
                                          <p:spTgt spid="442460"/>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42453"/>
                                        </p:tgtEl>
                                        <p:attrNameLst>
                                          <p:attrName>style.visibility</p:attrName>
                                        </p:attrNameLst>
                                      </p:cBhvr>
                                      <p:to>
                                        <p:strVal val="visible"/>
                                      </p:to>
                                    </p:set>
                                    <p:animEffect transition="in" filter="dissolve">
                                      <p:cBhvr>
                                        <p:cTn id="19" dur="500"/>
                                        <p:tgtEl>
                                          <p:spTgt spid="44245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42456"/>
                                        </p:tgtEl>
                                        <p:attrNameLst>
                                          <p:attrName>style.visibility</p:attrName>
                                        </p:attrNameLst>
                                      </p:cBhvr>
                                      <p:to>
                                        <p:strVal val="visible"/>
                                      </p:to>
                                    </p:set>
                                    <p:animEffect transition="in" filter="dissolve">
                                      <p:cBhvr>
                                        <p:cTn id="24" dur="500"/>
                                        <p:tgtEl>
                                          <p:spTgt spid="44245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442456"/>
                                        </p:tgtEl>
                                      </p:cBhvr>
                                    </p:animEffect>
                                    <p:set>
                                      <p:cBhvr>
                                        <p:cTn id="29" dur="1" fill="hold">
                                          <p:stCondLst>
                                            <p:cond delay="499"/>
                                          </p:stCondLst>
                                        </p:cTn>
                                        <p:tgtEl>
                                          <p:spTgt spid="442456"/>
                                        </p:tgtEl>
                                        <p:attrNameLst>
                                          <p:attrName>style.visibility</p:attrName>
                                        </p:attrNameLst>
                                      </p:cBhvr>
                                      <p:to>
                                        <p:strVal val="hidden"/>
                                      </p:to>
                                    </p:set>
                                  </p:childTnLst>
                                </p:cTn>
                              </p:par>
                              <p:par>
                                <p:cTn id="30" presetID="9" presetClass="entr" presetSubtype="0" fill="hold" grpId="0" nodeType="withEffect">
                                  <p:stCondLst>
                                    <p:cond delay="0"/>
                                  </p:stCondLst>
                                  <p:childTnLst>
                                    <p:set>
                                      <p:cBhvr>
                                        <p:cTn id="31" dur="1" fill="hold">
                                          <p:stCondLst>
                                            <p:cond delay="0"/>
                                          </p:stCondLst>
                                        </p:cTn>
                                        <p:tgtEl>
                                          <p:spTgt spid="442455"/>
                                        </p:tgtEl>
                                        <p:attrNameLst>
                                          <p:attrName>style.visibility</p:attrName>
                                        </p:attrNameLst>
                                      </p:cBhvr>
                                      <p:to>
                                        <p:strVal val="visible"/>
                                      </p:to>
                                    </p:set>
                                    <p:animEffect transition="in" filter="dissolve">
                                      <p:cBhvr>
                                        <p:cTn id="32" dur="500"/>
                                        <p:tgtEl>
                                          <p:spTgt spid="44245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42458"/>
                                        </p:tgtEl>
                                        <p:attrNameLst>
                                          <p:attrName>style.visibility</p:attrName>
                                        </p:attrNameLst>
                                      </p:cBhvr>
                                      <p:to>
                                        <p:strVal val="visible"/>
                                      </p:to>
                                    </p:set>
                                    <p:animEffect transition="in" filter="dissolve">
                                      <p:cBhvr>
                                        <p:cTn id="37" dur="500"/>
                                        <p:tgtEl>
                                          <p:spTgt spid="44245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42459"/>
                                        </p:tgtEl>
                                        <p:attrNameLst>
                                          <p:attrName>style.visibility</p:attrName>
                                        </p:attrNameLst>
                                      </p:cBhvr>
                                      <p:to>
                                        <p:strVal val="visible"/>
                                      </p:to>
                                    </p:set>
                                    <p:animEffect transition="in" filter="dissolve">
                                      <p:cBhvr>
                                        <p:cTn id="42" dur="500"/>
                                        <p:tgtEl>
                                          <p:spTgt spid="44245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42376"/>
                                        </p:tgtEl>
                                        <p:attrNameLst>
                                          <p:attrName>style.visibility</p:attrName>
                                        </p:attrNameLst>
                                      </p:cBhvr>
                                      <p:to>
                                        <p:strVal val="visible"/>
                                      </p:to>
                                    </p:set>
                                    <p:animEffect transition="in" filter="wipe(left)">
                                      <p:cBhvr>
                                        <p:cTn id="47" dur="500"/>
                                        <p:tgtEl>
                                          <p:spTgt spid="442376"/>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42382"/>
                                        </p:tgtEl>
                                        <p:attrNameLst>
                                          <p:attrName>style.visibility</p:attrName>
                                        </p:attrNameLst>
                                      </p:cBhvr>
                                      <p:to>
                                        <p:strVal val="visible"/>
                                      </p:to>
                                    </p:set>
                                    <p:animEffect transition="in" filter="fade">
                                      <p:cBhvr>
                                        <p:cTn id="52" dur="1000"/>
                                        <p:tgtEl>
                                          <p:spTgt spid="442382"/>
                                        </p:tgtEl>
                                      </p:cBhvr>
                                    </p:animEffect>
                                    <p:anim calcmode="lin" valueType="num">
                                      <p:cBhvr>
                                        <p:cTn id="53" dur="1000" fill="hold"/>
                                        <p:tgtEl>
                                          <p:spTgt spid="442382"/>
                                        </p:tgtEl>
                                        <p:attrNameLst>
                                          <p:attrName>ppt_x</p:attrName>
                                        </p:attrNameLst>
                                      </p:cBhvr>
                                      <p:tavLst>
                                        <p:tav tm="0">
                                          <p:val>
                                            <p:strVal val="#ppt_x"/>
                                          </p:val>
                                        </p:tav>
                                        <p:tav tm="100000">
                                          <p:val>
                                            <p:strVal val="#ppt_x"/>
                                          </p:val>
                                        </p:tav>
                                      </p:tavLst>
                                    </p:anim>
                                    <p:anim calcmode="lin" valueType="num">
                                      <p:cBhvr>
                                        <p:cTn id="54" dur="1000" fill="hold"/>
                                        <p:tgtEl>
                                          <p:spTgt spid="44238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42380"/>
                                        </p:tgtEl>
                                        <p:attrNameLst>
                                          <p:attrName>style.visibility</p:attrName>
                                        </p:attrNameLst>
                                      </p:cBhvr>
                                      <p:to>
                                        <p:strVal val="visible"/>
                                      </p:to>
                                    </p:set>
                                    <p:animEffect transition="in" filter="fade">
                                      <p:cBhvr>
                                        <p:cTn id="59" dur="1000"/>
                                        <p:tgtEl>
                                          <p:spTgt spid="442380"/>
                                        </p:tgtEl>
                                      </p:cBhvr>
                                    </p:animEffect>
                                    <p:anim calcmode="lin" valueType="num">
                                      <p:cBhvr>
                                        <p:cTn id="60" dur="1000" fill="hold"/>
                                        <p:tgtEl>
                                          <p:spTgt spid="442380"/>
                                        </p:tgtEl>
                                        <p:attrNameLst>
                                          <p:attrName>ppt_x</p:attrName>
                                        </p:attrNameLst>
                                      </p:cBhvr>
                                      <p:tavLst>
                                        <p:tav tm="0">
                                          <p:val>
                                            <p:strVal val="#ppt_x"/>
                                          </p:val>
                                        </p:tav>
                                        <p:tav tm="100000">
                                          <p:val>
                                            <p:strVal val="#ppt_x"/>
                                          </p:val>
                                        </p:tav>
                                      </p:tavLst>
                                    </p:anim>
                                    <p:anim calcmode="lin" valueType="num">
                                      <p:cBhvr>
                                        <p:cTn id="61" dur="1000" fill="hold"/>
                                        <p:tgtEl>
                                          <p:spTgt spid="44238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442381"/>
                                        </p:tgtEl>
                                        <p:attrNameLst>
                                          <p:attrName>style.visibility</p:attrName>
                                        </p:attrNameLst>
                                      </p:cBhvr>
                                      <p:to>
                                        <p:strVal val="visible"/>
                                      </p:to>
                                    </p:set>
                                    <p:animEffect transition="in" filter="dissolve">
                                      <p:cBhvr>
                                        <p:cTn id="66" dur="500"/>
                                        <p:tgtEl>
                                          <p:spTgt spid="44238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42377"/>
                                        </p:tgtEl>
                                        <p:attrNameLst>
                                          <p:attrName>style.visibility</p:attrName>
                                        </p:attrNameLst>
                                      </p:cBhvr>
                                      <p:to>
                                        <p:strVal val="visible"/>
                                      </p:to>
                                    </p:set>
                                    <p:animEffect transition="in" filter="wipe(left)">
                                      <p:cBhvr>
                                        <p:cTn id="71" dur="500"/>
                                        <p:tgtEl>
                                          <p:spTgt spid="442377"/>
                                        </p:tgtEl>
                                      </p:cBhvr>
                                    </p:animEffect>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442450"/>
                                        </p:tgtEl>
                                        <p:attrNameLst>
                                          <p:attrName>style.visibility</p:attrName>
                                        </p:attrNameLst>
                                      </p:cBhvr>
                                      <p:to>
                                        <p:strVal val="visible"/>
                                      </p:to>
                                    </p:set>
                                    <p:animEffect transition="in" filter="fade">
                                      <p:cBhvr>
                                        <p:cTn id="76" dur="1000"/>
                                        <p:tgtEl>
                                          <p:spTgt spid="442450"/>
                                        </p:tgtEl>
                                      </p:cBhvr>
                                    </p:animEffect>
                                    <p:anim calcmode="lin" valueType="num">
                                      <p:cBhvr>
                                        <p:cTn id="77" dur="1000" fill="hold"/>
                                        <p:tgtEl>
                                          <p:spTgt spid="442450"/>
                                        </p:tgtEl>
                                        <p:attrNameLst>
                                          <p:attrName>ppt_x</p:attrName>
                                        </p:attrNameLst>
                                      </p:cBhvr>
                                      <p:tavLst>
                                        <p:tav tm="0">
                                          <p:val>
                                            <p:strVal val="#ppt_x"/>
                                          </p:val>
                                        </p:tav>
                                        <p:tav tm="100000">
                                          <p:val>
                                            <p:strVal val="#ppt_x"/>
                                          </p:val>
                                        </p:tav>
                                      </p:tavLst>
                                    </p:anim>
                                    <p:anim calcmode="lin" valueType="num">
                                      <p:cBhvr>
                                        <p:cTn id="78" dur="1000" fill="hold"/>
                                        <p:tgtEl>
                                          <p:spTgt spid="44245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442385"/>
                                        </p:tgtEl>
                                        <p:attrNameLst>
                                          <p:attrName>style.visibility</p:attrName>
                                        </p:attrNameLst>
                                      </p:cBhvr>
                                      <p:to>
                                        <p:strVal val="visible"/>
                                      </p:to>
                                    </p:set>
                                    <p:animEffect transition="in" filter="dissolve">
                                      <p:cBhvr>
                                        <p:cTn id="83" dur="500"/>
                                        <p:tgtEl>
                                          <p:spTgt spid="442385"/>
                                        </p:tgtEl>
                                      </p:cBhvr>
                                    </p:animEffect>
                                  </p:childTnLst>
                                </p:cTn>
                              </p:par>
                            </p:childTnLst>
                          </p:cTn>
                        </p:par>
                        <p:par>
                          <p:cTn id="84" fill="hold">
                            <p:stCondLst>
                              <p:cond delay="500"/>
                            </p:stCondLst>
                            <p:childTnLst>
                              <p:par>
                                <p:cTn id="85" presetID="9" presetClass="emph" presetSubtype="0" grpId="1" nodeType="afterEffect">
                                  <p:stCondLst>
                                    <p:cond delay="0"/>
                                  </p:stCondLst>
                                  <p:childTnLst>
                                    <p:set>
                                      <p:cBhvr rctx="PPT">
                                        <p:cTn id="86" dur="indefinite"/>
                                        <p:tgtEl>
                                          <p:spTgt spid="442384"/>
                                        </p:tgtEl>
                                        <p:attrNameLst>
                                          <p:attrName>style.opacity</p:attrName>
                                        </p:attrNameLst>
                                      </p:cBhvr>
                                      <p:to>
                                        <p:strVal val="0.5"/>
                                      </p:to>
                                    </p:set>
                                    <p:animEffect filter="image" prLst="opacity: 0.5">
                                      <p:cBhvr rctx="IE">
                                        <p:cTn id="87" dur="indefinite"/>
                                        <p:tgtEl>
                                          <p:spTgt spid="442384"/>
                                        </p:tgtEl>
                                      </p:cBhvr>
                                    </p:animEffect>
                                  </p:childTnLst>
                                </p:cTn>
                              </p:par>
                              <p:par>
                                <p:cTn id="88" presetID="9" presetClass="emph" presetSubtype="0" grpId="1" nodeType="withEffect">
                                  <p:stCondLst>
                                    <p:cond delay="0"/>
                                  </p:stCondLst>
                                  <p:childTnLst>
                                    <p:set>
                                      <p:cBhvr rctx="PPT">
                                        <p:cTn id="89" dur="indefinite"/>
                                        <p:tgtEl>
                                          <p:spTgt spid="442382"/>
                                        </p:tgtEl>
                                        <p:attrNameLst>
                                          <p:attrName>style.opacity</p:attrName>
                                        </p:attrNameLst>
                                      </p:cBhvr>
                                      <p:to>
                                        <p:strVal val="0.5"/>
                                      </p:to>
                                    </p:set>
                                    <p:animEffect filter="image" prLst="opacity: 0.5">
                                      <p:cBhvr rctx="IE">
                                        <p:cTn id="90" dur="indefinite"/>
                                        <p:tgtEl>
                                          <p:spTgt spid="442382"/>
                                        </p:tgtEl>
                                      </p:cBhvr>
                                    </p:animEffect>
                                  </p:childTnLst>
                                </p:cTn>
                              </p:par>
                            </p:childTnLst>
                          </p:cTn>
                        </p:par>
                      </p:childTnLst>
                    </p:cTn>
                  </p:par>
                  <p:par>
                    <p:cTn id="91" fill="hold">
                      <p:stCondLst>
                        <p:cond delay="indefinite"/>
                      </p:stCondLst>
                      <p:childTnLst>
                        <p:par>
                          <p:cTn id="92" fill="hold">
                            <p:stCondLst>
                              <p:cond delay="0"/>
                            </p:stCondLst>
                            <p:childTnLst>
                              <p:par>
                                <p:cTn id="93" presetID="17" presetClass="entr" presetSubtype="10" fill="hold" grpId="0" nodeType="clickEffect">
                                  <p:stCondLst>
                                    <p:cond delay="0"/>
                                  </p:stCondLst>
                                  <p:childTnLst>
                                    <p:set>
                                      <p:cBhvr>
                                        <p:cTn id="94" dur="1" fill="hold">
                                          <p:stCondLst>
                                            <p:cond delay="0"/>
                                          </p:stCondLst>
                                        </p:cTn>
                                        <p:tgtEl>
                                          <p:spTgt spid="442403"/>
                                        </p:tgtEl>
                                        <p:attrNameLst>
                                          <p:attrName>style.visibility</p:attrName>
                                        </p:attrNameLst>
                                      </p:cBhvr>
                                      <p:to>
                                        <p:strVal val="visible"/>
                                      </p:to>
                                    </p:set>
                                    <p:anim calcmode="lin" valueType="num">
                                      <p:cBhvr>
                                        <p:cTn id="95" dur="500" fill="hold"/>
                                        <p:tgtEl>
                                          <p:spTgt spid="442403"/>
                                        </p:tgtEl>
                                        <p:attrNameLst>
                                          <p:attrName>ppt_w</p:attrName>
                                        </p:attrNameLst>
                                      </p:cBhvr>
                                      <p:tavLst>
                                        <p:tav tm="0">
                                          <p:val>
                                            <p:fltVal val="0"/>
                                          </p:val>
                                        </p:tav>
                                        <p:tav tm="100000">
                                          <p:val>
                                            <p:strVal val="#ppt_w"/>
                                          </p:val>
                                        </p:tav>
                                      </p:tavLst>
                                    </p:anim>
                                    <p:anim calcmode="lin" valueType="num">
                                      <p:cBhvr>
                                        <p:cTn id="96" dur="500" fill="hold"/>
                                        <p:tgtEl>
                                          <p:spTgt spid="442403"/>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40" presetClass="entr" presetSubtype="0" fill="hold" grpId="0" nodeType="afterEffect">
                                  <p:stCondLst>
                                    <p:cond delay="0"/>
                                  </p:stCondLst>
                                  <p:iterate type="lt">
                                    <p:tmPct val="10000"/>
                                  </p:iterate>
                                  <p:childTnLst>
                                    <p:set>
                                      <p:cBhvr>
                                        <p:cTn id="99" dur="1" fill="hold">
                                          <p:stCondLst>
                                            <p:cond delay="0"/>
                                          </p:stCondLst>
                                        </p:cTn>
                                        <p:tgtEl>
                                          <p:spTgt spid="442404"/>
                                        </p:tgtEl>
                                        <p:attrNameLst>
                                          <p:attrName>style.visibility</p:attrName>
                                        </p:attrNameLst>
                                      </p:cBhvr>
                                      <p:to>
                                        <p:strVal val="visible"/>
                                      </p:to>
                                    </p:set>
                                    <p:animEffect transition="in" filter="fade">
                                      <p:cBhvr>
                                        <p:cTn id="100" dur="1000"/>
                                        <p:tgtEl>
                                          <p:spTgt spid="442404"/>
                                        </p:tgtEl>
                                      </p:cBhvr>
                                    </p:animEffect>
                                    <p:anim calcmode="lin" valueType="num">
                                      <p:cBhvr>
                                        <p:cTn id="101" dur="1000" fill="hold"/>
                                        <p:tgtEl>
                                          <p:spTgt spid="442404"/>
                                        </p:tgtEl>
                                        <p:attrNameLst>
                                          <p:attrName>ppt_x</p:attrName>
                                        </p:attrNameLst>
                                      </p:cBhvr>
                                      <p:tavLst>
                                        <p:tav tm="0">
                                          <p:val>
                                            <p:strVal val="#ppt_x-.1"/>
                                          </p:val>
                                        </p:tav>
                                        <p:tav tm="100000">
                                          <p:val>
                                            <p:strVal val="#ppt_x"/>
                                          </p:val>
                                        </p:tav>
                                      </p:tavLst>
                                    </p:anim>
                                    <p:anim calcmode="lin" valueType="num">
                                      <p:cBhvr>
                                        <p:cTn id="102" dur="1000" fill="hold"/>
                                        <p:tgtEl>
                                          <p:spTgt spid="442404"/>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
                                        </p:tgtEl>
                                        <p:attrNameLst>
                                          <p:attrName>style.visibility</p:attrName>
                                        </p:attrNameLst>
                                      </p:cBhvr>
                                      <p:to>
                                        <p:strVal val="visible"/>
                                      </p:to>
                                    </p:set>
                                    <p:animEffect transition="in" filter="fade">
                                      <p:cBhvr>
                                        <p:cTn id="107" dur="2000"/>
                                        <p:tgtEl>
                                          <p:spTgt spid="2"/>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442408"/>
                                        </p:tgtEl>
                                        <p:attrNameLst>
                                          <p:attrName>style.visibility</p:attrName>
                                        </p:attrNameLst>
                                      </p:cBhvr>
                                      <p:to>
                                        <p:strVal val="visible"/>
                                      </p:to>
                                    </p:set>
                                    <p:animEffect transition="in" filter="dissolve">
                                      <p:cBhvr>
                                        <p:cTn id="112" dur="500"/>
                                        <p:tgtEl>
                                          <p:spTgt spid="442408"/>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442407"/>
                                        </p:tgtEl>
                                        <p:attrNameLst>
                                          <p:attrName>style.visibility</p:attrName>
                                        </p:attrNameLst>
                                      </p:cBhvr>
                                      <p:to>
                                        <p:strVal val="visible"/>
                                      </p:to>
                                    </p:set>
                                    <p:animEffect transition="in" filter="dissolve">
                                      <p:cBhvr>
                                        <p:cTn id="117" dur="500"/>
                                        <p:tgtEl>
                                          <p:spTgt spid="442407"/>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42420"/>
                                        </p:tgtEl>
                                        <p:attrNameLst>
                                          <p:attrName>style.visibility</p:attrName>
                                        </p:attrNameLst>
                                      </p:cBhvr>
                                      <p:to>
                                        <p:strVal val="visible"/>
                                      </p:to>
                                    </p:set>
                                    <p:animEffect transition="in" filter="wipe(down)">
                                      <p:cBhvr>
                                        <p:cTn id="122" dur="500"/>
                                        <p:tgtEl>
                                          <p:spTgt spid="442420"/>
                                        </p:tgtEl>
                                      </p:cBhvr>
                                    </p:animEffect>
                                  </p:childTnLst>
                                </p:cTn>
                              </p:par>
                            </p:childTnLst>
                          </p:cTn>
                        </p:par>
                        <p:par>
                          <p:cTn id="123" fill="hold">
                            <p:stCondLst>
                              <p:cond delay="500"/>
                            </p:stCondLst>
                            <p:childTnLst>
                              <p:par>
                                <p:cTn id="124" presetID="22" presetClass="entr" presetSubtype="4" fill="hold" grpId="0" nodeType="afterEffect">
                                  <p:stCondLst>
                                    <p:cond delay="0"/>
                                  </p:stCondLst>
                                  <p:childTnLst>
                                    <p:set>
                                      <p:cBhvr>
                                        <p:cTn id="125" dur="1" fill="hold">
                                          <p:stCondLst>
                                            <p:cond delay="0"/>
                                          </p:stCondLst>
                                        </p:cTn>
                                        <p:tgtEl>
                                          <p:spTgt spid="442417"/>
                                        </p:tgtEl>
                                        <p:attrNameLst>
                                          <p:attrName>style.visibility</p:attrName>
                                        </p:attrNameLst>
                                      </p:cBhvr>
                                      <p:to>
                                        <p:strVal val="visible"/>
                                      </p:to>
                                    </p:set>
                                    <p:animEffect transition="in" filter="wipe(down)">
                                      <p:cBhvr>
                                        <p:cTn id="126" dur="500"/>
                                        <p:tgtEl>
                                          <p:spTgt spid="442417"/>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2000"/>
                                        <p:tgtEl>
                                          <p:spTgt spid="3"/>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grpId="0" nodeType="clickEffect">
                                  <p:stCondLst>
                                    <p:cond delay="0"/>
                                  </p:stCondLst>
                                  <p:childTnLst>
                                    <p:set>
                                      <p:cBhvr>
                                        <p:cTn id="135" dur="1" fill="hold">
                                          <p:stCondLst>
                                            <p:cond delay="0"/>
                                          </p:stCondLst>
                                        </p:cTn>
                                        <p:tgtEl>
                                          <p:spTgt spid="442410"/>
                                        </p:tgtEl>
                                        <p:attrNameLst>
                                          <p:attrName>style.visibility</p:attrName>
                                        </p:attrNameLst>
                                      </p:cBhvr>
                                      <p:to>
                                        <p:strVal val="visible"/>
                                      </p:to>
                                    </p:set>
                                    <p:animEffect transition="in" filter="dissolve">
                                      <p:cBhvr>
                                        <p:cTn id="136" dur="500"/>
                                        <p:tgtEl>
                                          <p:spTgt spid="442410"/>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grpId="0" nodeType="clickEffect">
                                  <p:stCondLst>
                                    <p:cond delay="0"/>
                                  </p:stCondLst>
                                  <p:childTnLst>
                                    <p:set>
                                      <p:cBhvr>
                                        <p:cTn id="140" dur="1" fill="hold">
                                          <p:stCondLst>
                                            <p:cond delay="0"/>
                                          </p:stCondLst>
                                        </p:cTn>
                                        <p:tgtEl>
                                          <p:spTgt spid="442409"/>
                                        </p:tgtEl>
                                        <p:attrNameLst>
                                          <p:attrName>style.visibility</p:attrName>
                                        </p:attrNameLst>
                                      </p:cBhvr>
                                      <p:to>
                                        <p:strVal val="visible"/>
                                      </p:to>
                                    </p:set>
                                    <p:animEffect transition="in" filter="dissolve">
                                      <p:cBhvr>
                                        <p:cTn id="141" dur="500"/>
                                        <p:tgtEl>
                                          <p:spTgt spid="442409"/>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grpId="0" nodeType="clickEffect">
                                  <p:stCondLst>
                                    <p:cond delay="0"/>
                                  </p:stCondLst>
                                  <p:childTnLst>
                                    <p:set>
                                      <p:cBhvr>
                                        <p:cTn id="145" dur="1" fill="hold">
                                          <p:stCondLst>
                                            <p:cond delay="0"/>
                                          </p:stCondLst>
                                        </p:cTn>
                                        <p:tgtEl>
                                          <p:spTgt spid="442418"/>
                                        </p:tgtEl>
                                        <p:attrNameLst>
                                          <p:attrName>style.visibility</p:attrName>
                                        </p:attrNameLst>
                                      </p:cBhvr>
                                      <p:to>
                                        <p:strVal val="visible"/>
                                      </p:to>
                                    </p:set>
                                    <p:animEffect transition="in" filter="wipe(down)">
                                      <p:cBhvr>
                                        <p:cTn id="146" dur="500"/>
                                        <p:tgtEl>
                                          <p:spTgt spid="442418"/>
                                        </p:tgtEl>
                                      </p:cBhvr>
                                    </p:animEffect>
                                  </p:childTnLst>
                                </p:cTn>
                              </p:par>
                            </p:childTnLst>
                          </p:cTn>
                        </p:par>
                        <p:par>
                          <p:cTn id="147" fill="hold">
                            <p:stCondLst>
                              <p:cond delay="500"/>
                            </p:stCondLst>
                            <p:childTnLst>
                              <p:par>
                                <p:cTn id="148" presetID="22" presetClass="entr" presetSubtype="4" fill="hold" grpId="0" nodeType="afterEffect">
                                  <p:stCondLst>
                                    <p:cond delay="0"/>
                                  </p:stCondLst>
                                  <p:childTnLst>
                                    <p:set>
                                      <p:cBhvr>
                                        <p:cTn id="149" dur="1" fill="hold">
                                          <p:stCondLst>
                                            <p:cond delay="0"/>
                                          </p:stCondLst>
                                        </p:cTn>
                                        <p:tgtEl>
                                          <p:spTgt spid="442419"/>
                                        </p:tgtEl>
                                        <p:attrNameLst>
                                          <p:attrName>style.visibility</p:attrName>
                                        </p:attrNameLst>
                                      </p:cBhvr>
                                      <p:to>
                                        <p:strVal val="visible"/>
                                      </p:to>
                                    </p:set>
                                    <p:animEffect transition="in" filter="wipe(down)">
                                      <p:cBhvr>
                                        <p:cTn id="150" dur="500"/>
                                        <p:tgtEl>
                                          <p:spTgt spid="442419"/>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5"/>
                                        </p:tgtEl>
                                        <p:attrNameLst>
                                          <p:attrName>style.visibility</p:attrName>
                                        </p:attrNameLst>
                                      </p:cBhvr>
                                      <p:to>
                                        <p:strVal val="visible"/>
                                      </p:to>
                                    </p:set>
                                    <p:animEffect transition="in" filter="fade">
                                      <p:cBhvr>
                                        <p:cTn id="155" dur="2000"/>
                                        <p:tgtEl>
                                          <p:spTgt spid="5"/>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442442"/>
                                        </p:tgtEl>
                                        <p:attrNameLst>
                                          <p:attrName>style.visibility</p:attrName>
                                        </p:attrNameLst>
                                      </p:cBhvr>
                                      <p:to>
                                        <p:strVal val="visible"/>
                                      </p:to>
                                    </p:set>
                                    <p:animEffect transition="in" filter="dissolve">
                                      <p:cBhvr>
                                        <p:cTn id="160" dur="500"/>
                                        <p:tgtEl>
                                          <p:spTgt spid="442442"/>
                                        </p:tgtEl>
                                      </p:cBhvr>
                                    </p:animEffect>
                                  </p:childTnLst>
                                </p:cTn>
                              </p:par>
                            </p:childTnLst>
                          </p:cTn>
                        </p:par>
                      </p:childTnLst>
                    </p:cTn>
                  </p:par>
                  <p:par>
                    <p:cTn id="161" fill="hold">
                      <p:stCondLst>
                        <p:cond delay="indefinite"/>
                      </p:stCondLst>
                      <p:childTnLst>
                        <p:par>
                          <p:cTn id="162" fill="hold">
                            <p:stCondLst>
                              <p:cond delay="0"/>
                            </p:stCondLst>
                            <p:childTnLst>
                              <p:par>
                                <p:cTn id="163" presetID="9" presetClass="entr" presetSubtype="0" fill="hold" grpId="0" nodeType="clickEffect">
                                  <p:stCondLst>
                                    <p:cond delay="0"/>
                                  </p:stCondLst>
                                  <p:childTnLst>
                                    <p:set>
                                      <p:cBhvr>
                                        <p:cTn id="164" dur="1" fill="hold">
                                          <p:stCondLst>
                                            <p:cond delay="0"/>
                                          </p:stCondLst>
                                        </p:cTn>
                                        <p:tgtEl>
                                          <p:spTgt spid="442441"/>
                                        </p:tgtEl>
                                        <p:attrNameLst>
                                          <p:attrName>style.visibility</p:attrName>
                                        </p:attrNameLst>
                                      </p:cBhvr>
                                      <p:to>
                                        <p:strVal val="visible"/>
                                      </p:to>
                                    </p:set>
                                    <p:animEffect transition="in" filter="dissolve">
                                      <p:cBhvr>
                                        <p:cTn id="165" dur="500"/>
                                        <p:tgtEl>
                                          <p:spTgt spid="442441"/>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4" fill="hold" grpId="0" nodeType="clickEffect">
                                  <p:stCondLst>
                                    <p:cond delay="0"/>
                                  </p:stCondLst>
                                  <p:childTnLst>
                                    <p:set>
                                      <p:cBhvr>
                                        <p:cTn id="169" dur="1" fill="hold">
                                          <p:stCondLst>
                                            <p:cond delay="0"/>
                                          </p:stCondLst>
                                        </p:cTn>
                                        <p:tgtEl>
                                          <p:spTgt spid="442447"/>
                                        </p:tgtEl>
                                        <p:attrNameLst>
                                          <p:attrName>style.visibility</p:attrName>
                                        </p:attrNameLst>
                                      </p:cBhvr>
                                      <p:to>
                                        <p:strVal val="visible"/>
                                      </p:to>
                                    </p:set>
                                    <p:animEffect transition="in" filter="wipe(down)">
                                      <p:cBhvr>
                                        <p:cTn id="170" dur="500"/>
                                        <p:tgtEl>
                                          <p:spTgt spid="442447"/>
                                        </p:tgtEl>
                                      </p:cBhvr>
                                    </p:animEffect>
                                  </p:childTnLst>
                                </p:cTn>
                              </p:par>
                            </p:childTnLst>
                          </p:cTn>
                        </p:par>
                        <p:par>
                          <p:cTn id="171" fill="hold">
                            <p:stCondLst>
                              <p:cond delay="500"/>
                            </p:stCondLst>
                            <p:childTnLst>
                              <p:par>
                                <p:cTn id="172" presetID="22" presetClass="entr" presetSubtype="4" fill="hold" grpId="0" nodeType="afterEffect">
                                  <p:stCondLst>
                                    <p:cond delay="0"/>
                                  </p:stCondLst>
                                  <p:childTnLst>
                                    <p:set>
                                      <p:cBhvr>
                                        <p:cTn id="173" dur="1" fill="hold">
                                          <p:stCondLst>
                                            <p:cond delay="0"/>
                                          </p:stCondLst>
                                        </p:cTn>
                                        <p:tgtEl>
                                          <p:spTgt spid="442446"/>
                                        </p:tgtEl>
                                        <p:attrNameLst>
                                          <p:attrName>style.visibility</p:attrName>
                                        </p:attrNameLst>
                                      </p:cBhvr>
                                      <p:to>
                                        <p:strVal val="visible"/>
                                      </p:to>
                                    </p:set>
                                    <p:animEffect transition="in" filter="wipe(down)">
                                      <p:cBhvr>
                                        <p:cTn id="174" dur="500"/>
                                        <p:tgtEl>
                                          <p:spTgt spid="442446"/>
                                        </p:tgtEl>
                                      </p:cBhvr>
                                    </p:animEffect>
                                  </p:childTnLst>
                                </p:cTn>
                              </p:par>
                            </p:childTnLst>
                          </p:cTn>
                        </p:par>
                      </p:childTnLst>
                    </p:cTn>
                  </p:par>
                  <p:par>
                    <p:cTn id="175" fill="hold">
                      <p:stCondLst>
                        <p:cond delay="indefinite"/>
                      </p:stCondLst>
                      <p:childTnLst>
                        <p:par>
                          <p:cTn id="176" fill="hold">
                            <p:stCondLst>
                              <p:cond delay="0"/>
                            </p:stCondLst>
                            <p:childTnLst>
                              <p:par>
                                <p:cTn id="177" presetID="39" presetClass="entr" presetSubtype="0" accel="100000" fill="hold" grpId="0" nodeType="clickEffect">
                                  <p:stCondLst>
                                    <p:cond delay="0"/>
                                  </p:stCondLst>
                                  <p:childTnLst>
                                    <p:set>
                                      <p:cBhvr>
                                        <p:cTn id="178" dur="1" fill="hold">
                                          <p:stCondLst>
                                            <p:cond delay="0"/>
                                          </p:stCondLst>
                                        </p:cTn>
                                        <p:tgtEl>
                                          <p:spTgt spid="442405"/>
                                        </p:tgtEl>
                                        <p:attrNameLst>
                                          <p:attrName>style.visibility</p:attrName>
                                        </p:attrNameLst>
                                      </p:cBhvr>
                                      <p:to>
                                        <p:strVal val="visible"/>
                                      </p:to>
                                    </p:set>
                                    <p:anim calcmode="lin" valueType="num">
                                      <p:cBhvr>
                                        <p:cTn id="179" dur="500" fill="hold"/>
                                        <p:tgtEl>
                                          <p:spTgt spid="442405"/>
                                        </p:tgtEl>
                                        <p:attrNameLst>
                                          <p:attrName>ppt_h</p:attrName>
                                        </p:attrNameLst>
                                      </p:cBhvr>
                                      <p:tavLst>
                                        <p:tav tm="0">
                                          <p:val>
                                            <p:strVal val="#ppt_h/20"/>
                                          </p:val>
                                        </p:tav>
                                        <p:tav tm="50000">
                                          <p:val>
                                            <p:strVal val="#ppt_h/20"/>
                                          </p:val>
                                        </p:tav>
                                        <p:tav tm="100000">
                                          <p:val>
                                            <p:strVal val="#ppt_h"/>
                                          </p:val>
                                        </p:tav>
                                      </p:tavLst>
                                    </p:anim>
                                    <p:anim calcmode="lin" valueType="num">
                                      <p:cBhvr>
                                        <p:cTn id="180" dur="500" fill="hold"/>
                                        <p:tgtEl>
                                          <p:spTgt spid="442405"/>
                                        </p:tgtEl>
                                        <p:attrNameLst>
                                          <p:attrName>ppt_w</p:attrName>
                                        </p:attrNameLst>
                                      </p:cBhvr>
                                      <p:tavLst>
                                        <p:tav tm="0">
                                          <p:val>
                                            <p:strVal val="#ppt_w+.3"/>
                                          </p:val>
                                        </p:tav>
                                        <p:tav tm="50000">
                                          <p:val>
                                            <p:strVal val="#ppt_w+.3"/>
                                          </p:val>
                                        </p:tav>
                                        <p:tav tm="100000">
                                          <p:val>
                                            <p:strVal val="#ppt_w"/>
                                          </p:val>
                                        </p:tav>
                                      </p:tavLst>
                                    </p:anim>
                                    <p:anim calcmode="lin" valueType="num">
                                      <p:cBhvr>
                                        <p:cTn id="181" dur="500" fill="hold"/>
                                        <p:tgtEl>
                                          <p:spTgt spid="442405"/>
                                        </p:tgtEl>
                                        <p:attrNameLst>
                                          <p:attrName>ppt_x</p:attrName>
                                        </p:attrNameLst>
                                      </p:cBhvr>
                                      <p:tavLst>
                                        <p:tav tm="0">
                                          <p:val>
                                            <p:strVal val="#ppt_x-.3"/>
                                          </p:val>
                                        </p:tav>
                                        <p:tav tm="50000">
                                          <p:val>
                                            <p:strVal val="#ppt_x"/>
                                          </p:val>
                                        </p:tav>
                                        <p:tav tm="100000">
                                          <p:val>
                                            <p:strVal val="#ppt_x"/>
                                          </p:val>
                                        </p:tav>
                                      </p:tavLst>
                                    </p:anim>
                                    <p:anim calcmode="lin" valueType="num">
                                      <p:cBhvr>
                                        <p:cTn id="182" dur="500" fill="hold"/>
                                        <p:tgtEl>
                                          <p:spTgt spid="442405"/>
                                        </p:tgtEl>
                                        <p:attrNameLst>
                                          <p:attrName>ppt_y</p:attrName>
                                        </p:attrNameLst>
                                      </p:cBhvr>
                                      <p:tavLst>
                                        <p:tav tm="0">
                                          <p:val>
                                            <p:strVal val="#ppt_y"/>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53" presetClass="entr" presetSubtype="0" fill="hold" grpId="0" nodeType="clickEffect">
                                  <p:stCondLst>
                                    <p:cond delay="0"/>
                                  </p:stCondLst>
                                  <p:childTnLst>
                                    <p:set>
                                      <p:cBhvr>
                                        <p:cTn id="186" dur="1" fill="hold">
                                          <p:stCondLst>
                                            <p:cond delay="0"/>
                                          </p:stCondLst>
                                        </p:cTn>
                                        <p:tgtEl>
                                          <p:spTgt spid="442448"/>
                                        </p:tgtEl>
                                        <p:attrNameLst>
                                          <p:attrName>style.visibility</p:attrName>
                                        </p:attrNameLst>
                                      </p:cBhvr>
                                      <p:to>
                                        <p:strVal val="visible"/>
                                      </p:to>
                                    </p:set>
                                    <p:anim calcmode="lin" valueType="num">
                                      <p:cBhvr>
                                        <p:cTn id="187" dur="500" fill="hold"/>
                                        <p:tgtEl>
                                          <p:spTgt spid="442448"/>
                                        </p:tgtEl>
                                        <p:attrNameLst>
                                          <p:attrName>ppt_w</p:attrName>
                                        </p:attrNameLst>
                                      </p:cBhvr>
                                      <p:tavLst>
                                        <p:tav tm="0">
                                          <p:val>
                                            <p:fltVal val="0"/>
                                          </p:val>
                                        </p:tav>
                                        <p:tav tm="100000">
                                          <p:val>
                                            <p:strVal val="#ppt_w"/>
                                          </p:val>
                                        </p:tav>
                                      </p:tavLst>
                                    </p:anim>
                                    <p:anim calcmode="lin" valueType="num">
                                      <p:cBhvr>
                                        <p:cTn id="188" dur="500" fill="hold"/>
                                        <p:tgtEl>
                                          <p:spTgt spid="442448"/>
                                        </p:tgtEl>
                                        <p:attrNameLst>
                                          <p:attrName>ppt_h</p:attrName>
                                        </p:attrNameLst>
                                      </p:cBhvr>
                                      <p:tavLst>
                                        <p:tav tm="0">
                                          <p:val>
                                            <p:fltVal val="0"/>
                                          </p:val>
                                        </p:tav>
                                        <p:tav tm="100000">
                                          <p:val>
                                            <p:strVal val="#ppt_h"/>
                                          </p:val>
                                        </p:tav>
                                      </p:tavLst>
                                    </p:anim>
                                    <p:animEffect transition="in" filter="fade">
                                      <p:cBhvr>
                                        <p:cTn id="189" dur="500"/>
                                        <p:tgtEl>
                                          <p:spTgt spid="442448"/>
                                        </p:tgtEl>
                                      </p:cBhvr>
                                    </p:animEffect>
                                  </p:childTnLst>
                                </p:cTn>
                              </p:par>
                              <p:par>
                                <p:cTn id="190" presetID="0" presetClass="path" presetSubtype="0" accel="50000" decel="50000" fill="hold" grpId="1" nodeType="withEffect">
                                  <p:stCondLst>
                                    <p:cond delay="0"/>
                                  </p:stCondLst>
                                  <p:childTnLst>
                                    <p:animMotion origin="layout" path="M -2.22222E-6 -2.22222E-6 C -0.0092 -0.02268 0.00139 -0.10416 -0.05469 -0.13565 C -0.11041 -0.16713 -0.27639 -0.17754 -0.33455 -0.18842 " pathEditMode="relative" rAng="0" ptsTypes="aaa">
                                      <p:cBhvr>
                                        <p:cTn id="191" dur="2000" fill="hold"/>
                                        <p:tgtEl>
                                          <p:spTgt spid="442448"/>
                                        </p:tgtEl>
                                        <p:attrNameLst>
                                          <p:attrName>ppt_x</p:attrName>
                                          <p:attrName>ppt_y</p:attrName>
                                        </p:attrNameLst>
                                      </p:cBhvr>
                                      <p:rCtr x="-167" y="-94"/>
                                    </p:animMotion>
                                  </p:childTnLst>
                                </p:cTn>
                              </p:par>
                              <p:par>
                                <p:cTn id="192" presetID="55" presetClass="exit" presetSubtype="0" fill="hold" grpId="1" nodeType="withEffect">
                                  <p:stCondLst>
                                    <p:cond delay="0"/>
                                  </p:stCondLst>
                                  <p:childTnLst>
                                    <p:anim calcmode="lin" valueType="num">
                                      <p:cBhvr>
                                        <p:cTn id="193" dur="1000"/>
                                        <p:tgtEl>
                                          <p:spTgt spid="442450"/>
                                        </p:tgtEl>
                                        <p:attrNameLst>
                                          <p:attrName>ppt_w</p:attrName>
                                        </p:attrNameLst>
                                      </p:cBhvr>
                                      <p:tavLst>
                                        <p:tav tm="0">
                                          <p:val>
                                            <p:strVal val="ppt_w"/>
                                          </p:val>
                                        </p:tav>
                                        <p:tav tm="100000">
                                          <p:val>
                                            <p:strVal val="ppt_w*0.70"/>
                                          </p:val>
                                        </p:tav>
                                      </p:tavLst>
                                    </p:anim>
                                    <p:anim calcmode="lin" valueType="num">
                                      <p:cBhvr>
                                        <p:cTn id="194" dur="1000"/>
                                        <p:tgtEl>
                                          <p:spTgt spid="442450"/>
                                        </p:tgtEl>
                                        <p:attrNameLst>
                                          <p:attrName>ppt_h</p:attrName>
                                        </p:attrNameLst>
                                      </p:cBhvr>
                                      <p:tavLst>
                                        <p:tav tm="0">
                                          <p:val>
                                            <p:strVal val="ppt_h"/>
                                          </p:val>
                                        </p:tav>
                                        <p:tav tm="100000">
                                          <p:val>
                                            <p:strVal val="ppt_h"/>
                                          </p:val>
                                        </p:tav>
                                      </p:tavLst>
                                    </p:anim>
                                    <p:animEffect transition="out" filter="fade">
                                      <p:cBhvr>
                                        <p:cTn id="195" dur="1000"/>
                                        <p:tgtEl>
                                          <p:spTgt spid="442450"/>
                                        </p:tgtEl>
                                      </p:cBhvr>
                                    </p:animEffect>
                                    <p:set>
                                      <p:cBhvr>
                                        <p:cTn id="196" dur="1" fill="hold">
                                          <p:stCondLst>
                                            <p:cond delay="999"/>
                                          </p:stCondLst>
                                        </p:cTn>
                                        <p:tgtEl>
                                          <p:spTgt spid="442450"/>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9" presetClass="emph" presetSubtype="0" grpId="1" nodeType="clickEffect">
                                  <p:stCondLst>
                                    <p:cond delay="0"/>
                                  </p:stCondLst>
                                  <p:iterate type="lt">
                                    <p:tmAbs val="0"/>
                                  </p:iterate>
                                  <p:childTnLst>
                                    <p:set>
                                      <p:cBhvr rctx="PPT">
                                        <p:cTn id="200" dur="indefinite"/>
                                        <p:tgtEl>
                                          <p:spTgt spid="442404"/>
                                        </p:tgtEl>
                                        <p:attrNameLst>
                                          <p:attrName>style.opacity</p:attrName>
                                        </p:attrNameLst>
                                      </p:cBhvr>
                                      <p:to>
                                        <p:strVal val="0.5"/>
                                      </p:to>
                                    </p:set>
                                    <p:animEffect filter="image" prLst="opacity: 0.5">
                                      <p:cBhvr rctx="IE">
                                        <p:cTn id="201" dur="indefinite"/>
                                        <p:tgtEl>
                                          <p:spTgt spid="442404"/>
                                        </p:tgtEl>
                                      </p:cBhvr>
                                    </p:animEffect>
                                  </p:childTnLst>
                                </p:cTn>
                              </p:par>
                              <p:par>
                                <p:cTn id="202" presetID="9" presetClass="emph" presetSubtype="0" grpId="1" nodeType="withEffect">
                                  <p:stCondLst>
                                    <p:cond delay="0"/>
                                  </p:stCondLst>
                                  <p:childTnLst>
                                    <p:set>
                                      <p:cBhvr rctx="PPT">
                                        <p:cTn id="203" dur="indefinite"/>
                                        <p:tgtEl>
                                          <p:spTgt spid="442407"/>
                                        </p:tgtEl>
                                        <p:attrNameLst>
                                          <p:attrName>style.opacity</p:attrName>
                                        </p:attrNameLst>
                                      </p:cBhvr>
                                      <p:to>
                                        <p:strVal val="0.5"/>
                                      </p:to>
                                    </p:set>
                                    <p:animEffect filter="image" prLst="opacity: 0.5">
                                      <p:cBhvr rctx="IE">
                                        <p:cTn id="204" dur="indefinite"/>
                                        <p:tgtEl>
                                          <p:spTgt spid="442407"/>
                                        </p:tgtEl>
                                      </p:cBhvr>
                                    </p:animEffect>
                                  </p:childTnLst>
                                </p:cTn>
                              </p:par>
                              <p:par>
                                <p:cTn id="205" presetID="9" presetClass="emph" presetSubtype="0" grpId="1" nodeType="withEffect">
                                  <p:stCondLst>
                                    <p:cond delay="0"/>
                                  </p:stCondLst>
                                  <p:childTnLst>
                                    <p:set>
                                      <p:cBhvr rctx="PPT">
                                        <p:cTn id="206" dur="indefinite"/>
                                        <p:tgtEl>
                                          <p:spTgt spid="442408"/>
                                        </p:tgtEl>
                                        <p:attrNameLst>
                                          <p:attrName>style.opacity</p:attrName>
                                        </p:attrNameLst>
                                      </p:cBhvr>
                                      <p:to>
                                        <p:strVal val="0.5"/>
                                      </p:to>
                                    </p:set>
                                    <p:animEffect filter="image" prLst="opacity: 0.5">
                                      <p:cBhvr rctx="IE">
                                        <p:cTn id="207" dur="indefinite"/>
                                        <p:tgtEl>
                                          <p:spTgt spid="442408"/>
                                        </p:tgtEl>
                                      </p:cBhvr>
                                    </p:animEffect>
                                  </p:childTnLst>
                                </p:cTn>
                              </p:par>
                              <p:par>
                                <p:cTn id="208" presetID="9" presetClass="emph" presetSubtype="0" grpId="1" nodeType="withEffect">
                                  <p:stCondLst>
                                    <p:cond delay="0"/>
                                  </p:stCondLst>
                                  <p:childTnLst>
                                    <p:set>
                                      <p:cBhvr rctx="PPT">
                                        <p:cTn id="209" dur="indefinite"/>
                                        <p:tgtEl>
                                          <p:spTgt spid="442409"/>
                                        </p:tgtEl>
                                        <p:attrNameLst>
                                          <p:attrName>style.opacity</p:attrName>
                                        </p:attrNameLst>
                                      </p:cBhvr>
                                      <p:to>
                                        <p:strVal val="0.5"/>
                                      </p:to>
                                    </p:set>
                                    <p:animEffect filter="image" prLst="opacity: 0.5">
                                      <p:cBhvr rctx="IE">
                                        <p:cTn id="210" dur="indefinite"/>
                                        <p:tgtEl>
                                          <p:spTgt spid="442409"/>
                                        </p:tgtEl>
                                      </p:cBhvr>
                                    </p:animEffect>
                                  </p:childTnLst>
                                </p:cTn>
                              </p:par>
                              <p:par>
                                <p:cTn id="211" presetID="9" presetClass="emph" presetSubtype="0" grpId="1" nodeType="withEffect">
                                  <p:stCondLst>
                                    <p:cond delay="0"/>
                                  </p:stCondLst>
                                  <p:childTnLst>
                                    <p:set>
                                      <p:cBhvr rctx="PPT">
                                        <p:cTn id="212" dur="indefinite"/>
                                        <p:tgtEl>
                                          <p:spTgt spid="442410"/>
                                        </p:tgtEl>
                                        <p:attrNameLst>
                                          <p:attrName>style.opacity</p:attrName>
                                        </p:attrNameLst>
                                      </p:cBhvr>
                                      <p:to>
                                        <p:strVal val="0.5"/>
                                      </p:to>
                                    </p:set>
                                    <p:animEffect filter="image" prLst="opacity: 0.5">
                                      <p:cBhvr rctx="IE">
                                        <p:cTn id="213" dur="indefinite"/>
                                        <p:tgtEl>
                                          <p:spTgt spid="442410"/>
                                        </p:tgtEl>
                                      </p:cBhvr>
                                    </p:animEffect>
                                  </p:childTnLst>
                                </p:cTn>
                              </p:par>
                              <p:par>
                                <p:cTn id="214" presetID="9" presetClass="emph" presetSubtype="0" nodeType="withEffect">
                                  <p:stCondLst>
                                    <p:cond delay="0"/>
                                  </p:stCondLst>
                                  <p:childTnLst>
                                    <p:set>
                                      <p:cBhvr rctx="PPT">
                                        <p:cTn id="215" dur="indefinite"/>
                                        <p:tgtEl>
                                          <p:spTgt spid="2"/>
                                        </p:tgtEl>
                                        <p:attrNameLst>
                                          <p:attrName>style.opacity</p:attrName>
                                        </p:attrNameLst>
                                      </p:cBhvr>
                                      <p:to>
                                        <p:strVal val="0.5"/>
                                      </p:to>
                                    </p:set>
                                    <p:animEffect filter="image" prLst="opacity: 0.5">
                                      <p:cBhvr rctx="IE">
                                        <p:cTn id="216" dur="indefinite"/>
                                        <p:tgtEl>
                                          <p:spTgt spid="2"/>
                                        </p:tgtEl>
                                      </p:cBhvr>
                                    </p:animEffect>
                                  </p:childTnLst>
                                </p:cTn>
                              </p:par>
                              <p:par>
                                <p:cTn id="217" presetID="9" presetClass="emph" presetSubtype="0" nodeType="withEffect">
                                  <p:stCondLst>
                                    <p:cond delay="0"/>
                                  </p:stCondLst>
                                  <p:childTnLst>
                                    <p:set>
                                      <p:cBhvr rctx="PPT">
                                        <p:cTn id="218" dur="indefinite"/>
                                        <p:tgtEl>
                                          <p:spTgt spid="3"/>
                                        </p:tgtEl>
                                        <p:attrNameLst>
                                          <p:attrName>style.opacity</p:attrName>
                                        </p:attrNameLst>
                                      </p:cBhvr>
                                      <p:to>
                                        <p:strVal val="0.5"/>
                                      </p:to>
                                    </p:set>
                                    <p:animEffect filter="image" prLst="opacity: 0.5">
                                      <p:cBhvr rctx="IE">
                                        <p:cTn id="219" dur="indefinite"/>
                                        <p:tgtEl>
                                          <p:spTgt spid="3"/>
                                        </p:tgtEl>
                                      </p:cBhvr>
                                    </p:animEffect>
                                  </p:childTnLst>
                                </p:cTn>
                              </p:par>
                              <p:par>
                                <p:cTn id="220" presetID="9" presetClass="emph" presetSubtype="0" grpId="1" nodeType="withEffect">
                                  <p:stCondLst>
                                    <p:cond delay="0"/>
                                  </p:stCondLst>
                                  <p:childTnLst>
                                    <p:set>
                                      <p:cBhvr rctx="PPT">
                                        <p:cTn id="221" dur="indefinite"/>
                                        <p:tgtEl>
                                          <p:spTgt spid="442417"/>
                                        </p:tgtEl>
                                        <p:attrNameLst>
                                          <p:attrName>style.opacity</p:attrName>
                                        </p:attrNameLst>
                                      </p:cBhvr>
                                      <p:to>
                                        <p:strVal val="0.5"/>
                                      </p:to>
                                    </p:set>
                                    <p:animEffect filter="image" prLst="opacity: 0.5">
                                      <p:cBhvr rctx="IE">
                                        <p:cTn id="222" dur="indefinite"/>
                                        <p:tgtEl>
                                          <p:spTgt spid="442417"/>
                                        </p:tgtEl>
                                      </p:cBhvr>
                                    </p:animEffect>
                                  </p:childTnLst>
                                </p:cTn>
                              </p:par>
                              <p:par>
                                <p:cTn id="223" presetID="9" presetClass="emph" presetSubtype="0" grpId="1" nodeType="withEffect">
                                  <p:stCondLst>
                                    <p:cond delay="0"/>
                                  </p:stCondLst>
                                  <p:childTnLst>
                                    <p:set>
                                      <p:cBhvr rctx="PPT">
                                        <p:cTn id="224" dur="indefinite"/>
                                        <p:tgtEl>
                                          <p:spTgt spid="442418"/>
                                        </p:tgtEl>
                                        <p:attrNameLst>
                                          <p:attrName>style.opacity</p:attrName>
                                        </p:attrNameLst>
                                      </p:cBhvr>
                                      <p:to>
                                        <p:strVal val="0.5"/>
                                      </p:to>
                                    </p:set>
                                    <p:animEffect filter="image" prLst="opacity: 0.5">
                                      <p:cBhvr rctx="IE">
                                        <p:cTn id="225" dur="indefinite"/>
                                        <p:tgtEl>
                                          <p:spTgt spid="442418"/>
                                        </p:tgtEl>
                                      </p:cBhvr>
                                    </p:animEffect>
                                  </p:childTnLst>
                                </p:cTn>
                              </p:par>
                              <p:par>
                                <p:cTn id="226" presetID="9" presetClass="emph" presetSubtype="0" grpId="1" nodeType="withEffect">
                                  <p:stCondLst>
                                    <p:cond delay="0"/>
                                  </p:stCondLst>
                                  <p:childTnLst>
                                    <p:set>
                                      <p:cBhvr rctx="PPT">
                                        <p:cTn id="227" dur="indefinite"/>
                                        <p:tgtEl>
                                          <p:spTgt spid="442419"/>
                                        </p:tgtEl>
                                        <p:attrNameLst>
                                          <p:attrName>style.opacity</p:attrName>
                                        </p:attrNameLst>
                                      </p:cBhvr>
                                      <p:to>
                                        <p:strVal val="0.5"/>
                                      </p:to>
                                    </p:set>
                                    <p:animEffect filter="image" prLst="opacity: 0.5">
                                      <p:cBhvr rctx="IE">
                                        <p:cTn id="228" dur="indefinite"/>
                                        <p:tgtEl>
                                          <p:spTgt spid="442419"/>
                                        </p:tgtEl>
                                      </p:cBhvr>
                                    </p:animEffect>
                                  </p:childTnLst>
                                </p:cTn>
                              </p:par>
                              <p:par>
                                <p:cTn id="229" presetID="9" presetClass="emph" presetSubtype="0" grpId="1" nodeType="withEffect">
                                  <p:stCondLst>
                                    <p:cond delay="0"/>
                                  </p:stCondLst>
                                  <p:childTnLst>
                                    <p:set>
                                      <p:cBhvr rctx="PPT">
                                        <p:cTn id="230" dur="indefinite"/>
                                        <p:tgtEl>
                                          <p:spTgt spid="442420"/>
                                        </p:tgtEl>
                                        <p:attrNameLst>
                                          <p:attrName>style.opacity</p:attrName>
                                        </p:attrNameLst>
                                      </p:cBhvr>
                                      <p:to>
                                        <p:strVal val="0.5"/>
                                      </p:to>
                                    </p:set>
                                    <p:animEffect filter="image" prLst="opacity: 0.5">
                                      <p:cBhvr rctx="IE">
                                        <p:cTn id="231" dur="indefinite"/>
                                        <p:tgtEl>
                                          <p:spTgt spid="442420"/>
                                        </p:tgtEl>
                                      </p:cBhvr>
                                    </p:animEffect>
                                  </p:childTnLst>
                                </p:cTn>
                              </p:par>
                              <p:par>
                                <p:cTn id="232" presetID="9" presetClass="emph" presetSubtype="0" grpId="1" nodeType="withEffect">
                                  <p:stCondLst>
                                    <p:cond delay="0"/>
                                  </p:stCondLst>
                                  <p:childTnLst>
                                    <p:set>
                                      <p:cBhvr rctx="PPT">
                                        <p:cTn id="233" dur="indefinite"/>
                                        <p:tgtEl>
                                          <p:spTgt spid="442441"/>
                                        </p:tgtEl>
                                        <p:attrNameLst>
                                          <p:attrName>style.opacity</p:attrName>
                                        </p:attrNameLst>
                                      </p:cBhvr>
                                      <p:to>
                                        <p:strVal val="0.5"/>
                                      </p:to>
                                    </p:set>
                                    <p:animEffect filter="image" prLst="opacity: 0.5">
                                      <p:cBhvr rctx="IE">
                                        <p:cTn id="234" dur="indefinite"/>
                                        <p:tgtEl>
                                          <p:spTgt spid="442441"/>
                                        </p:tgtEl>
                                      </p:cBhvr>
                                    </p:animEffect>
                                  </p:childTnLst>
                                </p:cTn>
                              </p:par>
                              <p:par>
                                <p:cTn id="235" presetID="9" presetClass="emph" presetSubtype="0" grpId="1" nodeType="withEffect">
                                  <p:stCondLst>
                                    <p:cond delay="0"/>
                                  </p:stCondLst>
                                  <p:childTnLst>
                                    <p:set>
                                      <p:cBhvr rctx="PPT">
                                        <p:cTn id="236" dur="indefinite"/>
                                        <p:tgtEl>
                                          <p:spTgt spid="442442"/>
                                        </p:tgtEl>
                                        <p:attrNameLst>
                                          <p:attrName>style.opacity</p:attrName>
                                        </p:attrNameLst>
                                      </p:cBhvr>
                                      <p:to>
                                        <p:strVal val="0.5"/>
                                      </p:to>
                                    </p:set>
                                    <p:animEffect filter="image" prLst="opacity: 0.5">
                                      <p:cBhvr rctx="IE">
                                        <p:cTn id="237" dur="indefinite"/>
                                        <p:tgtEl>
                                          <p:spTgt spid="442442"/>
                                        </p:tgtEl>
                                      </p:cBhvr>
                                    </p:animEffect>
                                  </p:childTnLst>
                                </p:cTn>
                              </p:par>
                              <p:par>
                                <p:cTn id="238" presetID="9" presetClass="emph" presetSubtype="0" nodeType="withEffect">
                                  <p:stCondLst>
                                    <p:cond delay="0"/>
                                  </p:stCondLst>
                                  <p:childTnLst>
                                    <p:set>
                                      <p:cBhvr rctx="PPT">
                                        <p:cTn id="239" dur="indefinite"/>
                                        <p:tgtEl>
                                          <p:spTgt spid="5"/>
                                        </p:tgtEl>
                                        <p:attrNameLst>
                                          <p:attrName>style.opacity</p:attrName>
                                        </p:attrNameLst>
                                      </p:cBhvr>
                                      <p:to>
                                        <p:strVal val="0.5"/>
                                      </p:to>
                                    </p:set>
                                    <p:animEffect filter="image" prLst="opacity: 0.5">
                                      <p:cBhvr rctx="IE">
                                        <p:cTn id="240" dur="indefinite"/>
                                        <p:tgtEl>
                                          <p:spTgt spid="5"/>
                                        </p:tgtEl>
                                      </p:cBhvr>
                                    </p:animEffect>
                                  </p:childTnLst>
                                </p:cTn>
                              </p:par>
                              <p:par>
                                <p:cTn id="241" presetID="9" presetClass="emph" presetSubtype="0" grpId="1" nodeType="withEffect">
                                  <p:stCondLst>
                                    <p:cond delay="0"/>
                                  </p:stCondLst>
                                  <p:childTnLst>
                                    <p:set>
                                      <p:cBhvr rctx="PPT">
                                        <p:cTn id="242" dur="indefinite"/>
                                        <p:tgtEl>
                                          <p:spTgt spid="442446"/>
                                        </p:tgtEl>
                                        <p:attrNameLst>
                                          <p:attrName>style.opacity</p:attrName>
                                        </p:attrNameLst>
                                      </p:cBhvr>
                                      <p:to>
                                        <p:strVal val="0.5"/>
                                      </p:to>
                                    </p:set>
                                    <p:animEffect filter="image" prLst="opacity: 0.5">
                                      <p:cBhvr rctx="IE">
                                        <p:cTn id="243" dur="indefinite"/>
                                        <p:tgtEl>
                                          <p:spTgt spid="442446"/>
                                        </p:tgtEl>
                                      </p:cBhvr>
                                    </p:animEffect>
                                  </p:childTnLst>
                                </p:cTn>
                              </p:par>
                              <p:par>
                                <p:cTn id="244" presetID="9" presetClass="emph" presetSubtype="0" grpId="1" nodeType="withEffect">
                                  <p:stCondLst>
                                    <p:cond delay="0"/>
                                  </p:stCondLst>
                                  <p:childTnLst>
                                    <p:set>
                                      <p:cBhvr rctx="PPT">
                                        <p:cTn id="245" dur="indefinite"/>
                                        <p:tgtEl>
                                          <p:spTgt spid="442447"/>
                                        </p:tgtEl>
                                        <p:attrNameLst>
                                          <p:attrName>style.opacity</p:attrName>
                                        </p:attrNameLst>
                                      </p:cBhvr>
                                      <p:to>
                                        <p:strVal val="0.5"/>
                                      </p:to>
                                    </p:set>
                                    <p:animEffect filter="image" prLst="opacity: 0.5">
                                      <p:cBhvr rctx="IE">
                                        <p:cTn id="246" dur="indefinite"/>
                                        <p:tgtEl>
                                          <p:spTgt spid="442447"/>
                                        </p:tgtEl>
                                      </p:cBhvr>
                                    </p:animEffect>
                                  </p:childTnLst>
                                </p:cTn>
                              </p:par>
                            </p:childTnLst>
                          </p:cTn>
                        </p:par>
                      </p:childTnLst>
                    </p:cTn>
                  </p:par>
                  <p:par>
                    <p:cTn id="247" fill="hold">
                      <p:stCondLst>
                        <p:cond delay="indefinite"/>
                      </p:stCondLst>
                      <p:childTnLst>
                        <p:par>
                          <p:cTn id="248" fill="hold">
                            <p:stCondLst>
                              <p:cond delay="0"/>
                            </p:stCondLst>
                            <p:childTnLst>
                              <p:par>
                                <p:cTn id="249" presetID="53" presetClass="entr" presetSubtype="0" fill="hold" nodeType="clickEffect">
                                  <p:stCondLst>
                                    <p:cond delay="0"/>
                                  </p:stCondLst>
                                  <p:childTnLst>
                                    <p:set>
                                      <p:cBhvr>
                                        <p:cTn id="250" dur="1" fill="hold">
                                          <p:stCondLst>
                                            <p:cond delay="0"/>
                                          </p:stCondLst>
                                        </p:cTn>
                                        <p:tgtEl>
                                          <p:spTgt spid="4"/>
                                        </p:tgtEl>
                                        <p:attrNameLst>
                                          <p:attrName>style.visibility</p:attrName>
                                        </p:attrNameLst>
                                      </p:cBhvr>
                                      <p:to>
                                        <p:strVal val="visible"/>
                                      </p:to>
                                    </p:set>
                                    <p:anim calcmode="lin" valueType="num">
                                      <p:cBhvr>
                                        <p:cTn id="251" dur="500" fill="hold"/>
                                        <p:tgtEl>
                                          <p:spTgt spid="4"/>
                                        </p:tgtEl>
                                        <p:attrNameLst>
                                          <p:attrName>ppt_w</p:attrName>
                                        </p:attrNameLst>
                                      </p:cBhvr>
                                      <p:tavLst>
                                        <p:tav tm="0">
                                          <p:val>
                                            <p:fltVal val="0"/>
                                          </p:val>
                                        </p:tav>
                                        <p:tav tm="100000">
                                          <p:val>
                                            <p:strVal val="#ppt_w"/>
                                          </p:val>
                                        </p:tav>
                                      </p:tavLst>
                                    </p:anim>
                                    <p:anim calcmode="lin" valueType="num">
                                      <p:cBhvr>
                                        <p:cTn id="252" dur="500" fill="hold"/>
                                        <p:tgtEl>
                                          <p:spTgt spid="4"/>
                                        </p:tgtEl>
                                        <p:attrNameLst>
                                          <p:attrName>ppt_h</p:attrName>
                                        </p:attrNameLst>
                                      </p:cBhvr>
                                      <p:tavLst>
                                        <p:tav tm="0">
                                          <p:val>
                                            <p:fltVal val="0"/>
                                          </p:val>
                                        </p:tav>
                                        <p:tav tm="100000">
                                          <p:val>
                                            <p:strVal val="#ppt_h"/>
                                          </p:val>
                                        </p:tav>
                                      </p:tavLst>
                                    </p:anim>
                                    <p:animEffect transition="in" filter="fade">
                                      <p:cBhvr>
                                        <p:cTn id="253" dur="500"/>
                                        <p:tgtEl>
                                          <p:spTgt spid="4"/>
                                        </p:tgtEl>
                                      </p:cBhvr>
                                    </p:animEffect>
                                  </p:childTnLst>
                                </p:cTn>
                              </p:par>
                            </p:childTnLst>
                          </p:cTn>
                        </p:par>
                      </p:childTnLst>
                    </p:cTn>
                  </p:par>
                  <p:par>
                    <p:cTn id="254" fill="hold">
                      <p:stCondLst>
                        <p:cond delay="indefinite"/>
                      </p:stCondLst>
                      <p:childTnLst>
                        <p:par>
                          <p:cTn id="255" fill="hold">
                            <p:stCondLst>
                              <p:cond delay="0"/>
                            </p:stCondLst>
                            <p:childTnLst>
                              <p:par>
                                <p:cTn id="256" presetID="53" presetClass="entr" presetSubtype="0" fill="hold" grpId="0" nodeType="clickEffect">
                                  <p:stCondLst>
                                    <p:cond delay="0"/>
                                  </p:stCondLst>
                                  <p:childTnLst>
                                    <p:set>
                                      <p:cBhvr>
                                        <p:cTn id="257" dur="1" fill="hold">
                                          <p:stCondLst>
                                            <p:cond delay="0"/>
                                          </p:stCondLst>
                                        </p:cTn>
                                        <p:tgtEl>
                                          <p:spTgt spid="442433"/>
                                        </p:tgtEl>
                                        <p:attrNameLst>
                                          <p:attrName>style.visibility</p:attrName>
                                        </p:attrNameLst>
                                      </p:cBhvr>
                                      <p:to>
                                        <p:strVal val="visible"/>
                                      </p:to>
                                    </p:set>
                                    <p:anim calcmode="lin" valueType="num">
                                      <p:cBhvr>
                                        <p:cTn id="258" dur="500" fill="hold"/>
                                        <p:tgtEl>
                                          <p:spTgt spid="442433"/>
                                        </p:tgtEl>
                                        <p:attrNameLst>
                                          <p:attrName>ppt_w</p:attrName>
                                        </p:attrNameLst>
                                      </p:cBhvr>
                                      <p:tavLst>
                                        <p:tav tm="0">
                                          <p:val>
                                            <p:fltVal val="0"/>
                                          </p:val>
                                        </p:tav>
                                        <p:tav tm="100000">
                                          <p:val>
                                            <p:strVal val="#ppt_w"/>
                                          </p:val>
                                        </p:tav>
                                      </p:tavLst>
                                    </p:anim>
                                    <p:anim calcmode="lin" valueType="num">
                                      <p:cBhvr>
                                        <p:cTn id="259" dur="500" fill="hold"/>
                                        <p:tgtEl>
                                          <p:spTgt spid="442433"/>
                                        </p:tgtEl>
                                        <p:attrNameLst>
                                          <p:attrName>ppt_h</p:attrName>
                                        </p:attrNameLst>
                                      </p:cBhvr>
                                      <p:tavLst>
                                        <p:tav tm="0">
                                          <p:val>
                                            <p:fltVal val="0"/>
                                          </p:val>
                                        </p:tav>
                                        <p:tav tm="100000">
                                          <p:val>
                                            <p:strVal val="#ppt_h"/>
                                          </p:val>
                                        </p:tav>
                                      </p:tavLst>
                                    </p:anim>
                                    <p:animEffect transition="in" filter="fade">
                                      <p:cBhvr>
                                        <p:cTn id="260" dur="500"/>
                                        <p:tgtEl>
                                          <p:spTgt spid="442433"/>
                                        </p:tgtEl>
                                      </p:cBhvr>
                                    </p:animEffect>
                                  </p:childTnLst>
                                </p:cTn>
                              </p:par>
                            </p:childTnLst>
                          </p:cTn>
                        </p:par>
                        <p:par>
                          <p:cTn id="261" fill="hold">
                            <p:stCondLst>
                              <p:cond delay="500"/>
                            </p:stCondLst>
                            <p:childTnLst>
                              <p:par>
                                <p:cTn id="262" presetID="10" presetClass="entr" presetSubtype="0" fill="hold" grpId="0" nodeType="afterEffect">
                                  <p:stCondLst>
                                    <p:cond delay="0"/>
                                  </p:stCondLst>
                                  <p:childTnLst>
                                    <p:set>
                                      <p:cBhvr>
                                        <p:cTn id="263" dur="1" fill="hold">
                                          <p:stCondLst>
                                            <p:cond delay="0"/>
                                          </p:stCondLst>
                                        </p:cTn>
                                        <p:tgtEl>
                                          <p:spTgt spid="442439"/>
                                        </p:tgtEl>
                                        <p:attrNameLst>
                                          <p:attrName>style.visibility</p:attrName>
                                        </p:attrNameLst>
                                      </p:cBhvr>
                                      <p:to>
                                        <p:strVal val="visible"/>
                                      </p:to>
                                    </p:set>
                                    <p:animEffect transition="in" filter="fade">
                                      <p:cBhvr>
                                        <p:cTn id="264" dur="2000"/>
                                        <p:tgtEl>
                                          <p:spTgt spid="442439"/>
                                        </p:tgtEl>
                                      </p:cBhvr>
                                    </p:animEffect>
                                  </p:childTnLst>
                                </p:cTn>
                              </p:par>
                            </p:childTnLst>
                          </p:cTn>
                        </p:par>
                        <p:par>
                          <p:cTn id="265" fill="hold">
                            <p:stCondLst>
                              <p:cond delay="2500"/>
                            </p:stCondLst>
                            <p:childTnLst>
                              <p:par>
                                <p:cTn id="266" presetID="55" presetClass="entr" presetSubtype="0" fill="hold" grpId="0" nodeType="afterEffect">
                                  <p:stCondLst>
                                    <p:cond delay="0"/>
                                  </p:stCondLst>
                                  <p:childTnLst>
                                    <p:set>
                                      <p:cBhvr>
                                        <p:cTn id="267" dur="1" fill="hold">
                                          <p:stCondLst>
                                            <p:cond delay="0"/>
                                          </p:stCondLst>
                                        </p:cTn>
                                        <p:tgtEl>
                                          <p:spTgt spid="442434"/>
                                        </p:tgtEl>
                                        <p:attrNameLst>
                                          <p:attrName>style.visibility</p:attrName>
                                        </p:attrNameLst>
                                      </p:cBhvr>
                                      <p:to>
                                        <p:strVal val="visible"/>
                                      </p:to>
                                    </p:set>
                                    <p:anim calcmode="lin" valueType="num">
                                      <p:cBhvr>
                                        <p:cTn id="268" dur="1000" fill="hold"/>
                                        <p:tgtEl>
                                          <p:spTgt spid="442434"/>
                                        </p:tgtEl>
                                        <p:attrNameLst>
                                          <p:attrName>ppt_w</p:attrName>
                                        </p:attrNameLst>
                                      </p:cBhvr>
                                      <p:tavLst>
                                        <p:tav tm="0">
                                          <p:val>
                                            <p:strVal val="#ppt_w*0.70"/>
                                          </p:val>
                                        </p:tav>
                                        <p:tav tm="100000">
                                          <p:val>
                                            <p:strVal val="#ppt_w"/>
                                          </p:val>
                                        </p:tav>
                                      </p:tavLst>
                                    </p:anim>
                                    <p:anim calcmode="lin" valueType="num">
                                      <p:cBhvr>
                                        <p:cTn id="269" dur="1000" fill="hold"/>
                                        <p:tgtEl>
                                          <p:spTgt spid="442434"/>
                                        </p:tgtEl>
                                        <p:attrNameLst>
                                          <p:attrName>ppt_h</p:attrName>
                                        </p:attrNameLst>
                                      </p:cBhvr>
                                      <p:tavLst>
                                        <p:tav tm="0">
                                          <p:val>
                                            <p:strVal val="#ppt_h"/>
                                          </p:val>
                                        </p:tav>
                                        <p:tav tm="100000">
                                          <p:val>
                                            <p:strVal val="#ppt_h"/>
                                          </p:val>
                                        </p:tav>
                                      </p:tavLst>
                                    </p:anim>
                                    <p:animEffect transition="in" filter="fade">
                                      <p:cBhvr>
                                        <p:cTn id="270" dur="1000"/>
                                        <p:tgtEl>
                                          <p:spTgt spid="442434"/>
                                        </p:tgtEl>
                                      </p:cBhvr>
                                    </p:animEffect>
                                  </p:childTnLst>
                                </p:cTn>
                              </p:par>
                            </p:childTnLst>
                          </p:cTn>
                        </p:par>
                      </p:childTnLst>
                    </p:cTn>
                  </p:par>
                  <p:par>
                    <p:cTn id="271" fill="hold">
                      <p:stCondLst>
                        <p:cond delay="indefinite"/>
                      </p:stCondLst>
                      <p:childTnLst>
                        <p:par>
                          <p:cTn id="272" fill="hold">
                            <p:stCondLst>
                              <p:cond delay="0"/>
                            </p:stCondLst>
                            <p:childTnLst>
                              <p:par>
                                <p:cTn id="273" presetID="53" presetClass="entr" presetSubtype="0" fill="hold" grpId="0" nodeType="clickEffect">
                                  <p:stCondLst>
                                    <p:cond delay="0"/>
                                  </p:stCondLst>
                                  <p:childTnLst>
                                    <p:set>
                                      <p:cBhvr>
                                        <p:cTn id="274" dur="1" fill="hold">
                                          <p:stCondLst>
                                            <p:cond delay="0"/>
                                          </p:stCondLst>
                                        </p:cTn>
                                        <p:tgtEl>
                                          <p:spTgt spid="442428"/>
                                        </p:tgtEl>
                                        <p:attrNameLst>
                                          <p:attrName>style.visibility</p:attrName>
                                        </p:attrNameLst>
                                      </p:cBhvr>
                                      <p:to>
                                        <p:strVal val="visible"/>
                                      </p:to>
                                    </p:set>
                                    <p:anim calcmode="lin" valueType="num">
                                      <p:cBhvr>
                                        <p:cTn id="275" dur="500" fill="hold"/>
                                        <p:tgtEl>
                                          <p:spTgt spid="442428"/>
                                        </p:tgtEl>
                                        <p:attrNameLst>
                                          <p:attrName>ppt_w</p:attrName>
                                        </p:attrNameLst>
                                      </p:cBhvr>
                                      <p:tavLst>
                                        <p:tav tm="0">
                                          <p:val>
                                            <p:fltVal val="0"/>
                                          </p:val>
                                        </p:tav>
                                        <p:tav tm="100000">
                                          <p:val>
                                            <p:strVal val="#ppt_w"/>
                                          </p:val>
                                        </p:tav>
                                      </p:tavLst>
                                    </p:anim>
                                    <p:anim calcmode="lin" valueType="num">
                                      <p:cBhvr>
                                        <p:cTn id="276" dur="500" fill="hold"/>
                                        <p:tgtEl>
                                          <p:spTgt spid="442428"/>
                                        </p:tgtEl>
                                        <p:attrNameLst>
                                          <p:attrName>ppt_h</p:attrName>
                                        </p:attrNameLst>
                                      </p:cBhvr>
                                      <p:tavLst>
                                        <p:tav tm="0">
                                          <p:val>
                                            <p:fltVal val="0"/>
                                          </p:val>
                                        </p:tav>
                                        <p:tav tm="100000">
                                          <p:val>
                                            <p:strVal val="#ppt_h"/>
                                          </p:val>
                                        </p:tav>
                                      </p:tavLst>
                                    </p:anim>
                                    <p:animEffect transition="in" filter="fade">
                                      <p:cBhvr>
                                        <p:cTn id="277" dur="500"/>
                                        <p:tgtEl>
                                          <p:spTgt spid="442428"/>
                                        </p:tgtEl>
                                      </p:cBhvr>
                                    </p:animEffect>
                                  </p:childTnLst>
                                </p:cTn>
                              </p:par>
                              <p:par>
                                <p:cTn id="278" presetID="0" presetClass="path" presetSubtype="0" accel="50000" decel="50000" fill="hold" grpId="1" nodeType="withEffect">
                                  <p:stCondLst>
                                    <p:cond delay="0"/>
                                  </p:stCondLst>
                                  <p:childTnLst>
                                    <p:animMotion origin="layout" path="M -2.5E-6 -1.62156E-6 L -0.18593 -0.49109 " pathEditMode="relative" rAng="0" ptsTypes="AA">
                                      <p:cBhvr>
                                        <p:cTn id="279" dur="2000" spd="-100000" fill="hold"/>
                                        <p:tgtEl>
                                          <p:spTgt spid="442428"/>
                                        </p:tgtEl>
                                        <p:attrNameLst>
                                          <p:attrName>ppt_x</p:attrName>
                                          <p:attrName>ppt_y</p:attrName>
                                        </p:attrNameLst>
                                      </p:cBhvr>
                                      <p:rCtr x="-93" y="-246"/>
                                    </p:animMotion>
                                  </p:childTnLst>
                                </p:cTn>
                              </p:par>
                            </p:childTnLst>
                          </p:cTn>
                        </p:par>
                      </p:childTnLst>
                    </p:cTn>
                  </p:par>
                  <p:par>
                    <p:cTn id="280" fill="hold">
                      <p:stCondLst>
                        <p:cond delay="indefinite"/>
                      </p:stCondLst>
                      <p:childTnLst>
                        <p:par>
                          <p:cTn id="281" fill="hold">
                            <p:stCondLst>
                              <p:cond delay="0"/>
                            </p:stCondLst>
                            <p:childTnLst>
                              <p:par>
                                <p:cTn id="282" presetID="53" presetClass="entr" presetSubtype="0" fill="hold" grpId="0" nodeType="clickEffect">
                                  <p:stCondLst>
                                    <p:cond delay="0"/>
                                  </p:stCondLst>
                                  <p:childTnLst>
                                    <p:set>
                                      <p:cBhvr>
                                        <p:cTn id="283" dur="1" fill="hold">
                                          <p:stCondLst>
                                            <p:cond delay="0"/>
                                          </p:stCondLst>
                                        </p:cTn>
                                        <p:tgtEl>
                                          <p:spTgt spid="442438"/>
                                        </p:tgtEl>
                                        <p:attrNameLst>
                                          <p:attrName>style.visibility</p:attrName>
                                        </p:attrNameLst>
                                      </p:cBhvr>
                                      <p:to>
                                        <p:strVal val="visible"/>
                                      </p:to>
                                    </p:set>
                                    <p:anim calcmode="lin" valueType="num">
                                      <p:cBhvr>
                                        <p:cTn id="284" dur="500" fill="hold"/>
                                        <p:tgtEl>
                                          <p:spTgt spid="442438"/>
                                        </p:tgtEl>
                                        <p:attrNameLst>
                                          <p:attrName>ppt_w</p:attrName>
                                        </p:attrNameLst>
                                      </p:cBhvr>
                                      <p:tavLst>
                                        <p:tav tm="0">
                                          <p:val>
                                            <p:fltVal val="0"/>
                                          </p:val>
                                        </p:tav>
                                        <p:tav tm="100000">
                                          <p:val>
                                            <p:strVal val="#ppt_w"/>
                                          </p:val>
                                        </p:tav>
                                      </p:tavLst>
                                    </p:anim>
                                    <p:anim calcmode="lin" valueType="num">
                                      <p:cBhvr>
                                        <p:cTn id="285" dur="500" fill="hold"/>
                                        <p:tgtEl>
                                          <p:spTgt spid="442438"/>
                                        </p:tgtEl>
                                        <p:attrNameLst>
                                          <p:attrName>ppt_h</p:attrName>
                                        </p:attrNameLst>
                                      </p:cBhvr>
                                      <p:tavLst>
                                        <p:tav tm="0">
                                          <p:val>
                                            <p:fltVal val="0"/>
                                          </p:val>
                                        </p:tav>
                                        <p:tav tm="100000">
                                          <p:val>
                                            <p:strVal val="#ppt_h"/>
                                          </p:val>
                                        </p:tav>
                                      </p:tavLst>
                                    </p:anim>
                                    <p:animEffect transition="in" filter="fade">
                                      <p:cBhvr>
                                        <p:cTn id="286" dur="500"/>
                                        <p:tgtEl>
                                          <p:spTgt spid="442438"/>
                                        </p:tgtEl>
                                      </p:cBhvr>
                                    </p:animEffect>
                                  </p:childTnLst>
                                </p:cTn>
                              </p:par>
                              <p:par>
                                <p:cTn id="287" presetID="0" presetClass="path" presetSubtype="0" accel="50000" decel="50000" fill="hold" grpId="1" nodeType="withEffect">
                                  <p:stCondLst>
                                    <p:cond delay="0"/>
                                  </p:stCondLst>
                                  <p:childTnLst>
                                    <p:animMotion origin="layout" path="M -3.88889E-6 3.7037E-7 L -0.17864 0.23194 " pathEditMode="relative" rAng="0" ptsTypes="AA">
                                      <p:cBhvr>
                                        <p:cTn id="288" dur="2000" fill="hold"/>
                                        <p:tgtEl>
                                          <p:spTgt spid="442438"/>
                                        </p:tgtEl>
                                        <p:attrNameLst>
                                          <p:attrName>ppt_x</p:attrName>
                                          <p:attrName>ppt_y</p:attrName>
                                        </p:attrNameLst>
                                      </p:cBhvr>
                                      <p:rCtr x="-89" y="116"/>
                                    </p:animMotion>
                                  </p:childTnLst>
                                </p:cTn>
                              </p:par>
                            </p:childTnLst>
                          </p:cTn>
                        </p:par>
                        <p:par>
                          <p:cTn id="289" fill="hold">
                            <p:stCondLst>
                              <p:cond delay="2000"/>
                            </p:stCondLst>
                            <p:childTnLst>
                              <p:par>
                                <p:cTn id="290" presetID="40" presetClass="entr" presetSubtype="0" fill="hold" grpId="0" nodeType="afterEffect">
                                  <p:stCondLst>
                                    <p:cond delay="0"/>
                                  </p:stCondLst>
                                  <p:iterate type="lt">
                                    <p:tmPct val="10000"/>
                                  </p:iterate>
                                  <p:childTnLst>
                                    <p:set>
                                      <p:cBhvr>
                                        <p:cTn id="291" dur="1" fill="hold">
                                          <p:stCondLst>
                                            <p:cond delay="0"/>
                                          </p:stCondLst>
                                        </p:cTn>
                                        <p:tgtEl>
                                          <p:spTgt spid="442440"/>
                                        </p:tgtEl>
                                        <p:attrNameLst>
                                          <p:attrName>style.visibility</p:attrName>
                                        </p:attrNameLst>
                                      </p:cBhvr>
                                      <p:to>
                                        <p:strVal val="visible"/>
                                      </p:to>
                                    </p:set>
                                    <p:animEffect transition="in" filter="fade">
                                      <p:cBhvr>
                                        <p:cTn id="292" dur="1000"/>
                                        <p:tgtEl>
                                          <p:spTgt spid="442440"/>
                                        </p:tgtEl>
                                      </p:cBhvr>
                                    </p:animEffect>
                                    <p:anim calcmode="lin" valueType="num">
                                      <p:cBhvr>
                                        <p:cTn id="293" dur="1000" fill="hold"/>
                                        <p:tgtEl>
                                          <p:spTgt spid="442440"/>
                                        </p:tgtEl>
                                        <p:attrNameLst>
                                          <p:attrName>ppt_x</p:attrName>
                                        </p:attrNameLst>
                                      </p:cBhvr>
                                      <p:tavLst>
                                        <p:tav tm="0">
                                          <p:val>
                                            <p:strVal val="#ppt_x-.1"/>
                                          </p:val>
                                        </p:tav>
                                        <p:tav tm="100000">
                                          <p:val>
                                            <p:strVal val="#ppt_x"/>
                                          </p:val>
                                        </p:tav>
                                      </p:tavLst>
                                    </p:anim>
                                    <p:anim calcmode="lin" valueType="num">
                                      <p:cBhvr>
                                        <p:cTn id="294" dur="1000" fill="hold"/>
                                        <p:tgtEl>
                                          <p:spTgt spid="442440"/>
                                        </p:tgtEl>
                                        <p:attrNameLst>
                                          <p:attrName>ppt_y</p:attrName>
                                        </p:attrNameLst>
                                      </p:cBhvr>
                                      <p:tavLst>
                                        <p:tav tm="0">
                                          <p:val>
                                            <p:strVal val="#ppt_y"/>
                                          </p:val>
                                        </p:tav>
                                        <p:tav tm="100000">
                                          <p:val>
                                            <p:strVal val="#ppt_y"/>
                                          </p:val>
                                        </p:tav>
                                      </p:tavLst>
                                    </p:anim>
                                  </p:childTnLst>
                                </p:cTn>
                              </p:par>
                            </p:childTnLst>
                          </p:cTn>
                        </p:par>
                      </p:childTnLst>
                    </p:cTn>
                  </p:par>
                  <p:par>
                    <p:cTn id="295" fill="hold">
                      <p:stCondLst>
                        <p:cond delay="indefinite"/>
                      </p:stCondLst>
                      <p:childTnLst>
                        <p:par>
                          <p:cTn id="296" fill="hold">
                            <p:stCondLst>
                              <p:cond delay="0"/>
                            </p:stCondLst>
                            <p:childTnLst>
                              <p:par>
                                <p:cTn id="297" presetID="47" presetClass="entr" presetSubtype="0" fill="hold" grpId="0" nodeType="clickEffect">
                                  <p:stCondLst>
                                    <p:cond delay="0"/>
                                  </p:stCondLst>
                                  <p:childTnLst>
                                    <p:set>
                                      <p:cBhvr>
                                        <p:cTn id="298" dur="1" fill="hold">
                                          <p:stCondLst>
                                            <p:cond delay="0"/>
                                          </p:stCondLst>
                                        </p:cTn>
                                        <p:tgtEl>
                                          <p:spTgt spid="442435"/>
                                        </p:tgtEl>
                                        <p:attrNameLst>
                                          <p:attrName>style.visibility</p:attrName>
                                        </p:attrNameLst>
                                      </p:cBhvr>
                                      <p:to>
                                        <p:strVal val="visible"/>
                                      </p:to>
                                    </p:set>
                                    <p:animEffect transition="in" filter="fade">
                                      <p:cBhvr>
                                        <p:cTn id="299" dur="1000"/>
                                        <p:tgtEl>
                                          <p:spTgt spid="442435"/>
                                        </p:tgtEl>
                                      </p:cBhvr>
                                    </p:animEffect>
                                    <p:anim calcmode="lin" valueType="num">
                                      <p:cBhvr>
                                        <p:cTn id="300" dur="1000" fill="hold"/>
                                        <p:tgtEl>
                                          <p:spTgt spid="442435"/>
                                        </p:tgtEl>
                                        <p:attrNameLst>
                                          <p:attrName>ppt_x</p:attrName>
                                        </p:attrNameLst>
                                      </p:cBhvr>
                                      <p:tavLst>
                                        <p:tav tm="0">
                                          <p:val>
                                            <p:strVal val="#ppt_x"/>
                                          </p:val>
                                        </p:tav>
                                        <p:tav tm="100000">
                                          <p:val>
                                            <p:strVal val="#ppt_x"/>
                                          </p:val>
                                        </p:tav>
                                      </p:tavLst>
                                    </p:anim>
                                    <p:anim calcmode="lin" valueType="num">
                                      <p:cBhvr>
                                        <p:cTn id="301" dur="1000" fill="hold"/>
                                        <p:tgtEl>
                                          <p:spTgt spid="4424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5" grpId="0" autoUpdateAnimBg="0"/>
      <p:bldP spid="442376" grpId="0" autoUpdateAnimBg="0"/>
      <p:bldP spid="442377" grpId="0" autoUpdateAnimBg="0"/>
      <p:bldP spid="442380" grpId="0"/>
      <p:bldP spid="442381" grpId="0"/>
      <p:bldP spid="442382" grpId="0"/>
      <p:bldP spid="442382" grpId="1"/>
      <p:bldP spid="442384" grpId="0"/>
      <p:bldP spid="442384" grpId="1"/>
      <p:bldP spid="442385" grpId="0"/>
      <p:bldP spid="442403" grpId="0"/>
      <p:bldP spid="442404" grpId="0"/>
      <p:bldP spid="442404" grpId="1"/>
      <p:bldP spid="442405" grpId="0"/>
      <p:bldP spid="442407" grpId="0"/>
      <p:bldP spid="442407" grpId="1"/>
      <p:bldP spid="442408" grpId="0"/>
      <p:bldP spid="442408" grpId="1"/>
      <p:bldP spid="442409" grpId="0"/>
      <p:bldP spid="442409" grpId="1"/>
      <p:bldP spid="442410" grpId="0"/>
      <p:bldP spid="442410" grpId="1"/>
      <p:bldP spid="442417" grpId="0" animBg="1"/>
      <p:bldP spid="442417" grpId="1" animBg="1"/>
      <p:bldP spid="442418" grpId="0" animBg="1"/>
      <p:bldP spid="442418" grpId="1" animBg="1"/>
      <p:bldP spid="442419" grpId="0" animBg="1"/>
      <p:bldP spid="442419" grpId="1" animBg="1"/>
      <p:bldP spid="442420" grpId="0" animBg="1"/>
      <p:bldP spid="442420" grpId="1" animBg="1"/>
      <p:bldP spid="442428" grpId="0"/>
      <p:bldP spid="442428" grpId="1"/>
      <p:bldP spid="442433" grpId="0"/>
      <p:bldP spid="442434" grpId="0" animBg="1"/>
      <p:bldP spid="442435" grpId="0" animBg="1"/>
      <p:bldP spid="442438" grpId="0"/>
      <p:bldP spid="442438" grpId="1"/>
      <p:bldP spid="442439" grpId="0"/>
      <p:bldP spid="442440" grpId="0"/>
      <p:bldP spid="442441" grpId="0"/>
      <p:bldP spid="442441" grpId="1"/>
      <p:bldP spid="442442" grpId="0"/>
      <p:bldP spid="442442" grpId="1"/>
      <p:bldP spid="442446" grpId="0" animBg="1"/>
      <p:bldP spid="442446" grpId="1" animBg="1"/>
      <p:bldP spid="442447" grpId="0" animBg="1"/>
      <p:bldP spid="442447" grpId="1" animBg="1"/>
      <p:bldP spid="442448" grpId="0"/>
      <p:bldP spid="442448" grpId="1"/>
      <p:bldP spid="442450" grpId="0"/>
      <p:bldP spid="442450" grpId="1"/>
      <p:bldP spid="442453" grpId="0"/>
      <p:bldP spid="442455" grpId="0"/>
      <p:bldP spid="442456" grpId="0"/>
      <p:bldP spid="442456" grpId="1"/>
      <p:bldP spid="442458" grpId="0"/>
      <p:bldP spid="442459" grpId="0"/>
      <p:bldP spid="44246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4" descr="nz143"/>
          <p:cNvPicPr>
            <a:picLocks noChangeAspect="1" noChangeArrowheads="1"/>
          </p:cNvPicPr>
          <p:nvPr/>
        </p:nvPicPr>
        <p:blipFill>
          <a:blip r:embed="rId3"/>
          <a:srcRect/>
          <a:stretch>
            <a:fillRect/>
          </a:stretch>
        </p:blipFill>
        <p:spPr bwMode="auto">
          <a:xfrm>
            <a:off x="0" y="0"/>
            <a:ext cx="9144000" cy="6834188"/>
          </a:xfrm>
          <a:prstGeom prst="rect">
            <a:avLst/>
          </a:prstGeom>
          <a:noFill/>
          <a:ln w="9525">
            <a:noFill/>
            <a:miter lim="800000"/>
            <a:headEnd/>
            <a:tailEnd/>
          </a:ln>
        </p:spPr>
      </p:pic>
      <p:sp>
        <p:nvSpPr>
          <p:cNvPr id="154626" name="Text Box 5"/>
          <p:cNvSpPr txBox="1">
            <a:spLocks noChangeArrowheads="1"/>
          </p:cNvSpPr>
          <p:nvPr/>
        </p:nvSpPr>
        <p:spPr bwMode="auto">
          <a:xfrm>
            <a:off x="6735763" y="6661150"/>
            <a:ext cx="2233612" cy="244475"/>
          </a:xfrm>
          <a:prstGeom prst="rect">
            <a:avLst/>
          </a:prstGeom>
          <a:noFill/>
          <a:ln w="9525">
            <a:noFill/>
            <a:miter lim="800000"/>
            <a:headEnd/>
            <a:tailEnd/>
          </a:ln>
        </p:spPr>
        <p:txBody>
          <a:bodyPr wrap="none">
            <a:spAutoFit/>
          </a:bodyPr>
          <a:lstStyle/>
          <a:p>
            <a:r>
              <a:rPr lang="en-US" sz="1000">
                <a:solidFill>
                  <a:srgbClr val="000066"/>
                </a:solidFill>
              </a:rPr>
              <a:t>Cartoon courtesy of NearingZero.net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Text Box 2"/>
          <p:cNvSpPr txBox="1">
            <a:spLocks noChangeArrowheads="1"/>
          </p:cNvSpPr>
          <p:nvPr/>
        </p:nvSpPr>
        <p:spPr bwMode="auto">
          <a:xfrm>
            <a:off x="1555750" y="5003800"/>
            <a:ext cx="5541963" cy="701675"/>
          </a:xfrm>
          <a:prstGeom prst="rect">
            <a:avLst/>
          </a:prstGeom>
          <a:noFill/>
          <a:ln w="9525">
            <a:noFill/>
            <a:miter lim="800000"/>
            <a:headEnd/>
            <a:tailEnd/>
          </a:ln>
        </p:spPr>
        <p:txBody>
          <a:bodyPr wrap="none">
            <a:spAutoFit/>
          </a:bodyPr>
          <a:lstStyle/>
          <a:p>
            <a:r>
              <a:rPr lang="en-US" sz="2400"/>
              <a:t>     H</a:t>
            </a:r>
            <a:r>
              <a:rPr lang="en-US" sz="2400" baseline="-25000"/>
              <a:t>2</a:t>
            </a:r>
            <a:r>
              <a:rPr lang="en-US"/>
              <a:t>(</a:t>
            </a:r>
            <a:r>
              <a:rPr lang="en-US" i="1"/>
              <a:t>g</a:t>
            </a:r>
            <a:r>
              <a:rPr lang="en-US"/>
              <a:t>)</a:t>
            </a:r>
            <a:r>
              <a:rPr lang="en-US" sz="2400"/>
              <a:t>       +        O</a:t>
            </a:r>
            <a:r>
              <a:rPr lang="en-US" sz="2400" baseline="-25000"/>
              <a:t>2</a:t>
            </a:r>
            <a:r>
              <a:rPr lang="en-US"/>
              <a:t>(</a:t>
            </a:r>
            <a:r>
              <a:rPr lang="en-US" i="1"/>
              <a:t>g</a:t>
            </a:r>
            <a:r>
              <a:rPr lang="en-US"/>
              <a:t>)</a:t>
            </a:r>
            <a:r>
              <a:rPr lang="en-US" sz="2400"/>
              <a:t>                   H</a:t>
            </a:r>
            <a:r>
              <a:rPr lang="en-US" sz="2400" baseline="-25000"/>
              <a:t>2</a:t>
            </a:r>
            <a:r>
              <a:rPr lang="en-US" sz="2400"/>
              <a:t>O</a:t>
            </a:r>
            <a:r>
              <a:rPr lang="en-US" sz="2400" baseline="-25000"/>
              <a:t> </a:t>
            </a:r>
            <a:r>
              <a:rPr lang="en-US"/>
              <a:t>(</a:t>
            </a:r>
            <a:r>
              <a:rPr lang="en-US" i="1"/>
              <a:t>l</a:t>
            </a:r>
            <a:r>
              <a:rPr lang="en-US"/>
              <a:t>)</a:t>
            </a:r>
          </a:p>
          <a:p>
            <a:r>
              <a:rPr lang="en-US" sz="1600"/>
              <a:t>  hydrogen                         oxygen                         water</a:t>
            </a:r>
          </a:p>
        </p:txBody>
      </p:sp>
      <p:pic>
        <p:nvPicPr>
          <p:cNvPr id="618499" name="Picture 3" descr="chart"/>
          <p:cNvPicPr>
            <a:picLocks noChangeAspect="1" noChangeArrowheads="1"/>
          </p:cNvPicPr>
          <p:nvPr/>
        </p:nvPicPr>
        <p:blipFill>
          <a:blip r:embed="rId4">
            <a:clrChange>
              <a:clrFrom>
                <a:srgbClr val="E1E7CB"/>
              </a:clrFrom>
              <a:clrTo>
                <a:srgbClr val="E1E7CB">
                  <a:alpha val="0"/>
                </a:srgbClr>
              </a:clrTo>
            </a:clrChange>
          </a:blip>
          <a:srcRect l="80241" t="63240" r="4214" b="26633"/>
          <a:stretch>
            <a:fillRect/>
          </a:stretch>
        </p:blipFill>
        <p:spPr bwMode="auto">
          <a:xfrm>
            <a:off x="5951538" y="1500188"/>
            <a:ext cx="1089025" cy="774700"/>
          </a:xfrm>
          <a:prstGeom prst="rect">
            <a:avLst/>
          </a:prstGeom>
          <a:noFill/>
          <a:ln w="9525">
            <a:noFill/>
            <a:miter lim="800000"/>
            <a:headEnd/>
            <a:tailEnd/>
          </a:ln>
        </p:spPr>
      </p:pic>
      <p:sp>
        <p:nvSpPr>
          <p:cNvPr id="38915" name="Rectangle 4"/>
          <p:cNvSpPr>
            <a:spLocks noGrp="1" noChangeArrowheads="1"/>
          </p:cNvSpPr>
          <p:nvPr>
            <p:ph type="title"/>
          </p:nvPr>
        </p:nvSpPr>
        <p:spPr/>
        <p:txBody>
          <a:bodyPr/>
          <a:lstStyle/>
          <a:p>
            <a:pPr eaLnBrk="1" hangingPunct="1"/>
            <a:r>
              <a:rPr lang="en-US" smtClean="0"/>
              <a:t>Reactants </a:t>
            </a:r>
            <a:r>
              <a:rPr lang="en-US" smtClean="0">
                <a:sym typeface="Wingdings" pitchFamily="2" charset="2"/>
              </a:rPr>
              <a:t>  Products</a:t>
            </a:r>
            <a:endParaRPr lang="en-US" smtClean="0"/>
          </a:p>
        </p:txBody>
      </p:sp>
      <p:sp>
        <p:nvSpPr>
          <p:cNvPr id="618501" name="Text Box 5"/>
          <p:cNvSpPr txBox="1">
            <a:spLocks noChangeArrowheads="1"/>
          </p:cNvSpPr>
          <p:nvPr/>
        </p:nvSpPr>
        <p:spPr bwMode="auto">
          <a:xfrm>
            <a:off x="4316413" y="6369050"/>
            <a:ext cx="1235075" cy="336550"/>
          </a:xfrm>
          <a:prstGeom prst="rect">
            <a:avLst/>
          </a:prstGeom>
          <a:noFill/>
          <a:ln w="9525">
            <a:noFill/>
            <a:miter lim="800000"/>
            <a:headEnd/>
            <a:tailEnd/>
          </a:ln>
        </p:spPr>
        <p:txBody>
          <a:bodyPr wrap="none">
            <a:spAutoFit/>
          </a:bodyPr>
          <a:lstStyle/>
          <a:p>
            <a:r>
              <a:rPr lang="en-US" sz="1600"/>
              <a:t>    balanced</a:t>
            </a:r>
          </a:p>
        </p:txBody>
      </p:sp>
      <p:sp>
        <p:nvSpPr>
          <p:cNvPr id="38917" name="AutoShape 6">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618503" name="Line 7"/>
          <p:cNvSpPr>
            <a:spLocks noChangeShapeType="1"/>
          </p:cNvSpPr>
          <p:nvPr/>
        </p:nvSpPr>
        <p:spPr bwMode="auto">
          <a:xfrm flipH="1">
            <a:off x="5394325" y="4132263"/>
            <a:ext cx="717550" cy="288925"/>
          </a:xfrm>
          <a:prstGeom prst="line">
            <a:avLst/>
          </a:prstGeom>
          <a:noFill/>
          <a:ln w="9525">
            <a:solidFill>
              <a:srgbClr val="333333"/>
            </a:solidFill>
            <a:round/>
            <a:headEnd/>
            <a:tailEnd type="triangle" w="med" len="med"/>
          </a:ln>
        </p:spPr>
        <p:txBody>
          <a:bodyPr/>
          <a:lstStyle/>
          <a:p>
            <a:endParaRPr lang="en-US"/>
          </a:p>
        </p:txBody>
      </p:sp>
      <p:sp>
        <p:nvSpPr>
          <p:cNvPr id="618504" name="Text Box 8"/>
          <p:cNvSpPr txBox="1">
            <a:spLocks noChangeArrowheads="1"/>
          </p:cNvSpPr>
          <p:nvPr/>
        </p:nvSpPr>
        <p:spPr bwMode="auto">
          <a:xfrm>
            <a:off x="6119813" y="3962400"/>
            <a:ext cx="2201862" cy="274638"/>
          </a:xfrm>
          <a:prstGeom prst="rect">
            <a:avLst/>
          </a:prstGeom>
          <a:noFill/>
          <a:ln w="9525">
            <a:noFill/>
            <a:miter lim="800000"/>
            <a:headEnd/>
            <a:tailEnd/>
          </a:ln>
        </p:spPr>
        <p:txBody>
          <a:bodyPr wrap="none">
            <a:spAutoFit/>
          </a:bodyPr>
          <a:lstStyle/>
          <a:p>
            <a:r>
              <a:rPr lang="en-US" sz="1200" b="1">
                <a:solidFill>
                  <a:srgbClr val="5A5A5A"/>
                </a:solidFill>
              </a:rPr>
              <a:t>catalyst</a:t>
            </a:r>
            <a:r>
              <a:rPr lang="en-US" sz="1200">
                <a:solidFill>
                  <a:srgbClr val="5A5A5A"/>
                </a:solidFill>
              </a:rPr>
              <a:t> – speeds up reaction</a:t>
            </a:r>
          </a:p>
        </p:txBody>
      </p:sp>
      <p:pic>
        <p:nvPicPr>
          <p:cNvPr id="618505" name="Picture 9" descr="chart"/>
          <p:cNvPicPr>
            <a:picLocks noChangeAspect="1" noChangeArrowheads="1"/>
          </p:cNvPicPr>
          <p:nvPr/>
        </p:nvPicPr>
        <p:blipFill>
          <a:blip r:embed="rId6">
            <a:clrChange>
              <a:clrFrom>
                <a:srgbClr val="E1E7CB"/>
              </a:clrFrom>
              <a:clrTo>
                <a:srgbClr val="E1E7CB">
                  <a:alpha val="0"/>
                </a:srgbClr>
              </a:clrTo>
            </a:clrChange>
          </a:blip>
          <a:srcRect l="72392" t="80443" r="18538" b="4774"/>
          <a:stretch>
            <a:fillRect/>
          </a:stretch>
        </p:blipFill>
        <p:spPr bwMode="auto">
          <a:xfrm>
            <a:off x="3930650" y="1416050"/>
            <a:ext cx="612775" cy="914400"/>
          </a:xfrm>
          <a:prstGeom prst="rect">
            <a:avLst/>
          </a:prstGeom>
          <a:noFill/>
          <a:ln w="9525">
            <a:noFill/>
            <a:miter lim="800000"/>
            <a:headEnd/>
            <a:tailEnd/>
          </a:ln>
        </p:spPr>
      </p:pic>
      <p:pic>
        <p:nvPicPr>
          <p:cNvPr id="618506" name="Picture 10" descr="chart"/>
          <p:cNvPicPr>
            <a:picLocks noChangeAspect="1" noChangeArrowheads="1"/>
          </p:cNvPicPr>
          <p:nvPr/>
        </p:nvPicPr>
        <p:blipFill>
          <a:blip r:embed="rId6">
            <a:clrChange>
              <a:clrFrom>
                <a:srgbClr val="E1E7CB"/>
              </a:clrFrom>
              <a:clrTo>
                <a:srgbClr val="E1E7CB">
                  <a:alpha val="0"/>
                </a:srgbClr>
              </a:clrTo>
            </a:clrChange>
          </a:blip>
          <a:srcRect l="72392" t="80443" r="18538" b="4774"/>
          <a:stretch>
            <a:fillRect/>
          </a:stretch>
        </p:blipFill>
        <p:spPr bwMode="auto">
          <a:xfrm>
            <a:off x="4019550" y="4146550"/>
            <a:ext cx="612775" cy="914400"/>
          </a:xfrm>
          <a:prstGeom prst="rect">
            <a:avLst/>
          </a:prstGeom>
          <a:noFill/>
          <a:ln w="9525">
            <a:noFill/>
            <a:miter lim="800000"/>
            <a:headEnd/>
            <a:tailEnd/>
          </a:ln>
        </p:spPr>
      </p:pic>
      <p:pic>
        <p:nvPicPr>
          <p:cNvPr id="618507" name="Picture 11" descr="chart"/>
          <p:cNvPicPr>
            <a:picLocks noChangeAspect="1" noChangeArrowheads="1"/>
          </p:cNvPicPr>
          <p:nvPr/>
        </p:nvPicPr>
        <p:blipFill>
          <a:blip r:embed="rId7">
            <a:clrChange>
              <a:clrFrom>
                <a:srgbClr val="E1E7CB"/>
              </a:clrFrom>
              <a:clrTo>
                <a:srgbClr val="E1E7CB">
                  <a:alpha val="0"/>
                </a:srgbClr>
              </a:clrTo>
            </a:clrChange>
          </a:blip>
          <a:srcRect l="5756" t="56990" r="81805" b="33672"/>
          <a:stretch>
            <a:fillRect/>
          </a:stretch>
        </p:blipFill>
        <p:spPr bwMode="auto">
          <a:xfrm>
            <a:off x="5915025" y="4265613"/>
            <a:ext cx="871538" cy="714375"/>
          </a:xfrm>
          <a:prstGeom prst="rect">
            <a:avLst/>
          </a:prstGeom>
          <a:noFill/>
          <a:ln w="9525">
            <a:noFill/>
            <a:miter lim="800000"/>
            <a:headEnd/>
            <a:tailEnd/>
          </a:ln>
        </p:spPr>
      </p:pic>
      <p:sp>
        <p:nvSpPr>
          <p:cNvPr id="618508" name="Oval 12"/>
          <p:cNvSpPr>
            <a:spLocks noChangeArrowheads="1"/>
          </p:cNvSpPr>
          <p:nvPr/>
        </p:nvSpPr>
        <p:spPr bwMode="auto">
          <a:xfrm>
            <a:off x="1782763" y="1581150"/>
            <a:ext cx="590550" cy="590550"/>
          </a:xfrm>
          <a:prstGeom prst="ellipse">
            <a:avLst/>
          </a:prstGeom>
          <a:gradFill rotWithShape="1">
            <a:gsLst>
              <a:gs pos="0">
                <a:srgbClr val="989898"/>
              </a:gs>
              <a:gs pos="100000">
                <a:schemeClr val="tx1"/>
              </a:gs>
            </a:gsLst>
            <a:lin ang="2700000" scaled="1"/>
          </a:gradFill>
          <a:ln w="3175">
            <a:solidFill>
              <a:srgbClr val="333333"/>
            </a:solidFill>
            <a:round/>
            <a:headEnd/>
            <a:tailEnd/>
          </a:ln>
        </p:spPr>
        <p:txBody>
          <a:bodyPr wrap="none" anchor="ctr"/>
          <a:lstStyle/>
          <a:p>
            <a:endParaRPr lang="en-US"/>
          </a:p>
        </p:txBody>
      </p:sp>
      <p:grpSp>
        <p:nvGrpSpPr>
          <p:cNvPr id="2" name="Group 13"/>
          <p:cNvGrpSpPr>
            <a:grpSpLocks/>
          </p:cNvGrpSpPr>
          <p:nvPr/>
        </p:nvGrpSpPr>
        <p:grpSpPr bwMode="auto">
          <a:xfrm>
            <a:off x="1985963" y="4400550"/>
            <a:ext cx="288925" cy="419100"/>
            <a:chOff x="1783" y="2772"/>
            <a:chExt cx="182" cy="264"/>
          </a:xfrm>
        </p:grpSpPr>
        <p:sp>
          <p:nvSpPr>
            <p:cNvPr id="38946" name="Oval 14"/>
            <p:cNvSpPr>
              <a:spLocks noChangeArrowheads="1"/>
            </p:cNvSpPr>
            <p:nvPr/>
          </p:nvSpPr>
          <p:spPr bwMode="auto">
            <a:xfrm>
              <a:off x="1785" y="2772"/>
              <a:ext cx="180" cy="180"/>
            </a:xfrm>
            <a:prstGeom prst="ellipse">
              <a:avLst/>
            </a:prstGeom>
            <a:gradFill rotWithShape="1">
              <a:gsLst>
                <a:gs pos="0">
                  <a:srgbClr val="EAEAEA"/>
                </a:gs>
                <a:gs pos="100000">
                  <a:srgbClr val="CCECFF"/>
                </a:gs>
              </a:gsLst>
              <a:lin ang="2700000" scaled="1"/>
            </a:gradFill>
            <a:ln w="3175">
              <a:solidFill>
                <a:srgbClr val="D1D1D1"/>
              </a:solidFill>
              <a:round/>
              <a:headEnd/>
              <a:tailEnd/>
            </a:ln>
          </p:spPr>
          <p:txBody>
            <a:bodyPr wrap="none" anchor="ctr"/>
            <a:lstStyle/>
            <a:p>
              <a:endParaRPr lang="en-US"/>
            </a:p>
          </p:txBody>
        </p:sp>
        <p:sp>
          <p:nvSpPr>
            <p:cNvPr id="38947" name="Oval 15"/>
            <p:cNvSpPr>
              <a:spLocks noChangeArrowheads="1"/>
            </p:cNvSpPr>
            <p:nvPr/>
          </p:nvSpPr>
          <p:spPr bwMode="auto">
            <a:xfrm>
              <a:off x="1783" y="2856"/>
              <a:ext cx="180" cy="180"/>
            </a:xfrm>
            <a:prstGeom prst="ellipse">
              <a:avLst/>
            </a:prstGeom>
            <a:gradFill rotWithShape="1">
              <a:gsLst>
                <a:gs pos="0">
                  <a:srgbClr val="EAEAEA"/>
                </a:gs>
                <a:gs pos="100000">
                  <a:srgbClr val="CCECFF"/>
                </a:gs>
              </a:gsLst>
              <a:lin ang="2700000" scaled="1"/>
            </a:gradFill>
            <a:ln w="3175">
              <a:solidFill>
                <a:srgbClr val="D1D1D1"/>
              </a:solidFill>
              <a:round/>
              <a:headEnd/>
              <a:tailEnd/>
            </a:ln>
          </p:spPr>
          <p:txBody>
            <a:bodyPr wrap="none" anchor="ctr"/>
            <a:lstStyle/>
            <a:p>
              <a:endParaRPr lang="en-US"/>
            </a:p>
          </p:txBody>
        </p:sp>
      </p:grpSp>
      <p:sp>
        <p:nvSpPr>
          <p:cNvPr id="618512" name="Text Box 16"/>
          <p:cNvSpPr txBox="1">
            <a:spLocks noChangeArrowheads="1"/>
          </p:cNvSpPr>
          <p:nvPr/>
        </p:nvSpPr>
        <p:spPr bwMode="auto">
          <a:xfrm>
            <a:off x="1682750" y="2330450"/>
            <a:ext cx="5578475" cy="701675"/>
          </a:xfrm>
          <a:prstGeom prst="rect">
            <a:avLst/>
          </a:prstGeom>
          <a:noFill/>
          <a:ln w="9525">
            <a:noFill/>
            <a:miter lim="800000"/>
            <a:headEnd/>
            <a:tailEnd/>
          </a:ln>
        </p:spPr>
        <p:txBody>
          <a:bodyPr wrap="none">
            <a:spAutoFit/>
          </a:bodyPr>
          <a:lstStyle/>
          <a:p>
            <a:r>
              <a:rPr lang="en-US" sz="2400"/>
              <a:t>  C</a:t>
            </a:r>
            <a:r>
              <a:rPr lang="en-US"/>
              <a:t>(</a:t>
            </a:r>
            <a:r>
              <a:rPr lang="en-US" i="1"/>
              <a:t>s</a:t>
            </a:r>
            <a:r>
              <a:rPr lang="en-US"/>
              <a:t>)</a:t>
            </a:r>
            <a:r>
              <a:rPr lang="en-US" sz="2400"/>
              <a:t>          +        O</a:t>
            </a:r>
            <a:r>
              <a:rPr lang="en-US" sz="2400" baseline="-25000"/>
              <a:t>2</a:t>
            </a:r>
            <a:r>
              <a:rPr lang="en-US"/>
              <a:t>(</a:t>
            </a:r>
            <a:r>
              <a:rPr lang="en-US" i="1"/>
              <a:t>g</a:t>
            </a:r>
            <a:r>
              <a:rPr lang="en-US"/>
              <a:t>)</a:t>
            </a:r>
            <a:r>
              <a:rPr lang="en-US" sz="2400"/>
              <a:t>                  CO</a:t>
            </a:r>
            <a:r>
              <a:rPr lang="en-US" sz="2400" baseline="-25000"/>
              <a:t>2</a:t>
            </a:r>
            <a:r>
              <a:rPr lang="en-US"/>
              <a:t>(</a:t>
            </a:r>
            <a:r>
              <a:rPr lang="en-US" i="1"/>
              <a:t>g</a:t>
            </a:r>
            <a:r>
              <a:rPr lang="en-US"/>
              <a:t>)</a:t>
            </a:r>
          </a:p>
          <a:p>
            <a:r>
              <a:rPr lang="en-US" sz="1600"/>
              <a:t> carbon                           oxygen                     carbon dioxide</a:t>
            </a:r>
          </a:p>
        </p:txBody>
      </p:sp>
      <p:sp>
        <p:nvSpPr>
          <p:cNvPr id="618513" name="Line 17"/>
          <p:cNvSpPr>
            <a:spLocks noChangeShapeType="1"/>
          </p:cNvSpPr>
          <p:nvPr/>
        </p:nvSpPr>
        <p:spPr bwMode="auto">
          <a:xfrm>
            <a:off x="5019675" y="2573338"/>
            <a:ext cx="649288" cy="0"/>
          </a:xfrm>
          <a:prstGeom prst="line">
            <a:avLst/>
          </a:prstGeom>
          <a:noFill/>
          <a:ln w="19050">
            <a:solidFill>
              <a:schemeClr val="tx1"/>
            </a:solidFill>
            <a:round/>
            <a:headEnd/>
            <a:tailEnd type="arrow" w="med" len="med"/>
          </a:ln>
        </p:spPr>
        <p:txBody>
          <a:bodyPr/>
          <a:lstStyle/>
          <a:p>
            <a:endParaRPr lang="en-US"/>
          </a:p>
        </p:txBody>
      </p:sp>
      <p:sp>
        <p:nvSpPr>
          <p:cNvPr id="618514" name="Text Box 18"/>
          <p:cNvSpPr txBox="1">
            <a:spLocks noChangeArrowheads="1"/>
          </p:cNvSpPr>
          <p:nvPr/>
        </p:nvSpPr>
        <p:spPr bwMode="auto">
          <a:xfrm>
            <a:off x="2714625" y="3052763"/>
            <a:ext cx="4818063" cy="730250"/>
          </a:xfrm>
          <a:prstGeom prst="rect">
            <a:avLst/>
          </a:prstGeom>
          <a:noFill/>
          <a:ln w="9525">
            <a:noFill/>
            <a:miter lim="800000"/>
            <a:headEnd/>
            <a:tailEnd/>
          </a:ln>
        </p:spPr>
        <p:txBody>
          <a:bodyPr wrap="none">
            <a:spAutoFit/>
          </a:bodyPr>
          <a:lstStyle/>
          <a:p>
            <a:r>
              <a:rPr lang="en-US" b="1">
                <a:solidFill>
                  <a:srgbClr val="0000CC"/>
                </a:solidFill>
              </a:rPr>
              <a:t>Reactants			             Product</a:t>
            </a:r>
          </a:p>
          <a:p>
            <a:r>
              <a:rPr lang="en-US">
                <a:solidFill>
                  <a:srgbClr val="0000CC"/>
                </a:solidFill>
              </a:rPr>
              <a:t>1 carbon atom		             1 carbon atom</a:t>
            </a:r>
          </a:p>
          <a:p>
            <a:r>
              <a:rPr lang="en-US">
                <a:solidFill>
                  <a:srgbClr val="0000CC"/>
                </a:solidFill>
              </a:rPr>
              <a:t>2 oxygen atoms		             2 oxygen atoms</a:t>
            </a:r>
          </a:p>
        </p:txBody>
      </p:sp>
      <p:sp>
        <p:nvSpPr>
          <p:cNvPr id="618515" name="Text Box 19"/>
          <p:cNvSpPr txBox="1">
            <a:spLocks noChangeArrowheads="1"/>
          </p:cNvSpPr>
          <p:nvPr/>
        </p:nvSpPr>
        <p:spPr bwMode="auto">
          <a:xfrm>
            <a:off x="2243138" y="5675313"/>
            <a:ext cx="4984750" cy="730250"/>
          </a:xfrm>
          <a:prstGeom prst="rect">
            <a:avLst/>
          </a:prstGeom>
          <a:noFill/>
          <a:ln w="9525">
            <a:noFill/>
            <a:miter lim="800000"/>
            <a:headEnd/>
            <a:tailEnd/>
          </a:ln>
        </p:spPr>
        <p:txBody>
          <a:bodyPr wrap="none">
            <a:spAutoFit/>
          </a:bodyPr>
          <a:lstStyle/>
          <a:p>
            <a:r>
              <a:rPr lang="en-US" b="1">
                <a:solidFill>
                  <a:srgbClr val="0000CC"/>
                </a:solidFill>
              </a:rPr>
              <a:t>Reactants			             Product</a:t>
            </a:r>
          </a:p>
          <a:p>
            <a:r>
              <a:rPr lang="en-US">
                <a:solidFill>
                  <a:srgbClr val="0000CC"/>
                </a:solidFill>
              </a:rPr>
              <a:t>2 hydrogen atoms		             2 hydrogen atoms</a:t>
            </a:r>
          </a:p>
          <a:p>
            <a:r>
              <a:rPr lang="en-US">
                <a:solidFill>
                  <a:srgbClr val="0000CC"/>
                </a:solidFill>
              </a:rPr>
              <a:t>2 oxygen atoms		             1 oxygen atoms</a:t>
            </a:r>
          </a:p>
        </p:txBody>
      </p:sp>
      <p:sp>
        <p:nvSpPr>
          <p:cNvPr id="618516" name="Text Box 20"/>
          <p:cNvSpPr txBox="1">
            <a:spLocks noChangeArrowheads="1"/>
          </p:cNvSpPr>
          <p:nvPr/>
        </p:nvSpPr>
        <p:spPr bwMode="auto">
          <a:xfrm>
            <a:off x="4970463" y="5040313"/>
            <a:ext cx="336550" cy="274637"/>
          </a:xfrm>
          <a:prstGeom prst="rect">
            <a:avLst/>
          </a:prstGeom>
          <a:noFill/>
          <a:ln w="9525">
            <a:noFill/>
            <a:miter lim="800000"/>
            <a:headEnd/>
            <a:tailEnd/>
          </a:ln>
        </p:spPr>
        <p:txBody>
          <a:bodyPr wrap="none">
            <a:spAutoFit/>
          </a:bodyPr>
          <a:lstStyle/>
          <a:p>
            <a:r>
              <a:rPr lang="en-US" sz="1200" b="1">
                <a:solidFill>
                  <a:srgbClr val="333333"/>
                </a:solidFill>
              </a:rPr>
              <a:t>Pt</a:t>
            </a:r>
            <a:endParaRPr lang="en-US" sz="1200">
              <a:solidFill>
                <a:srgbClr val="333333"/>
              </a:solidFill>
            </a:endParaRPr>
          </a:p>
        </p:txBody>
      </p:sp>
      <p:sp>
        <p:nvSpPr>
          <p:cNvPr id="618517" name="Line 21"/>
          <p:cNvSpPr>
            <a:spLocks noChangeShapeType="1"/>
          </p:cNvSpPr>
          <p:nvPr/>
        </p:nvSpPr>
        <p:spPr bwMode="auto">
          <a:xfrm>
            <a:off x="4864100" y="4684713"/>
            <a:ext cx="649288" cy="0"/>
          </a:xfrm>
          <a:prstGeom prst="line">
            <a:avLst/>
          </a:prstGeom>
          <a:noFill/>
          <a:ln w="19050">
            <a:solidFill>
              <a:schemeClr val="tx1"/>
            </a:solidFill>
            <a:round/>
            <a:headEnd/>
            <a:tailEnd type="arrow" w="med" len="med"/>
          </a:ln>
        </p:spPr>
        <p:txBody>
          <a:bodyPr/>
          <a:lstStyle/>
          <a:p>
            <a:endParaRPr lang="en-US"/>
          </a:p>
        </p:txBody>
      </p:sp>
      <p:sp>
        <p:nvSpPr>
          <p:cNvPr id="618518" name="Line 22"/>
          <p:cNvSpPr>
            <a:spLocks noChangeShapeType="1"/>
          </p:cNvSpPr>
          <p:nvPr/>
        </p:nvSpPr>
        <p:spPr bwMode="auto">
          <a:xfrm>
            <a:off x="4864100" y="5322888"/>
            <a:ext cx="649288" cy="0"/>
          </a:xfrm>
          <a:prstGeom prst="line">
            <a:avLst/>
          </a:prstGeom>
          <a:noFill/>
          <a:ln w="19050">
            <a:solidFill>
              <a:schemeClr val="tx1"/>
            </a:solidFill>
            <a:round/>
            <a:headEnd/>
            <a:tailEnd type="arrow" w="med" len="med"/>
          </a:ln>
        </p:spPr>
        <p:txBody>
          <a:bodyPr/>
          <a:lstStyle/>
          <a:p>
            <a:endParaRPr lang="en-US"/>
          </a:p>
        </p:txBody>
      </p:sp>
      <p:sp>
        <p:nvSpPr>
          <p:cNvPr id="618519" name="Text Box 23"/>
          <p:cNvSpPr txBox="1">
            <a:spLocks noChangeArrowheads="1"/>
          </p:cNvSpPr>
          <p:nvPr/>
        </p:nvSpPr>
        <p:spPr bwMode="auto">
          <a:xfrm>
            <a:off x="4970463" y="4402138"/>
            <a:ext cx="336550" cy="274637"/>
          </a:xfrm>
          <a:prstGeom prst="rect">
            <a:avLst/>
          </a:prstGeom>
          <a:noFill/>
          <a:ln w="9525">
            <a:noFill/>
            <a:miter lim="800000"/>
            <a:headEnd/>
            <a:tailEnd/>
          </a:ln>
        </p:spPr>
        <p:txBody>
          <a:bodyPr wrap="none">
            <a:spAutoFit/>
          </a:bodyPr>
          <a:lstStyle/>
          <a:p>
            <a:r>
              <a:rPr lang="en-US" sz="1200" b="1">
                <a:solidFill>
                  <a:srgbClr val="333333"/>
                </a:solidFill>
              </a:rPr>
              <a:t>Pt</a:t>
            </a:r>
            <a:endParaRPr lang="en-US" sz="1200">
              <a:solidFill>
                <a:srgbClr val="333333"/>
              </a:solidFill>
            </a:endParaRPr>
          </a:p>
        </p:txBody>
      </p:sp>
      <p:sp>
        <p:nvSpPr>
          <p:cNvPr id="618520" name="Text Box 24"/>
          <p:cNvSpPr txBox="1">
            <a:spLocks noChangeArrowheads="1"/>
          </p:cNvSpPr>
          <p:nvPr/>
        </p:nvSpPr>
        <p:spPr bwMode="auto">
          <a:xfrm>
            <a:off x="3133725" y="1628775"/>
            <a:ext cx="361950" cy="457200"/>
          </a:xfrm>
          <a:prstGeom prst="rect">
            <a:avLst/>
          </a:prstGeom>
          <a:noFill/>
          <a:ln w="9525">
            <a:noFill/>
            <a:miter lim="800000"/>
            <a:headEnd/>
            <a:tailEnd/>
          </a:ln>
        </p:spPr>
        <p:txBody>
          <a:bodyPr wrap="none">
            <a:spAutoFit/>
          </a:bodyPr>
          <a:lstStyle/>
          <a:p>
            <a:r>
              <a:rPr lang="en-US" sz="2400"/>
              <a:t>+</a:t>
            </a:r>
          </a:p>
        </p:txBody>
      </p:sp>
      <p:sp>
        <p:nvSpPr>
          <p:cNvPr id="618521" name="Line 25"/>
          <p:cNvSpPr>
            <a:spLocks noChangeShapeType="1"/>
          </p:cNvSpPr>
          <p:nvPr/>
        </p:nvSpPr>
        <p:spPr bwMode="auto">
          <a:xfrm>
            <a:off x="5024438" y="1890713"/>
            <a:ext cx="649287" cy="0"/>
          </a:xfrm>
          <a:prstGeom prst="line">
            <a:avLst/>
          </a:prstGeom>
          <a:noFill/>
          <a:ln w="19050">
            <a:solidFill>
              <a:schemeClr val="tx1"/>
            </a:solidFill>
            <a:round/>
            <a:headEnd/>
            <a:tailEnd type="arrow" w="med" len="med"/>
          </a:ln>
        </p:spPr>
        <p:txBody>
          <a:bodyPr/>
          <a:lstStyle/>
          <a:p>
            <a:endParaRPr lang="en-US"/>
          </a:p>
        </p:txBody>
      </p:sp>
      <p:sp>
        <p:nvSpPr>
          <p:cNvPr id="618522" name="Text Box 26"/>
          <p:cNvSpPr txBox="1">
            <a:spLocks noChangeArrowheads="1"/>
          </p:cNvSpPr>
          <p:nvPr/>
        </p:nvSpPr>
        <p:spPr bwMode="auto">
          <a:xfrm>
            <a:off x="3136900" y="4379913"/>
            <a:ext cx="361950" cy="457200"/>
          </a:xfrm>
          <a:prstGeom prst="rect">
            <a:avLst/>
          </a:prstGeom>
          <a:noFill/>
          <a:ln w="9525">
            <a:noFill/>
            <a:miter lim="800000"/>
            <a:headEnd/>
            <a:tailEnd/>
          </a:ln>
        </p:spPr>
        <p:txBody>
          <a:bodyPr wrap="none">
            <a:spAutoFit/>
          </a:bodyPr>
          <a:lstStyle/>
          <a:p>
            <a:r>
              <a:rPr lang="en-US" sz="2400"/>
              <a:t>+</a:t>
            </a:r>
          </a:p>
        </p:txBody>
      </p:sp>
      <p:sp>
        <p:nvSpPr>
          <p:cNvPr id="618523" name="Text Box 27"/>
          <p:cNvSpPr txBox="1">
            <a:spLocks noChangeArrowheads="1"/>
          </p:cNvSpPr>
          <p:nvPr/>
        </p:nvSpPr>
        <p:spPr bwMode="auto">
          <a:xfrm>
            <a:off x="1787525" y="5006975"/>
            <a:ext cx="354013" cy="457200"/>
          </a:xfrm>
          <a:prstGeom prst="rect">
            <a:avLst/>
          </a:prstGeom>
          <a:noFill/>
          <a:ln w="9525">
            <a:noFill/>
            <a:miter lim="800000"/>
            <a:headEnd/>
            <a:tailEnd/>
          </a:ln>
        </p:spPr>
        <p:txBody>
          <a:bodyPr wrap="none">
            <a:spAutoFit/>
          </a:bodyPr>
          <a:lstStyle/>
          <a:p>
            <a:r>
              <a:rPr lang="en-US" sz="2400"/>
              <a:t>2</a:t>
            </a:r>
          </a:p>
        </p:txBody>
      </p:sp>
      <p:sp>
        <p:nvSpPr>
          <p:cNvPr id="618524" name="Text Box 28"/>
          <p:cNvSpPr txBox="1">
            <a:spLocks noChangeArrowheads="1"/>
          </p:cNvSpPr>
          <p:nvPr/>
        </p:nvSpPr>
        <p:spPr bwMode="auto">
          <a:xfrm>
            <a:off x="5934075" y="5002213"/>
            <a:ext cx="354013" cy="457200"/>
          </a:xfrm>
          <a:prstGeom prst="rect">
            <a:avLst/>
          </a:prstGeom>
          <a:noFill/>
          <a:ln w="9525">
            <a:noFill/>
            <a:miter lim="800000"/>
            <a:headEnd/>
            <a:tailEnd/>
          </a:ln>
        </p:spPr>
        <p:txBody>
          <a:bodyPr wrap="none">
            <a:spAutoFit/>
          </a:bodyPr>
          <a:lstStyle/>
          <a:p>
            <a:r>
              <a:rPr lang="en-US" sz="2400"/>
              <a:t>2</a:t>
            </a:r>
          </a:p>
        </p:txBody>
      </p:sp>
      <p:sp>
        <p:nvSpPr>
          <p:cNvPr id="618525" name="Rectangle 29"/>
          <p:cNvSpPr>
            <a:spLocks noChangeArrowheads="1"/>
          </p:cNvSpPr>
          <p:nvPr/>
        </p:nvSpPr>
        <p:spPr bwMode="auto">
          <a:xfrm>
            <a:off x="4291013" y="6365875"/>
            <a:ext cx="442912" cy="336550"/>
          </a:xfrm>
          <a:prstGeom prst="rect">
            <a:avLst/>
          </a:prstGeom>
          <a:noFill/>
          <a:ln w="9525">
            <a:noFill/>
            <a:miter lim="800000"/>
            <a:headEnd/>
            <a:tailEnd/>
          </a:ln>
        </p:spPr>
        <p:txBody>
          <a:bodyPr wrap="none">
            <a:spAutoFit/>
          </a:bodyPr>
          <a:lstStyle/>
          <a:p>
            <a:r>
              <a:rPr lang="en-US" sz="1600"/>
              <a:t>Un</a:t>
            </a:r>
          </a:p>
        </p:txBody>
      </p:sp>
      <p:pic>
        <p:nvPicPr>
          <p:cNvPr id="618526" name="Picture 30" descr="chart"/>
          <p:cNvPicPr>
            <a:picLocks noChangeAspect="1" noChangeArrowheads="1"/>
          </p:cNvPicPr>
          <p:nvPr/>
        </p:nvPicPr>
        <p:blipFill>
          <a:blip r:embed="rId8">
            <a:clrChange>
              <a:clrFrom>
                <a:srgbClr val="E1E7CB"/>
              </a:clrFrom>
              <a:clrTo>
                <a:srgbClr val="E1E7CB">
                  <a:alpha val="0"/>
                </a:srgbClr>
              </a:clrTo>
            </a:clrChange>
          </a:blip>
          <a:srcRect l="81805" t="33672" r="5756" b="56990"/>
          <a:stretch>
            <a:fillRect/>
          </a:stretch>
        </p:blipFill>
        <p:spPr bwMode="auto">
          <a:xfrm>
            <a:off x="7011988" y="4337050"/>
            <a:ext cx="871537" cy="714375"/>
          </a:xfrm>
          <a:prstGeom prst="rect">
            <a:avLst/>
          </a:prstGeom>
          <a:noFill/>
          <a:ln w="9525">
            <a:noFill/>
            <a:miter lim="800000"/>
            <a:headEnd/>
            <a:tailEnd/>
          </a:ln>
        </p:spPr>
      </p:pic>
      <p:sp>
        <p:nvSpPr>
          <p:cNvPr id="618527" name="Text Box 31"/>
          <p:cNvSpPr txBox="1">
            <a:spLocks noChangeArrowheads="1"/>
          </p:cNvSpPr>
          <p:nvPr/>
        </p:nvSpPr>
        <p:spPr bwMode="auto">
          <a:xfrm>
            <a:off x="2243138" y="5675313"/>
            <a:ext cx="4984750" cy="730250"/>
          </a:xfrm>
          <a:prstGeom prst="rect">
            <a:avLst/>
          </a:prstGeom>
          <a:noFill/>
          <a:ln w="9525">
            <a:noFill/>
            <a:miter lim="800000"/>
            <a:headEnd/>
            <a:tailEnd/>
          </a:ln>
        </p:spPr>
        <p:txBody>
          <a:bodyPr wrap="none">
            <a:spAutoFit/>
          </a:bodyPr>
          <a:lstStyle/>
          <a:p>
            <a:r>
              <a:rPr lang="en-US" b="1">
                <a:solidFill>
                  <a:srgbClr val="0000CC"/>
                </a:solidFill>
              </a:rPr>
              <a:t>Reactants			             Product</a:t>
            </a:r>
          </a:p>
          <a:p>
            <a:r>
              <a:rPr lang="en-US">
                <a:solidFill>
                  <a:srgbClr val="0000CC"/>
                </a:solidFill>
              </a:rPr>
              <a:t>2 hydrogen atoms		             4 hydrogen atoms</a:t>
            </a:r>
          </a:p>
          <a:p>
            <a:r>
              <a:rPr lang="en-US">
                <a:solidFill>
                  <a:srgbClr val="0000CC"/>
                </a:solidFill>
              </a:rPr>
              <a:t>2 oxygen atoms		             2 oxygen atoms</a:t>
            </a:r>
          </a:p>
        </p:txBody>
      </p:sp>
      <p:grpSp>
        <p:nvGrpSpPr>
          <p:cNvPr id="3" name="Group 32"/>
          <p:cNvGrpSpPr>
            <a:grpSpLocks/>
          </p:cNvGrpSpPr>
          <p:nvPr/>
        </p:nvGrpSpPr>
        <p:grpSpPr bwMode="auto">
          <a:xfrm>
            <a:off x="2562225" y="4416425"/>
            <a:ext cx="288925" cy="419100"/>
            <a:chOff x="1783" y="2772"/>
            <a:chExt cx="182" cy="264"/>
          </a:xfrm>
        </p:grpSpPr>
        <p:sp>
          <p:nvSpPr>
            <p:cNvPr id="38944" name="Oval 33"/>
            <p:cNvSpPr>
              <a:spLocks noChangeArrowheads="1"/>
            </p:cNvSpPr>
            <p:nvPr/>
          </p:nvSpPr>
          <p:spPr bwMode="auto">
            <a:xfrm>
              <a:off x="1785" y="2772"/>
              <a:ext cx="180" cy="180"/>
            </a:xfrm>
            <a:prstGeom prst="ellipse">
              <a:avLst/>
            </a:prstGeom>
            <a:gradFill rotWithShape="1">
              <a:gsLst>
                <a:gs pos="0">
                  <a:srgbClr val="EAEAEA"/>
                </a:gs>
                <a:gs pos="100000">
                  <a:srgbClr val="CCECFF"/>
                </a:gs>
              </a:gsLst>
              <a:lin ang="2700000" scaled="1"/>
            </a:gradFill>
            <a:ln w="3175">
              <a:solidFill>
                <a:srgbClr val="D1D1D1"/>
              </a:solidFill>
              <a:round/>
              <a:headEnd/>
              <a:tailEnd/>
            </a:ln>
          </p:spPr>
          <p:txBody>
            <a:bodyPr wrap="none" anchor="ctr"/>
            <a:lstStyle/>
            <a:p>
              <a:endParaRPr lang="en-US"/>
            </a:p>
          </p:txBody>
        </p:sp>
        <p:sp>
          <p:nvSpPr>
            <p:cNvPr id="38945" name="Oval 34"/>
            <p:cNvSpPr>
              <a:spLocks noChangeArrowheads="1"/>
            </p:cNvSpPr>
            <p:nvPr/>
          </p:nvSpPr>
          <p:spPr bwMode="auto">
            <a:xfrm>
              <a:off x="1783" y="2856"/>
              <a:ext cx="180" cy="180"/>
            </a:xfrm>
            <a:prstGeom prst="ellipse">
              <a:avLst/>
            </a:prstGeom>
            <a:gradFill rotWithShape="1">
              <a:gsLst>
                <a:gs pos="0">
                  <a:srgbClr val="EAEAEA"/>
                </a:gs>
                <a:gs pos="100000">
                  <a:srgbClr val="CCECFF"/>
                </a:gs>
              </a:gsLst>
              <a:lin ang="2700000" scaled="1"/>
            </a:gradFill>
            <a:ln w="3175">
              <a:solidFill>
                <a:srgbClr val="D1D1D1"/>
              </a:solidFill>
              <a:round/>
              <a:headEnd/>
              <a:tailEnd/>
            </a:ln>
          </p:spPr>
          <p:txBody>
            <a:bodyPr wrap="none" anchor="ctr"/>
            <a:lstStyle/>
            <a:p>
              <a:endParaRPr lang="en-US"/>
            </a:p>
          </p:txBody>
        </p:sp>
      </p:grpSp>
      <p:sp>
        <p:nvSpPr>
          <p:cNvPr id="618531" name="Text Box 35"/>
          <p:cNvSpPr txBox="1">
            <a:spLocks noChangeArrowheads="1"/>
          </p:cNvSpPr>
          <p:nvPr/>
        </p:nvSpPr>
        <p:spPr bwMode="auto">
          <a:xfrm>
            <a:off x="2243138" y="5675313"/>
            <a:ext cx="4984750" cy="730250"/>
          </a:xfrm>
          <a:prstGeom prst="rect">
            <a:avLst/>
          </a:prstGeom>
          <a:noFill/>
          <a:ln w="9525">
            <a:noFill/>
            <a:miter lim="800000"/>
            <a:headEnd/>
            <a:tailEnd/>
          </a:ln>
        </p:spPr>
        <p:txBody>
          <a:bodyPr wrap="none">
            <a:spAutoFit/>
          </a:bodyPr>
          <a:lstStyle/>
          <a:p>
            <a:r>
              <a:rPr lang="en-US" b="1">
                <a:solidFill>
                  <a:srgbClr val="0000CC"/>
                </a:solidFill>
              </a:rPr>
              <a:t>Reactants			             Product</a:t>
            </a:r>
          </a:p>
          <a:p>
            <a:r>
              <a:rPr lang="en-US">
                <a:solidFill>
                  <a:srgbClr val="0000CC"/>
                </a:solidFill>
              </a:rPr>
              <a:t>4 hydrogen atoms		             4 hydrogen atoms</a:t>
            </a:r>
          </a:p>
          <a:p>
            <a:r>
              <a:rPr lang="en-US">
                <a:solidFill>
                  <a:srgbClr val="0000CC"/>
                </a:solidFill>
              </a:rPr>
              <a:t>2 oxygen atoms		             2 oxygen atoms</a:t>
            </a:r>
          </a:p>
        </p:txBody>
      </p:sp>
      <p:sp>
        <p:nvSpPr>
          <p:cNvPr id="38943" name="Rectangle 36"/>
          <p:cNvSpPr>
            <a:spLocks noChangeArrowheads="1"/>
          </p:cNvSpPr>
          <p:nvPr/>
        </p:nvSpPr>
        <p:spPr bwMode="auto">
          <a:xfrm>
            <a:off x="76200" y="6567488"/>
            <a:ext cx="2166938" cy="214312"/>
          </a:xfrm>
          <a:prstGeom prst="rect">
            <a:avLst/>
          </a:prstGeom>
          <a:noFill/>
          <a:ln w="9525">
            <a:noFill/>
            <a:miter lim="800000"/>
            <a:headEnd/>
            <a:tailEnd/>
          </a:ln>
        </p:spPr>
        <p:txBody>
          <a:bodyPr wrap="none">
            <a:spAutoFit/>
          </a:bodyPr>
          <a:lstStyle/>
          <a:p>
            <a:r>
              <a:rPr lang="en-US" sz="800"/>
              <a:t>Timberlake, </a:t>
            </a:r>
            <a:r>
              <a:rPr lang="en-US" sz="800" u="sng"/>
              <a:t>Chemistry </a:t>
            </a:r>
            <a:r>
              <a:rPr lang="en-US" sz="800"/>
              <a:t>7</a:t>
            </a:r>
            <a:r>
              <a:rPr lang="en-US" sz="800" baseline="30000"/>
              <a:t>th</a:t>
            </a:r>
            <a:r>
              <a:rPr lang="en-US" sz="800"/>
              <a:t> Edition, page 164</a:t>
            </a:r>
          </a:p>
        </p:txBody>
      </p:sp>
    </p:spTree>
  </p:cSld>
  <p:clrMapOvr>
    <a:overrideClrMapping bg1="lt1" tx1="dk1" bg2="lt2" tx2="dk2" accent1="accent1" accent2="accent2" accent3="accent3" accent4="accent4" accent5="accent5" accent6="accent6" hlink="hlink" folHlink="folHlink"/>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18514"/>
                                        </p:tgtEl>
                                        <p:attrNameLst>
                                          <p:attrName>style.visibility</p:attrName>
                                        </p:attrNameLst>
                                      </p:cBhvr>
                                      <p:to>
                                        <p:strVal val="visible"/>
                                      </p:to>
                                    </p:set>
                                    <p:animEffect transition="in" filter="fade">
                                      <p:cBhvr>
                                        <p:cTn id="7" dur="1000"/>
                                        <p:tgtEl>
                                          <p:spTgt spid="618514"/>
                                        </p:tgtEl>
                                      </p:cBhvr>
                                    </p:animEffect>
                                    <p:anim calcmode="lin" valueType="num">
                                      <p:cBhvr>
                                        <p:cTn id="8" dur="1000" fill="hold"/>
                                        <p:tgtEl>
                                          <p:spTgt spid="618514"/>
                                        </p:tgtEl>
                                        <p:attrNameLst>
                                          <p:attrName>ppt_x</p:attrName>
                                        </p:attrNameLst>
                                      </p:cBhvr>
                                      <p:tavLst>
                                        <p:tav tm="0">
                                          <p:val>
                                            <p:strVal val="#ppt_x"/>
                                          </p:val>
                                        </p:tav>
                                        <p:tav tm="100000">
                                          <p:val>
                                            <p:strVal val="#ppt_x"/>
                                          </p:val>
                                        </p:tav>
                                      </p:tavLst>
                                    </p:anim>
                                    <p:anim calcmode="lin" valueType="num">
                                      <p:cBhvr>
                                        <p:cTn id="9" dur="1000" fill="hold"/>
                                        <p:tgtEl>
                                          <p:spTgt spid="6185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18506"/>
                                        </p:tgtEl>
                                        <p:attrNameLst>
                                          <p:attrName>style.visibility</p:attrName>
                                        </p:attrNameLst>
                                      </p:cBhvr>
                                      <p:to>
                                        <p:strVal val="visible"/>
                                      </p:to>
                                    </p:set>
                                    <p:animEffect transition="in" filter="dissolve">
                                      <p:cBhvr>
                                        <p:cTn id="14" dur="500"/>
                                        <p:tgtEl>
                                          <p:spTgt spid="61850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18522"/>
                                        </p:tgtEl>
                                        <p:attrNameLst>
                                          <p:attrName>style.visibility</p:attrName>
                                        </p:attrNameLst>
                                      </p:cBhvr>
                                      <p:to>
                                        <p:strVal val="visible"/>
                                      </p:to>
                                    </p:set>
                                    <p:animEffect transition="in" filter="fade">
                                      <p:cBhvr>
                                        <p:cTn id="17" dur="2000"/>
                                        <p:tgtEl>
                                          <p:spTgt spid="618522"/>
                                        </p:tgtEl>
                                      </p:cBhvr>
                                    </p:animEffect>
                                  </p:childTnLst>
                                </p:cTn>
                              </p:par>
                              <p:par>
                                <p:cTn id="18" presetID="9" presetClass="entr" presetSubtype="0" fill="hold" nodeType="withEffect">
                                  <p:stCondLst>
                                    <p:cond delay="0"/>
                                  </p:stCondLst>
                                  <p:childTnLst>
                                    <p:set>
                                      <p:cBhvr>
                                        <p:cTn id="19" dur="1" fill="hold">
                                          <p:stCondLst>
                                            <p:cond delay="0"/>
                                          </p:stCondLst>
                                        </p:cTn>
                                        <p:tgtEl>
                                          <p:spTgt spid="618507"/>
                                        </p:tgtEl>
                                        <p:attrNameLst>
                                          <p:attrName>style.visibility</p:attrName>
                                        </p:attrNameLst>
                                      </p:cBhvr>
                                      <p:to>
                                        <p:strVal val="visible"/>
                                      </p:to>
                                    </p:set>
                                    <p:animEffect transition="in" filter="dissolve">
                                      <p:cBhvr>
                                        <p:cTn id="20" dur="500"/>
                                        <p:tgtEl>
                                          <p:spTgt spid="618507"/>
                                        </p:tgtEl>
                                      </p:cBhvr>
                                    </p:animEffect>
                                  </p:childTnLst>
                                </p:cTn>
                              </p:par>
                              <p:par>
                                <p:cTn id="21" presetID="9"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18517"/>
                                        </p:tgtEl>
                                        <p:attrNameLst>
                                          <p:attrName>style.visibility</p:attrName>
                                        </p:attrNameLst>
                                      </p:cBhvr>
                                      <p:to>
                                        <p:strVal val="visible"/>
                                      </p:to>
                                    </p:set>
                                    <p:animEffect transition="in" filter="dissolve">
                                      <p:cBhvr>
                                        <p:cTn id="26" dur="500"/>
                                        <p:tgtEl>
                                          <p:spTgt spid="61851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18519"/>
                                        </p:tgtEl>
                                        <p:attrNameLst>
                                          <p:attrName>style.visibility</p:attrName>
                                        </p:attrNameLst>
                                      </p:cBhvr>
                                      <p:to>
                                        <p:strVal val="visible"/>
                                      </p:to>
                                    </p:set>
                                    <p:animEffect transition="in" filter="dissolve">
                                      <p:cBhvr>
                                        <p:cTn id="29" dur="500"/>
                                        <p:tgtEl>
                                          <p:spTgt spid="618519"/>
                                        </p:tgtEl>
                                      </p:cBhvr>
                                    </p:animEffect>
                                  </p:childTnLst>
                                </p:cTn>
                              </p:par>
                            </p:childTnLst>
                          </p:cTn>
                        </p:par>
                        <p:par>
                          <p:cTn id="30" fill="hold">
                            <p:stCondLst>
                              <p:cond delay="2000"/>
                            </p:stCondLst>
                            <p:childTnLst>
                              <p:par>
                                <p:cTn id="31" presetID="9" presetClass="emph" presetSubtype="0" nodeType="afterEffect">
                                  <p:stCondLst>
                                    <p:cond delay="0"/>
                                  </p:stCondLst>
                                  <p:childTnLst>
                                    <p:set>
                                      <p:cBhvr rctx="PPT">
                                        <p:cTn id="32" dur="indefinite"/>
                                        <p:tgtEl>
                                          <p:spTgt spid="618499"/>
                                        </p:tgtEl>
                                        <p:attrNameLst>
                                          <p:attrName>style.opacity</p:attrName>
                                        </p:attrNameLst>
                                      </p:cBhvr>
                                      <p:to>
                                        <p:strVal val="0.5"/>
                                      </p:to>
                                    </p:set>
                                    <p:animEffect filter="image" prLst="opacity: 0.5">
                                      <p:cBhvr rctx="IE">
                                        <p:cTn id="33" dur="indefinite"/>
                                        <p:tgtEl>
                                          <p:spTgt spid="618499"/>
                                        </p:tgtEl>
                                      </p:cBhvr>
                                    </p:animEffect>
                                  </p:childTnLst>
                                </p:cTn>
                              </p:par>
                              <p:par>
                                <p:cTn id="34" presetID="9" presetClass="emph" presetSubtype="0" nodeType="withEffect">
                                  <p:stCondLst>
                                    <p:cond delay="0"/>
                                  </p:stCondLst>
                                  <p:childTnLst>
                                    <p:set>
                                      <p:cBhvr rctx="PPT">
                                        <p:cTn id="35" dur="indefinite"/>
                                        <p:tgtEl>
                                          <p:spTgt spid="618505"/>
                                        </p:tgtEl>
                                        <p:attrNameLst>
                                          <p:attrName>style.opacity</p:attrName>
                                        </p:attrNameLst>
                                      </p:cBhvr>
                                      <p:to>
                                        <p:strVal val="0.5"/>
                                      </p:to>
                                    </p:set>
                                    <p:animEffect filter="image" prLst="opacity: 0.5">
                                      <p:cBhvr rctx="IE">
                                        <p:cTn id="36" dur="indefinite"/>
                                        <p:tgtEl>
                                          <p:spTgt spid="618505"/>
                                        </p:tgtEl>
                                      </p:cBhvr>
                                    </p:animEffect>
                                  </p:childTnLst>
                                </p:cTn>
                              </p:par>
                              <p:par>
                                <p:cTn id="37" presetID="9" presetClass="emph" presetSubtype="0" grpId="0" nodeType="withEffect">
                                  <p:stCondLst>
                                    <p:cond delay="0"/>
                                  </p:stCondLst>
                                  <p:childTnLst>
                                    <p:set>
                                      <p:cBhvr rctx="PPT">
                                        <p:cTn id="38" dur="indefinite"/>
                                        <p:tgtEl>
                                          <p:spTgt spid="618508"/>
                                        </p:tgtEl>
                                        <p:attrNameLst>
                                          <p:attrName>style.opacity</p:attrName>
                                        </p:attrNameLst>
                                      </p:cBhvr>
                                      <p:to>
                                        <p:strVal val="0.5"/>
                                      </p:to>
                                    </p:set>
                                    <p:animEffect filter="image" prLst="opacity: 0.5">
                                      <p:cBhvr rctx="IE">
                                        <p:cTn id="39" dur="indefinite"/>
                                        <p:tgtEl>
                                          <p:spTgt spid="618508"/>
                                        </p:tgtEl>
                                      </p:cBhvr>
                                    </p:animEffect>
                                  </p:childTnLst>
                                </p:cTn>
                              </p:par>
                              <p:par>
                                <p:cTn id="40" presetID="9" presetClass="emph" presetSubtype="0" grpId="0" nodeType="withEffect">
                                  <p:stCondLst>
                                    <p:cond delay="0"/>
                                  </p:stCondLst>
                                  <p:childTnLst>
                                    <p:set>
                                      <p:cBhvr rctx="PPT">
                                        <p:cTn id="41" dur="indefinite"/>
                                        <p:tgtEl>
                                          <p:spTgt spid="618512"/>
                                        </p:tgtEl>
                                        <p:attrNameLst>
                                          <p:attrName>style.opacity</p:attrName>
                                        </p:attrNameLst>
                                      </p:cBhvr>
                                      <p:to>
                                        <p:strVal val="0.5"/>
                                      </p:to>
                                    </p:set>
                                    <p:animEffect filter="image" prLst="opacity: 0.5">
                                      <p:cBhvr rctx="IE">
                                        <p:cTn id="42" dur="indefinite"/>
                                        <p:tgtEl>
                                          <p:spTgt spid="618512"/>
                                        </p:tgtEl>
                                      </p:cBhvr>
                                    </p:animEffect>
                                  </p:childTnLst>
                                </p:cTn>
                              </p:par>
                              <p:par>
                                <p:cTn id="43" presetID="9" presetClass="emph" presetSubtype="0" grpId="0" nodeType="withEffect">
                                  <p:stCondLst>
                                    <p:cond delay="0"/>
                                  </p:stCondLst>
                                  <p:childTnLst>
                                    <p:set>
                                      <p:cBhvr rctx="PPT">
                                        <p:cTn id="44" dur="indefinite"/>
                                        <p:tgtEl>
                                          <p:spTgt spid="618520"/>
                                        </p:tgtEl>
                                        <p:attrNameLst>
                                          <p:attrName>style.opacity</p:attrName>
                                        </p:attrNameLst>
                                      </p:cBhvr>
                                      <p:to>
                                        <p:strVal val="0.5"/>
                                      </p:to>
                                    </p:set>
                                    <p:animEffect filter="image" prLst="opacity: 0.5">
                                      <p:cBhvr rctx="IE">
                                        <p:cTn id="45" dur="indefinite"/>
                                        <p:tgtEl>
                                          <p:spTgt spid="618520"/>
                                        </p:tgtEl>
                                      </p:cBhvr>
                                    </p:animEffect>
                                  </p:childTnLst>
                                </p:cTn>
                              </p:par>
                              <p:par>
                                <p:cTn id="46" presetID="9" presetClass="emph" presetSubtype="0" grpId="0" nodeType="withEffect">
                                  <p:stCondLst>
                                    <p:cond delay="0"/>
                                  </p:stCondLst>
                                  <p:childTnLst>
                                    <p:set>
                                      <p:cBhvr rctx="PPT">
                                        <p:cTn id="47" dur="indefinite"/>
                                        <p:tgtEl>
                                          <p:spTgt spid="618513"/>
                                        </p:tgtEl>
                                        <p:attrNameLst>
                                          <p:attrName>style.opacity</p:attrName>
                                        </p:attrNameLst>
                                      </p:cBhvr>
                                      <p:to>
                                        <p:strVal val="0.5"/>
                                      </p:to>
                                    </p:set>
                                    <p:animEffect filter="image" prLst="opacity: 0.5">
                                      <p:cBhvr rctx="IE">
                                        <p:cTn id="48" dur="indefinite"/>
                                        <p:tgtEl>
                                          <p:spTgt spid="618513"/>
                                        </p:tgtEl>
                                      </p:cBhvr>
                                    </p:animEffect>
                                  </p:childTnLst>
                                </p:cTn>
                              </p:par>
                              <p:par>
                                <p:cTn id="49" presetID="9" presetClass="emph" presetSubtype="0" grpId="1" nodeType="withEffect">
                                  <p:stCondLst>
                                    <p:cond delay="0"/>
                                  </p:stCondLst>
                                  <p:childTnLst>
                                    <p:set>
                                      <p:cBhvr rctx="PPT">
                                        <p:cTn id="50" dur="indefinite"/>
                                        <p:tgtEl>
                                          <p:spTgt spid="618514"/>
                                        </p:tgtEl>
                                        <p:attrNameLst>
                                          <p:attrName>style.opacity</p:attrName>
                                        </p:attrNameLst>
                                      </p:cBhvr>
                                      <p:to>
                                        <p:strVal val="0.5"/>
                                      </p:to>
                                    </p:set>
                                    <p:animEffect filter="image" prLst="opacity: 0.5">
                                      <p:cBhvr rctx="IE">
                                        <p:cTn id="51" dur="indefinite"/>
                                        <p:tgtEl>
                                          <p:spTgt spid="618514"/>
                                        </p:tgtEl>
                                      </p:cBhvr>
                                    </p:animEffect>
                                  </p:childTnLst>
                                </p:cTn>
                              </p:par>
                              <p:par>
                                <p:cTn id="52" presetID="9" presetClass="emph" presetSubtype="0" grpId="0" nodeType="withEffect">
                                  <p:stCondLst>
                                    <p:cond delay="0"/>
                                  </p:stCondLst>
                                  <p:childTnLst>
                                    <p:set>
                                      <p:cBhvr rctx="PPT">
                                        <p:cTn id="53" dur="indefinite"/>
                                        <p:tgtEl>
                                          <p:spTgt spid="618521"/>
                                        </p:tgtEl>
                                        <p:attrNameLst>
                                          <p:attrName>style.opacity</p:attrName>
                                        </p:attrNameLst>
                                      </p:cBhvr>
                                      <p:to>
                                        <p:strVal val="0.5"/>
                                      </p:to>
                                    </p:set>
                                    <p:animEffect filter="image" prLst="opacity: 0.5">
                                      <p:cBhvr rctx="IE">
                                        <p:cTn id="54" dur="indefinite"/>
                                        <p:tgtEl>
                                          <p:spTgt spid="618521"/>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618504"/>
                                        </p:tgtEl>
                                        <p:attrNameLst>
                                          <p:attrName>style.visibility</p:attrName>
                                        </p:attrNameLst>
                                      </p:cBhvr>
                                      <p:to>
                                        <p:strVal val="visible"/>
                                      </p:to>
                                    </p:set>
                                    <p:anim calcmode="lin" valueType="num">
                                      <p:cBhvr>
                                        <p:cTn id="59" dur="500" fill="hold"/>
                                        <p:tgtEl>
                                          <p:spTgt spid="618504"/>
                                        </p:tgtEl>
                                        <p:attrNameLst>
                                          <p:attrName>ppt_w</p:attrName>
                                        </p:attrNameLst>
                                      </p:cBhvr>
                                      <p:tavLst>
                                        <p:tav tm="0">
                                          <p:val>
                                            <p:fltVal val="0"/>
                                          </p:val>
                                        </p:tav>
                                        <p:tav tm="100000">
                                          <p:val>
                                            <p:strVal val="#ppt_w"/>
                                          </p:val>
                                        </p:tav>
                                      </p:tavLst>
                                    </p:anim>
                                    <p:anim calcmode="lin" valueType="num">
                                      <p:cBhvr>
                                        <p:cTn id="60" dur="500" fill="hold"/>
                                        <p:tgtEl>
                                          <p:spTgt spid="618504"/>
                                        </p:tgtEl>
                                        <p:attrNameLst>
                                          <p:attrName>ppt_h</p:attrName>
                                        </p:attrNameLst>
                                      </p:cBhvr>
                                      <p:tavLst>
                                        <p:tav tm="0">
                                          <p:val>
                                            <p:strVal val="#ppt_h"/>
                                          </p:val>
                                        </p:tav>
                                        <p:tav tm="100000">
                                          <p:val>
                                            <p:strVal val="#ppt_h"/>
                                          </p:val>
                                        </p:tav>
                                      </p:tavLst>
                                    </p:anim>
                                  </p:childTnLst>
                                </p:cTn>
                              </p:par>
                              <p:par>
                                <p:cTn id="61" presetID="22" presetClass="entr" presetSubtype="1" fill="hold" grpId="0" nodeType="withEffect">
                                  <p:stCondLst>
                                    <p:cond delay="0"/>
                                  </p:stCondLst>
                                  <p:childTnLst>
                                    <p:set>
                                      <p:cBhvr>
                                        <p:cTn id="62" dur="1" fill="hold">
                                          <p:stCondLst>
                                            <p:cond delay="0"/>
                                          </p:stCondLst>
                                        </p:cTn>
                                        <p:tgtEl>
                                          <p:spTgt spid="618503"/>
                                        </p:tgtEl>
                                        <p:attrNameLst>
                                          <p:attrName>style.visibility</p:attrName>
                                        </p:attrNameLst>
                                      </p:cBhvr>
                                      <p:to>
                                        <p:strVal val="visible"/>
                                      </p:to>
                                    </p:set>
                                    <p:animEffect transition="in" filter="wipe(up)">
                                      <p:cBhvr>
                                        <p:cTn id="63" dur="500"/>
                                        <p:tgtEl>
                                          <p:spTgt spid="61850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18498"/>
                                        </p:tgtEl>
                                        <p:attrNameLst>
                                          <p:attrName>style.visibility</p:attrName>
                                        </p:attrNameLst>
                                      </p:cBhvr>
                                      <p:to>
                                        <p:strVal val="visible"/>
                                      </p:to>
                                    </p:set>
                                    <p:animEffect transition="in" filter="fade">
                                      <p:cBhvr>
                                        <p:cTn id="68" dur="2000"/>
                                        <p:tgtEl>
                                          <p:spTgt spid="61849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18516"/>
                                        </p:tgtEl>
                                        <p:attrNameLst>
                                          <p:attrName>style.visibility</p:attrName>
                                        </p:attrNameLst>
                                      </p:cBhvr>
                                      <p:to>
                                        <p:strVal val="visible"/>
                                      </p:to>
                                    </p:set>
                                    <p:animEffect transition="in" filter="fade">
                                      <p:cBhvr>
                                        <p:cTn id="71" dur="2000"/>
                                        <p:tgtEl>
                                          <p:spTgt spid="61851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18518"/>
                                        </p:tgtEl>
                                        <p:attrNameLst>
                                          <p:attrName>style.visibility</p:attrName>
                                        </p:attrNameLst>
                                      </p:cBhvr>
                                      <p:to>
                                        <p:strVal val="visible"/>
                                      </p:to>
                                    </p:set>
                                    <p:animEffect transition="in" filter="fade">
                                      <p:cBhvr>
                                        <p:cTn id="74" dur="2000"/>
                                        <p:tgtEl>
                                          <p:spTgt spid="618518"/>
                                        </p:tgtEl>
                                      </p:cBhvr>
                                    </p:animEffect>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618515"/>
                                        </p:tgtEl>
                                        <p:attrNameLst>
                                          <p:attrName>style.visibility</p:attrName>
                                        </p:attrNameLst>
                                      </p:cBhvr>
                                      <p:to>
                                        <p:strVal val="visible"/>
                                      </p:to>
                                    </p:set>
                                    <p:animEffect transition="in" filter="fade">
                                      <p:cBhvr>
                                        <p:cTn id="79" dur="1000"/>
                                        <p:tgtEl>
                                          <p:spTgt spid="618515"/>
                                        </p:tgtEl>
                                      </p:cBhvr>
                                    </p:animEffect>
                                    <p:anim calcmode="lin" valueType="num">
                                      <p:cBhvr>
                                        <p:cTn id="80" dur="1000" fill="hold"/>
                                        <p:tgtEl>
                                          <p:spTgt spid="618515"/>
                                        </p:tgtEl>
                                        <p:attrNameLst>
                                          <p:attrName>ppt_x</p:attrName>
                                        </p:attrNameLst>
                                      </p:cBhvr>
                                      <p:tavLst>
                                        <p:tav tm="0">
                                          <p:val>
                                            <p:strVal val="#ppt_x"/>
                                          </p:val>
                                        </p:tav>
                                        <p:tav tm="100000">
                                          <p:val>
                                            <p:strVal val="#ppt_x"/>
                                          </p:val>
                                        </p:tav>
                                      </p:tavLst>
                                    </p:anim>
                                    <p:anim calcmode="lin" valueType="num">
                                      <p:cBhvr>
                                        <p:cTn id="81" dur="1000" fill="hold"/>
                                        <p:tgtEl>
                                          <p:spTgt spid="618515"/>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499"/>
                                          </p:stCondLst>
                                        </p:cTn>
                                        <p:tgtEl>
                                          <p:spTgt spid="61850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618525"/>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618524"/>
                                        </p:tgtEl>
                                        <p:attrNameLst>
                                          <p:attrName>style.visibility</p:attrName>
                                        </p:attrNameLst>
                                      </p:cBhvr>
                                      <p:to>
                                        <p:strVal val="visible"/>
                                      </p:to>
                                    </p:set>
                                    <p:animEffect transition="in" filter="dissolve">
                                      <p:cBhvr>
                                        <p:cTn id="92" dur="500"/>
                                        <p:tgtEl>
                                          <p:spTgt spid="618524"/>
                                        </p:tgtEl>
                                      </p:cBhvr>
                                    </p:animEffect>
                                  </p:childTnLst>
                                </p:cTn>
                              </p:par>
                              <p:par>
                                <p:cTn id="93" presetID="9" presetClass="entr" presetSubtype="0" fill="hold" nodeType="withEffect">
                                  <p:stCondLst>
                                    <p:cond delay="0"/>
                                  </p:stCondLst>
                                  <p:childTnLst>
                                    <p:set>
                                      <p:cBhvr>
                                        <p:cTn id="94" dur="1" fill="hold">
                                          <p:stCondLst>
                                            <p:cond delay="0"/>
                                          </p:stCondLst>
                                        </p:cTn>
                                        <p:tgtEl>
                                          <p:spTgt spid="618526"/>
                                        </p:tgtEl>
                                        <p:attrNameLst>
                                          <p:attrName>style.visibility</p:attrName>
                                        </p:attrNameLst>
                                      </p:cBhvr>
                                      <p:to>
                                        <p:strVal val="visible"/>
                                      </p:to>
                                    </p:set>
                                    <p:animEffect transition="in" filter="dissolve">
                                      <p:cBhvr>
                                        <p:cTn id="95" dur="500"/>
                                        <p:tgtEl>
                                          <p:spTgt spid="618526"/>
                                        </p:tgtEl>
                                      </p:cBhvr>
                                    </p:animEffect>
                                  </p:childTnLst>
                                </p:cTn>
                              </p:par>
                            </p:childTnLst>
                          </p:cTn>
                        </p:par>
                      </p:childTnLst>
                    </p:cTn>
                  </p:par>
                  <p:par>
                    <p:cTn id="96" fill="hold">
                      <p:stCondLst>
                        <p:cond delay="indefinite"/>
                      </p:stCondLst>
                      <p:childTnLst>
                        <p:par>
                          <p:cTn id="97" fill="hold">
                            <p:stCondLst>
                              <p:cond delay="0"/>
                            </p:stCondLst>
                            <p:childTnLst>
                              <p:par>
                                <p:cTn id="98" presetID="49" presetClass="entr" presetSubtype="0" decel="100000" fill="hold" nodeType="clickEffect">
                                  <p:stCondLst>
                                    <p:cond delay="0"/>
                                  </p:stCondLst>
                                  <p:childTnLst>
                                    <p:set>
                                      <p:cBhvr>
                                        <p:cTn id="99" dur="1" fill="hold">
                                          <p:stCondLst>
                                            <p:cond delay="0"/>
                                          </p:stCondLst>
                                        </p:cTn>
                                        <p:tgtEl>
                                          <p:spTgt spid="618526"/>
                                        </p:tgtEl>
                                        <p:attrNameLst>
                                          <p:attrName>style.visibility</p:attrName>
                                        </p:attrNameLst>
                                      </p:cBhvr>
                                      <p:to>
                                        <p:strVal val="visible"/>
                                      </p:to>
                                    </p:set>
                                    <p:anim calcmode="lin" valueType="num">
                                      <p:cBhvr>
                                        <p:cTn id="100" dur="500" fill="hold"/>
                                        <p:tgtEl>
                                          <p:spTgt spid="618526"/>
                                        </p:tgtEl>
                                        <p:attrNameLst>
                                          <p:attrName>ppt_w</p:attrName>
                                        </p:attrNameLst>
                                      </p:cBhvr>
                                      <p:tavLst>
                                        <p:tav tm="0">
                                          <p:val>
                                            <p:fltVal val="0"/>
                                          </p:val>
                                        </p:tav>
                                        <p:tav tm="100000">
                                          <p:val>
                                            <p:strVal val="#ppt_w"/>
                                          </p:val>
                                        </p:tav>
                                      </p:tavLst>
                                    </p:anim>
                                    <p:anim calcmode="lin" valueType="num">
                                      <p:cBhvr>
                                        <p:cTn id="101" dur="500" fill="hold"/>
                                        <p:tgtEl>
                                          <p:spTgt spid="618526"/>
                                        </p:tgtEl>
                                        <p:attrNameLst>
                                          <p:attrName>ppt_h</p:attrName>
                                        </p:attrNameLst>
                                      </p:cBhvr>
                                      <p:tavLst>
                                        <p:tav tm="0">
                                          <p:val>
                                            <p:fltVal val="0"/>
                                          </p:val>
                                        </p:tav>
                                        <p:tav tm="100000">
                                          <p:val>
                                            <p:strVal val="#ppt_h"/>
                                          </p:val>
                                        </p:tav>
                                      </p:tavLst>
                                    </p:anim>
                                    <p:anim calcmode="lin" valueType="num">
                                      <p:cBhvr>
                                        <p:cTn id="102" dur="500" fill="hold"/>
                                        <p:tgtEl>
                                          <p:spTgt spid="618526"/>
                                        </p:tgtEl>
                                        <p:attrNameLst>
                                          <p:attrName>style.rotation</p:attrName>
                                        </p:attrNameLst>
                                      </p:cBhvr>
                                      <p:tavLst>
                                        <p:tav tm="0">
                                          <p:val>
                                            <p:fltVal val="360"/>
                                          </p:val>
                                        </p:tav>
                                        <p:tav tm="100000">
                                          <p:val>
                                            <p:fltVal val="0"/>
                                          </p:val>
                                        </p:tav>
                                      </p:tavLst>
                                    </p:anim>
                                    <p:animEffect transition="in" filter="fade">
                                      <p:cBhvr>
                                        <p:cTn id="103" dur="500"/>
                                        <p:tgtEl>
                                          <p:spTgt spid="618526"/>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2000"/>
                                        <p:tgtEl>
                                          <p:spTgt spid="618515"/>
                                        </p:tgtEl>
                                      </p:cBhvr>
                                    </p:animEffect>
                                    <p:set>
                                      <p:cBhvr>
                                        <p:cTn id="108" dur="1" fill="hold">
                                          <p:stCondLst>
                                            <p:cond delay="1999"/>
                                          </p:stCondLst>
                                        </p:cTn>
                                        <p:tgtEl>
                                          <p:spTgt spid="618515"/>
                                        </p:tgtEl>
                                        <p:attrNameLst>
                                          <p:attrName>style.visibility</p:attrName>
                                        </p:attrNameLst>
                                      </p:cBhvr>
                                      <p:to>
                                        <p:strVal val="hidden"/>
                                      </p:to>
                                    </p:set>
                                  </p:childTnLst>
                                </p:cTn>
                              </p:par>
                              <p:par>
                                <p:cTn id="109" presetID="10" presetClass="entr" presetSubtype="0" fill="hold" grpId="0" nodeType="withEffect">
                                  <p:stCondLst>
                                    <p:cond delay="0"/>
                                  </p:stCondLst>
                                  <p:childTnLst>
                                    <p:set>
                                      <p:cBhvr>
                                        <p:cTn id="110" dur="1" fill="hold">
                                          <p:stCondLst>
                                            <p:cond delay="0"/>
                                          </p:stCondLst>
                                        </p:cTn>
                                        <p:tgtEl>
                                          <p:spTgt spid="618527"/>
                                        </p:tgtEl>
                                        <p:attrNameLst>
                                          <p:attrName>style.visibility</p:attrName>
                                        </p:attrNameLst>
                                      </p:cBhvr>
                                      <p:to>
                                        <p:strVal val="visible"/>
                                      </p:to>
                                    </p:set>
                                    <p:animEffect transition="in" filter="fade">
                                      <p:cBhvr>
                                        <p:cTn id="111" dur="2000"/>
                                        <p:tgtEl>
                                          <p:spTgt spid="618527"/>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618523"/>
                                        </p:tgtEl>
                                        <p:attrNameLst>
                                          <p:attrName>style.visibility</p:attrName>
                                        </p:attrNameLst>
                                      </p:cBhvr>
                                      <p:to>
                                        <p:strVal val="visible"/>
                                      </p:to>
                                    </p:set>
                                    <p:animEffect transition="in" filter="dissolve">
                                      <p:cBhvr>
                                        <p:cTn id="116" dur="500"/>
                                        <p:tgtEl>
                                          <p:spTgt spid="618523"/>
                                        </p:tgtEl>
                                      </p:cBhvr>
                                    </p:animEffect>
                                  </p:childTnLst>
                                </p:cTn>
                              </p:par>
                            </p:childTnLst>
                          </p:cTn>
                        </p:par>
                        <p:par>
                          <p:cTn id="117" fill="hold">
                            <p:stCondLst>
                              <p:cond delay="500"/>
                            </p:stCondLst>
                            <p:childTnLst>
                              <p:par>
                                <p:cTn id="118" presetID="9" presetClass="entr" presetSubtype="0" fill="hold" nodeType="afterEffect">
                                  <p:stCondLst>
                                    <p:cond delay="0"/>
                                  </p:stCondLst>
                                  <p:childTnLst>
                                    <p:set>
                                      <p:cBhvr>
                                        <p:cTn id="119" dur="1" fill="hold">
                                          <p:stCondLst>
                                            <p:cond delay="0"/>
                                          </p:stCondLst>
                                        </p:cTn>
                                        <p:tgtEl>
                                          <p:spTgt spid="3"/>
                                        </p:tgtEl>
                                        <p:attrNameLst>
                                          <p:attrName>style.visibility</p:attrName>
                                        </p:attrNameLst>
                                      </p:cBhvr>
                                      <p:to>
                                        <p:strVal val="visible"/>
                                      </p:to>
                                    </p:set>
                                    <p:animEffect transition="in" filter="dissolve">
                                      <p:cBhvr>
                                        <p:cTn id="120" dur="500"/>
                                        <p:tgtEl>
                                          <p:spTgt spid="3"/>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grpId="1" nodeType="clickEffect">
                                  <p:stCondLst>
                                    <p:cond delay="0"/>
                                  </p:stCondLst>
                                  <p:childTnLst>
                                    <p:animEffect transition="out" filter="fade">
                                      <p:cBhvr>
                                        <p:cTn id="124" dur="2000"/>
                                        <p:tgtEl>
                                          <p:spTgt spid="618527"/>
                                        </p:tgtEl>
                                      </p:cBhvr>
                                    </p:animEffect>
                                    <p:set>
                                      <p:cBhvr>
                                        <p:cTn id="125" dur="1" fill="hold">
                                          <p:stCondLst>
                                            <p:cond delay="1999"/>
                                          </p:stCondLst>
                                        </p:cTn>
                                        <p:tgtEl>
                                          <p:spTgt spid="618527"/>
                                        </p:tgtEl>
                                        <p:attrNameLst>
                                          <p:attrName>style.visibility</p:attrName>
                                        </p:attrNameLst>
                                      </p:cBhvr>
                                      <p:to>
                                        <p:strVal val="hidden"/>
                                      </p:to>
                                    </p:set>
                                  </p:childTnLst>
                                </p:cTn>
                              </p:par>
                              <p:par>
                                <p:cTn id="126" presetID="10" presetClass="entr" presetSubtype="0" fill="hold" grpId="0" nodeType="withEffect">
                                  <p:stCondLst>
                                    <p:cond delay="0"/>
                                  </p:stCondLst>
                                  <p:childTnLst>
                                    <p:set>
                                      <p:cBhvr>
                                        <p:cTn id="127" dur="1" fill="hold">
                                          <p:stCondLst>
                                            <p:cond delay="0"/>
                                          </p:stCondLst>
                                        </p:cTn>
                                        <p:tgtEl>
                                          <p:spTgt spid="618531"/>
                                        </p:tgtEl>
                                        <p:attrNameLst>
                                          <p:attrName>style.visibility</p:attrName>
                                        </p:attrNameLst>
                                      </p:cBhvr>
                                      <p:to>
                                        <p:strVal val="visible"/>
                                      </p:to>
                                    </p:set>
                                    <p:animEffect transition="in" filter="fade">
                                      <p:cBhvr>
                                        <p:cTn id="128" dur="2000"/>
                                        <p:tgtEl>
                                          <p:spTgt spid="618531"/>
                                        </p:tgtEl>
                                      </p:cBhvr>
                                    </p:animEffect>
                                  </p:childTnLst>
                                </p:cTn>
                              </p:par>
                            </p:childTnLst>
                          </p:cTn>
                        </p:par>
                      </p:childTnLst>
                    </p:cTn>
                  </p:par>
                  <p:par>
                    <p:cTn id="129" fill="hold">
                      <p:stCondLst>
                        <p:cond delay="indefinite"/>
                      </p:stCondLst>
                      <p:childTnLst>
                        <p:par>
                          <p:cTn id="130" fill="hold">
                            <p:stCondLst>
                              <p:cond delay="0"/>
                            </p:stCondLst>
                            <p:childTnLst>
                              <p:par>
                                <p:cTn id="131" presetID="37" presetClass="exit" presetSubtype="0" fill="hold" grpId="1" nodeType="clickEffect">
                                  <p:stCondLst>
                                    <p:cond delay="0"/>
                                  </p:stCondLst>
                                  <p:childTnLst>
                                    <p:animEffect transition="out" filter="fade">
                                      <p:cBhvr>
                                        <p:cTn id="132" dur="1000"/>
                                        <p:tgtEl>
                                          <p:spTgt spid="618525"/>
                                        </p:tgtEl>
                                      </p:cBhvr>
                                    </p:animEffect>
                                    <p:anim calcmode="lin" valueType="num">
                                      <p:cBhvr>
                                        <p:cTn id="133" dur="1000"/>
                                        <p:tgtEl>
                                          <p:spTgt spid="618525"/>
                                        </p:tgtEl>
                                        <p:attrNameLst>
                                          <p:attrName>ppt_x</p:attrName>
                                        </p:attrNameLst>
                                      </p:cBhvr>
                                      <p:tavLst>
                                        <p:tav tm="0">
                                          <p:val>
                                            <p:strVal val="ppt_x"/>
                                          </p:val>
                                        </p:tav>
                                        <p:tav tm="100000">
                                          <p:val>
                                            <p:strVal val="ppt_x"/>
                                          </p:val>
                                        </p:tav>
                                      </p:tavLst>
                                    </p:anim>
                                    <p:anim calcmode="lin" valueType="num">
                                      <p:cBhvr>
                                        <p:cTn id="134" dur="100" decel="100000"/>
                                        <p:tgtEl>
                                          <p:spTgt spid="618525"/>
                                        </p:tgtEl>
                                        <p:attrNameLst>
                                          <p:attrName>ppt_y</p:attrName>
                                        </p:attrNameLst>
                                      </p:cBhvr>
                                      <p:tavLst>
                                        <p:tav tm="0">
                                          <p:val>
                                            <p:strVal val="ppt_y"/>
                                          </p:val>
                                        </p:tav>
                                        <p:tav tm="100000">
                                          <p:val>
                                            <p:strVal val="ppt_y-.03"/>
                                          </p:val>
                                        </p:tav>
                                      </p:tavLst>
                                    </p:anim>
                                    <p:anim calcmode="lin" valueType="num">
                                      <p:cBhvr>
                                        <p:cTn id="135" dur="900" accel="100000">
                                          <p:stCondLst>
                                            <p:cond delay="100"/>
                                          </p:stCondLst>
                                        </p:cTn>
                                        <p:tgtEl>
                                          <p:spTgt spid="618525"/>
                                        </p:tgtEl>
                                        <p:attrNameLst>
                                          <p:attrName>ppt_y</p:attrName>
                                        </p:attrNameLst>
                                      </p:cBhvr>
                                      <p:tavLst>
                                        <p:tav tm="0">
                                          <p:val>
                                            <p:strVal val="ppt_y"/>
                                          </p:val>
                                        </p:tav>
                                        <p:tav tm="100000">
                                          <p:val>
                                            <p:strVal val="ppt_y+1"/>
                                          </p:val>
                                        </p:tav>
                                      </p:tavLst>
                                    </p:anim>
                                    <p:set>
                                      <p:cBhvr>
                                        <p:cTn id="136" dur="1" fill="hold">
                                          <p:stCondLst>
                                            <p:cond delay="999"/>
                                          </p:stCondLst>
                                        </p:cTn>
                                        <p:tgtEl>
                                          <p:spTgt spid="6185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8" grpId="0"/>
      <p:bldP spid="618501" grpId="0" autoUpdateAnimBg="0"/>
      <p:bldP spid="618503" grpId="0" animBg="1"/>
      <p:bldP spid="618504" grpId="0"/>
      <p:bldP spid="618508" grpId="0" animBg="1"/>
      <p:bldP spid="618512" grpId="0"/>
      <p:bldP spid="618513" grpId="0" animBg="1"/>
      <p:bldP spid="618514" grpId="0"/>
      <p:bldP spid="618514" grpId="1"/>
      <p:bldP spid="618515" grpId="0"/>
      <p:bldP spid="618515" grpId="1"/>
      <p:bldP spid="618516" grpId="0"/>
      <p:bldP spid="618517" grpId="0" animBg="1"/>
      <p:bldP spid="618518" grpId="0" animBg="1"/>
      <p:bldP spid="618519" grpId="0"/>
      <p:bldP spid="618520" grpId="0"/>
      <p:bldP spid="618521" grpId="0" animBg="1"/>
      <p:bldP spid="618522" grpId="0"/>
      <p:bldP spid="618523" grpId="0"/>
      <p:bldP spid="618524" grpId="0"/>
      <p:bldP spid="618525" grpId="0"/>
      <p:bldP spid="618525" grpId="1"/>
      <p:bldP spid="618527" grpId="0"/>
      <p:bldP spid="618527" grpId="1"/>
      <p:bldP spid="6185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AutoShape 2"/>
          <p:cNvSpPr>
            <a:spLocks noChangeArrowheads="1"/>
          </p:cNvSpPr>
          <p:nvPr/>
        </p:nvSpPr>
        <p:spPr bwMode="auto">
          <a:xfrm>
            <a:off x="2057400" y="3733800"/>
            <a:ext cx="1143000" cy="990600"/>
          </a:xfrm>
          <a:prstGeom prst="triangle">
            <a:avLst>
              <a:gd name="adj" fmla="val 50000"/>
            </a:avLst>
          </a:prstGeom>
          <a:solidFill>
            <a:srgbClr val="CC0000">
              <a:alpha val="54901"/>
            </a:srgbClr>
          </a:solidFill>
          <a:ln w="9525">
            <a:solidFill>
              <a:schemeClr val="tx1"/>
            </a:solidFill>
            <a:miter lim="800000"/>
            <a:headEnd/>
            <a:tailEnd/>
          </a:ln>
        </p:spPr>
        <p:txBody>
          <a:bodyPr wrap="none" anchor="ctr"/>
          <a:lstStyle/>
          <a:p>
            <a:endParaRPr lang="en-US"/>
          </a:p>
        </p:txBody>
      </p:sp>
      <p:sp>
        <p:nvSpPr>
          <p:cNvPr id="40962" name="Line 3"/>
          <p:cNvSpPr>
            <a:spLocks noChangeShapeType="1"/>
          </p:cNvSpPr>
          <p:nvPr/>
        </p:nvSpPr>
        <p:spPr bwMode="auto">
          <a:xfrm flipV="1">
            <a:off x="1143000" y="2743200"/>
            <a:ext cx="2971800" cy="1981200"/>
          </a:xfrm>
          <a:prstGeom prst="line">
            <a:avLst/>
          </a:prstGeom>
          <a:noFill/>
          <a:ln w="38100">
            <a:solidFill>
              <a:schemeClr val="tx1"/>
            </a:solidFill>
            <a:round/>
            <a:headEnd/>
            <a:tailEnd/>
          </a:ln>
        </p:spPr>
        <p:txBody>
          <a:bodyPr/>
          <a:lstStyle/>
          <a:p>
            <a:endParaRPr lang="en-US"/>
          </a:p>
        </p:txBody>
      </p:sp>
      <p:sp>
        <p:nvSpPr>
          <p:cNvPr id="40963" name="Oval 4"/>
          <p:cNvSpPr>
            <a:spLocks noChangeArrowheads="1"/>
          </p:cNvSpPr>
          <p:nvPr/>
        </p:nvSpPr>
        <p:spPr bwMode="auto">
          <a:xfrm>
            <a:off x="3276600" y="2286000"/>
            <a:ext cx="685800" cy="685800"/>
          </a:xfrm>
          <a:prstGeom prst="ellipse">
            <a:avLst/>
          </a:prstGeom>
          <a:solidFill>
            <a:schemeClr val="hlink"/>
          </a:solidFill>
          <a:ln w="9525">
            <a:solidFill>
              <a:schemeClr val="tx1"/>
            </a:solidFill>
            <a:round/>
            <a:headEnd/>
            <a:tailEnd/>
          </a:ln>
        </p:spPr>
        <p:txBody>
          <a:bodyPr wrap="none" anchor="ctr"/>
          <a:lstStyle/>
          <a:p>
            <a:pPr algn="ctr"/>
            <a:r>
              <a:rPr lang="en-US" sz="2400"/>
              <a:t>Cl</a:t>
            </a:r>
          </a:p>
        </p:txBody>
      </p:sp>
      <p:sp>
        <p:nvSpPr>
          <p:cNvPr id="40964" name="Oval 5"/>
          <p:cNvSpPr>
            <a:spLocks noChangeArrowheads="1"/>
          </p:cNvSpPr>
          <p:nvPr/>
        </p:nvSpPr>
        <p:spPr bwMode="auto">
          <a:xfrm>
            <a:off x="1600200" y="2743200"/>
            <a:ext cx="685800" cy="685800"/>
          </a:xfrm>
          <a:prstGeom prst="ellipse">
            <a:avLst/>
          </a:prstGeom>
          <a:solidFill>
            <a:schemeClr val="hlink"/>
          </a:solidFill>
          <a:ln w="9525">
            <a:solidFill>
              <a:schemeClr val="tx1"/>
            </a:solidFill>
            <a:round/>
            <a:headEnd/>
            <a:tailEnd/>
          </a:ln>
        </p:spPr>
        <p:txBody>
          <a:bodyPr wrap="none" anchor="ctr"/>
          <a:lstStyle/>
          <a:p>
            <a:pPr algn="ctr"/>
            <a:r>
              <a:rPr lang="en-US" sz="2400"/>
              <a:t>Cl</a:t>
            </a:r>
          </a:p>
        </p:txBody>
      </p:sp>
      <p:sp>
        <p:nvSpPr>
          <p:cNvPr id="40965" name="Oval 6"/>
          <p:cNvSpPr>
            <a:spLocks noChangeArrowheads="1"/>
          </p:cNvSpPr>
          <p:nvPr/>
        </p:nvSpPr>
        <p:spPr bwMode="auto">
          <a:xfrm>
            <a:off x="1600200" y="3429000"/>
            <a:ext cx="685800" cy="685800"/>
          </a:xfrm>
          <a:prstGeom prst="ellipse">
            <a:avLst/>
          </a:prstGeom>
          <a:solidFill>
            <a:schemeClr val="hlink"/>
          </a:solidFill>
          <a:ln w="9525">
            <a:solidFill>
              <a:schemeClr val="tx1"/>
            </a:solidFill>
            <a:round/>
            <a:headEnd/>
            <a:tailEnd/>
          </a:ln>
        </p:spPr>
        <p:txBody>
          <a:bodyPr wrap="none" anchor="ctr"/>
          <a:lstStyle/>
          <a:p>
            <a:pPr algn="ctr"/>
            <a:r>
              <a:rPr lang="en-US" sz="2400"/>
              <a:t>Cl</a:t>
            </a:r>
          </a:p>
        </p:txBody>
      </p:sp>
      <p:sp>
        <p:nvSpPr>
          <p:cNvPr id="40966" name="Oval 7"/>
          <p:cNvSpPr>
            <a:spLocks noChangeArrowheads="1"/>
          </p:cNvSpPr>
          <p:nvPr/>
        </p:nvSpPr>
        <p:spPr bwMode="auto">
          <a:xfrm>
            <a:off x="1066800" y="3810000"/>
            <a:ext cx="381000" cy="381000"/>
          </a:xfrm>
          <a:prstGeom prst="ellipse">
            <a:avLst/>
          </a:prstGeom>
          <a:solidFill>
            <a:srgbClr val="CCFFCC"/>
          </a:solidFill>
          <a:ln w="9525">
            <a:solidFill>
              <a:schemeClr val="tx1"/>
            </a:solidFill>
            <a:round/>
            <a:headEnd/>
            <a:tailEnd/>
          </a:ln>
        </p:spPr>
        <p:txBody>
          <a:bodyPr wrap="none" anchor="ctr"/>
          <a:lstStyle/>
          <a:p>
            <a:pPr algn="ctr"/>
            <a:r>
              <a:rPr lang="en-US" sz="2000"/>
              <a:t>H</a:t>
            </a:r>
          </a:p>
        </p:txBody>
      </p:sp>
      <p:sp>
        <p:nvSpPr>
          <p:cNvPr id="40967" name="Oval 8"/>
          <p:cNvSpPr>
            <a:spLocks noChangeArrowheads="1"/>
          </p:cNvSpPr>
          <p:nvPr/>
        </p:nvSpPr>
        <p:spPr bwMode="auto">
          <a:xfrm>
            <a:off x="1066800" y="4191000"/>
            <a:ext cx="381000" cy="381000"/>
          </a:xfrm>
          <a:prstGeom prst="ellipse">
            <a:avLst/>
          </a:prstGeom>
          <a:solidFill>
            <a:srgbClr val="CCFFCC"/>
          </a:solidFill>
          <a:ln w="9525">
            <a:solidFill>
              <a:schemeClr val="tx1"/>
            </a:solidFill>
            <a:round/>
            <a:headEnd/>
            <a:tailEnd/>
          </a:ln>
        </p:spPr>
        <p:txBody>
          <a:bodyPr wrap="none" anchor="ctr"/>
          <a:lstStyle/>
          <a:p>
            <a:pPr algn="ctr"/>
            <a:r>
              <a:rPr lang="en-US" sz="2000"/>
              <a:t>H</a:t>
            </a:r>
          </a:p>
        </p:txBody>
      </p:sp>
      <p:sp>
        <p:nvSpPr>
          <p:cNvPr id="40968" name="Oval 9"/>
          <p:cNvSpPr>
            <a:spLocks noChangeArrowheads="1"/>
          </p:cNvSpPr>
          <p:nvPr/>
        </p:nvSpPr>
        <p:spPr bwMode="auto">
          <a:xfrm>
            <a:off x="3429000" y="1905000"/>
            <a:ext cx="381000" cy="381000"/>
          </a:xfrm>
          <a:prstGeom prst="ellipse">
            <a:avLst/>
          </a:prstGeom>
          <a:solidFill>
            <a:srgbClr val="CCFFCC"/>
          </a:solidFill>
          <a:ln w="9525">
            <a:solidFill>
              <a:schemeClr val="tx1"/>
            </a:solidFill>
            <a:round/>
            <a:headEnd/>
            <a:tailEnd/>
          </a:ln>
        </p:spPr>
        <p:txBody>
          <a:bodyPr wrap="none" anchor="ctr"/>
          <a:lstStyle/>
          <a:p>
            <a:pPr algn="ctr"/>
            <a:r>
              <a:rPr lang="en-US" sz="2000"/>
              <a:t>H</a:t>
            </a:r>
          </a:p>
        </p:txBody>
      </p:sp>
      <p:grpSp>
        <p:nvGrpSpPr>
          <p:cNvPr id="2" name="Group 10"/>
          <p:cNvGrpSpPr>
            <a:grpSpLocks/>
          </p:cNvGrpSpPr>
          <p:nvPr/>
        </p:nvGrpSpPr>
        <p:grpSpPr bwMode="auto">
          <a:xfrm>
            <a:off x="4724400" y="2362200"/>
            <a:ext cx="3581400" cy="2362200"/>
            <a:chOff x="2976" y="1488"/>
            <a:chExt cx="2256" cy="1488"/>
          </a:xfrm>
        </p:grpSpPr>
        <p:sp>
          <p:nvSpPr>
            <p:cNvPr id="40998" name="AutoShape 11"/>
            <p:cNvSpPr>
              <a:spLocks noChangeArrowheads="1"/>
            </p:cNvSpPr>
            <p:nvPr/>
          </p:nvSpPr>
          <p:spPr bwMode="auto">
            <a:xfrm>
              <a:off x="3696" y="2352"/>
              <a:ext cx="720" cy="624"/>
            </a:xfrm>
            <a:prstGeom prst="triangle">
              <a:avLst>
                <a:gd name="adj" fmla="val 50000"/>
              </a:avLst>
            </a:prstGeom>
            <a:solidFill>
              <a:srgbClr val="CC0000">
                <a:alpha val="54901"/>
              </a:srgbClr>
            </a:solidFill>
            <a:ln w="9525">
              <a:solidFill>
                <a:schemeClr val="tx1"/>
              </a:solidFill>
              <a:miter lim="800000"/>
              <a:headEnd/>
              <a:tailEnd/>
            </a:ln>
          </p:spPr>
          <p:txBody>
            <a:bodyPr wrap="none" anchor="ctr"/>
            <a:lstStyle/>
            <a:p>
              <a:endParaRPr lang="en-US"/>
            </a:p>
          </p:txBody>
        </p:sp>
        <p:sp>
          <p:nvSpPr>
            <p:cNvPr id="40999" name="Line 12"/>
            <p:cNvSpPr>
              <a:spLocks noChangeShapeType="1"/>
            </p:cNvSpPr>
            <p:nvPr/>
          </p:nvSpPr>
          <p:spPr bwMode="auto">
            <a:xfrm>
              <a:off x="2976" y="2352"/>
              <a:ext cx="2256" cy="0"/>
            </a:xfrm>
            <a:prstGeom prst="line">
              <a:avLst/>
            </a:prstGeom>
            <a:noFill/>
            <a:ln w="38100">
              <a:solidFill>
                <a:schemeClr val="tx1"/>
              </a:solidFill>
              <a:round/>
              <a:headEnd/>
              <a:tailEnd/>
            </a:ln>
          </p:spPr>
          <p:txBody>
            <a:bodyPr/>
            <a:lstStyle/>
            <a:p>
              <a:endParaRPr lang="en-US"/>
            </a:p>
          </p:txBody>
        </p:sp>
        <p:sp>
          <p:nvSpPr>
            <p:cNvPr id="41000" name="Oval 13"/>
            <p:cNvSpPr>
              <a:spLocks noChangeArrowheads="1"/>
            </p:cNvSpPr>
            <p:nvPr/>
          </p:nvSpPr>
          <p:spPr bwMode="auto">
            <a:xfrm>
              <a:off x="4752" y="1920"/>
              <a:ext cx="432" cy="432"/>
            </a:xfrm>
            <a:prstGeom prst="ellipse">
              <a:avLst/>
            </a:prstGeom>
            <a:solidFill>
              <a:schemeClr val="hlink"/>
            </a:solidFill>
            <a:ln w="9525">
              <a:solidFill>
                <a:schemeClr val="tx1"/>
              </a:solidFill>
              <a:round/>
              <a:headEnd/>
              <a:tailEnd/>
            </a:ln>
          </p:spPr>
          <p:txBody>
            <a:bodyPr wrap="none" anchor="ctr"/>
            <a:lstStyle/>
            <a:p>
              <a:pPr algn="ctr"/>
              <a:r>
                <a:rPr lang="en-US" sz="2400"/>
                <a:t>Cl</a:t>
              </a:r>
            </a:p>
          </p:txBody>
        </p:sp>
        <p:sp>
          <p:nvSpPr>
            <p:cNvPr id="41001" name="Oval 14"/>
            <p:cNvSpPr>
              <a:spLocks noChangeArrowheads="1"/>
            </p:cNvSpPr>
            <p:nvPr/>
          </p:nvSpPr>
          <p:spPr bwMode="auto">
            <a:xfrm>
              <a:off x="4272" y="1920"/>
              <a:ext cx="432" cy="432"/>
            </a:xfrm>
            <a:prstGeom prst="ellipse">
              <a:avLst/>
            </a:prstGeom>
            <a:solidFill>
              <a:schemeClr val="hlink"/>
            </a:solidFill>
            <a:ln w="9525">
              <a:solidFill>
                <a:schemeClr val="tx1"/>
              </a:solidFill>
              <a:round/>
              <a:headEnd/>
              <a:tailEnd/>
            </a:ln>
          </p:spPr>
          <p:txBody>
            <a:bodyPr wrap="none" anchor="ctr"/>
            <a:lstStyle/>
            <a:p>
              <a:pPr algn="ctr"/>
              <a:r>
                <a:rPr lang="en-US" sz="2400"/>
                <a:t>Cl</a:t>
              </a:r>
            </a:p>
          </p:txBody>
        </p:sp>
        <p:sp>
          <p:nvSpPr>
            <p:cNvPr id="41002" name="Oval 15"/>
            <p:cNvSpPr>
              <a:spLocks noChangeArrowheads="1"/>
            </p:cNvSpPr>
            <p:nvPr/>
          </p:nvSpPr>
          <p:spPr bwMode="auto">
            <a:xfrm>
              <a:off x="3264" y="1920"/>
              <a:ext cx="432" cy="432"/>
            </a:xfrm>
            <a:prstGeom prst="ellipse">
              <a:avLst/>
            </a:prstGeom>
            <a:solidFill>
              <a:schemeClr val="hlink"/>
            </a:solidFill>
            <a:ln w="9525">
              <a:solidFill>
                <a:schemeClr val="tx1"/>
              </a:solidFill>
              <a:round/>
              <a:headEnd/>
              <a:tailEnd/>
            </a:ln>
          </p:spPr>
          <p:txBody>
            <a:bodyPr wrap="none" anchor="ctr"/>
            <a:lstStyle/>
            <a:p>
              <a:pPr algn="ctr"/>
              <a:r>
                <a:rPr lang="en-US" sz="2400"/>
                <a:t>Cl</a:t>
              </a:r>
            </a:p>
          </p:txBody>
        </p:sp>
        <p:sp>
          <p:nvSpPr>
            <p:cNvPr id="41003" name="Oval 16"/>
            <p:cNvSpPr>
              <a:spLocks noChangeArrowheads="1"/>
            </p:cNvSpPr>
            <p:nvPr/>
          </p:nvSpPr>
          <p:spPr bwMode="auto">
            <a:xfrm>
              <a:off x="3264" y="1488"/>
              <a:ext cx="432" cy="432"/>
            </a:xfrm>
            <a:prstGeom prst="ellipse">
              <a:avLst/>
            </a:prstGeom>
            <a:solidFill>
              <a:schemeClr val="hlink"/>
            </a:solidFill>
            <a:ln w="9525">
              <a:solidFill>
                <a:schemeClr val="tx1"/>
              </a:solidFill>
              <a:round/>
              <a:headEnd/>
              <a:tailEnd/>
            </a:ln>
          </p:spPr>
          <p:txBody>
            <a:bodyPr wrap="none" anchor="ctr"/>
            <a:lstStyle/>
            <a:p>
              <a:pPr algn="ctr"/>
              <a:r>
                <a:rPr lang="en-US" sz="2400"/>
                <a:t>Cl</a:t>
              </a:r>
            </a:p>
          </p:txBody>
        </p:sp>
        <p:sp>
          <p:nvSpPr>
            <p:cNvPr id="41004" name="Oval 17"/>
            <p:cNvSpPr>
              <a:spLocks noChangeArrowheads="1"/>
            </p:cNvSpPr>
            <p:nvPr/>
          </p:nvSpPr>
          <p:spPr bwMode="auto">
            <a:xfrm>
              <a:off x="4848" y="1680"/>
              <a:ext cx="240" cy="240"/>
            </a:xfrm>
            <a:prstGeom prst="ellipse">
              <a:avLst/>
            </a:prstGeom>
            <a:solidFill>
              <a:srgbClr val="CCFFCC"/>
            </a:solidFill>
            <a:ln w="9525">
              <a:solidFill>
                <a:schemeClr val="tx1"/>
              </a:solidFill>
              <a:round/>
              <a:headEnd/>
              <a:tailEnd/>
            </a:ln>
          </p:spPr>
          <p:txBody>
            <a:bodyPr wrap="none" anchor="ctr"/>
            <a:lstStyle/>
            <a:p>
              <a:pPr algn="ctr"/>
              <a:r>
                <a:rPr lang="en-US" sz="2000"/>
                <a:t>H</a:t>
              </a:r>
            </a:p>
          </p:txBody>
        </p:sp>
        <p:sp>
          <p:nvSpPr>
            <p:cNvPr id="41005" name="Oval 18"/>
            <p:cNvSpPr>
              <a:spLocks noChangeArrowheads="1"/>
            </p:cNvSpPr>
            <p:nvPr/>
          </p:nvSpPr>
          <p:spPr bwMode="auto">
            <a:xfrm>
              <a:off x="4368" y="1680"/>
              <a:ext cx="240" cy="240"/>
            </a:xfrm>
            <a:prstGeom prst="ellipse">
              <a:avLst/>
            </a:prstGeom>
            <a:solidFill>
              <a:srgbClr val="CCFFCC"/>
            </a:solidFill>
            <a:ln w="9525">
              <a:solidFill>
                <a:schemeClr val="tx1"/>
              </a:solidFill>
              <a:round/>
              <a:headEnd/>
              <a:tailEnd/>
            </a:ln>
          </p:spPr>
          <p:txBody>
            <a:bodyPr wrap="none" anchor="ctr"/>
            <a:lstStyle/>
            <a:p>
              <a:pPr algn="ctr"/>
              <a:r>
                <a:rPr lang="en-US" sz="2000"/>
                <a:t>H</a:t>
              </a:r>
            </a:p>
          </p:txBody>
        </p:sp>
        <p:sp>
          <p:nvSpPr>
            <p:cNvPr id="41006" name="Oval 19"/>
            <p:cNvSpPr>
              <a:spLocks noChangeArrowheads="1"/>
            </p:cNvSpPr>
            <p:nvPr/>
          </p:nvSpPr>
          <p:spPr bwMode="auto">
            <a:xfrm>
              <a:off x="2976" y="1872"/>
              <a:ext cx="240" cy="240"/>
            </a:xfrm>
            <a:prstGeom prst="ellipse">
              <a:avLst/>
            </a:prstGeom>
            <a:solidFill>
              <a:srgbClr val="CCFFCC"/>
            </a:solidFill>
            <a:ln w="9525">
              <a:solidFill>
                <a:schemeClr val="tx1"/>
              </a:solidFill>
              <a:round/>
              <a:headEnd/>
              <a:tailEnd/>
            </a:ln>
          </p:spPr>
          <p:txBody>
            <a:bodyPr wrap="none" anchor="ctr"/>
            <a:lstStyle/>
            <a:p>
              <a:pPr algn="ctr"/>
              <a:r>
                <a:rPr lang="en-US" sz="2000"/>
                <a:t>H</a:t>
              </a:r>
            </a:p>
          </p:txBody>
        </p:sp>
        <p:sp>
          <p:nvSpPr>
            <p:cNvPr id="41007" name="Oval 20"/>
            <p:cNvSpPr>
              <a:spLocks noChangeArrowheads="1"/>
            </p:cNvSpPr>
            <p:nvPr/>
          </p:nvSpPr>
          <p:spPr bwMode="auto">
            <a:xfrm>
              <a:off x="2976" y="2112"/>
              <a:ext cx="240" cy="240"/>
            </a:xfrm>
            <a:prstGeom prst="ellipse">
              <a:avLst/>
            </a:prstGeom>
            <a:solidFill>
              <a:srgbClr val="CCFFCC"/>
            </a:solidFill>
            <a:ln w="9525">
              <a:solidFill>
                <a:schemeClr val="tx1"/>
              </a:solidFill>
              <a:round/>
              <a:headEnd/>
              <a:tailEnd/>
            </a:ln>
          </p:spPr>
          <p:txBody>
            <a:bodyPr wrap="none" anchor="ctr"/>
            <a:lstStyle/>
            <a:p>
              <a:pPr algn="ctr"/>
              <a:r>
                <a:rPr lang="en-US" sz="2000"/>
                <a:t>H</a:t>
              </a:r>
            </a:p>
          </p:txBody>
        </p:sp>
      </p:grpSp>
      <p:sp>
        <p:nvSpPr>
          <p:cNvPr id="397333" name="Text Box 21"/>
          <p:cNvSpPr txBox="1">
            <a:spLocks noChangeArrowheads="1"/>
          </p:cNvSpPr>
          <p:nvPr/>
        </p:nvSpPr>
        <p:spPr bwMode="auto">
          <a:xfrm>
            <a:off x="1042988" y="4800600"/>
            <a:ext cx="2106612" cy="366713"/>
          </a:xfrm>
          <a:prstGeom prst="rect">
            <a:avLst/>
          </a:prstGeom>
          <a:noFill/>
          <a:ln w="9525">
            <a:noFill/>
            <a:miter lim="800000"/>
            <a:headEnd/>
            <a:tailEnd/>
          </a:ln>
        </p:spPr>
        <p:txBody>
          <a:bodyPr wrap="none">
            <a:spAutoFit/>
          </a:bodyPr>
          <a:lstStyle/>
          <a:p>
            <a:r>
              <a:rPr lang="en-US" sz="1800"/>
              <a:t>H</a:t>
            </a:r>
            <a:r>
              <a:rPr lang="en-US" sz="1800" baseline="-25000"/>
              <a:t>2</a:t>
            </a:r>
            <a:r>
              <a:rPr lang="en-US" sz="1800"/>
              <a:t>  +  Cl</a:t>
            </a:r>
            <a:r>
              <a:rPr lang="en-US" sz="1800" baseline="-25000"/>
              <a:t>2</a:t>
            </a:r>
            <a:r>
              <a:rPr lang="en-US" sz="1800"/>
              <a:t>  </a:t>
            </a:r>
            <a:r>
              <a:rPr lang="en-US" sz="1800" b="1">
                <a:sym typeface="Wingdings" pitchFamily="2" charset="2"/>
              </a:rPr>
              <a:t></a:t>
            </a:r>
            <a:r>
              <a:rPr lang="en-US" sz="1800">
                <a:sym typeface="Wingdings" pitchFamily="2" charset="2"/>
              </a:rPr>
              <a:t>  HCl  </a:t>
            </a:r>
          </a:p>
        </p:txBody>
      </p:sp>
      <p:sp>
        <p:nvSpPr>
          <p:cNvPr id="397334" name="Text Box 22"/>
          <p:cNvSpPr txBox="1">
            <a:spLocks noChangeArrowheads="1"/>
          </p:cNvSpPr>
          <p:nvPr/>
        </p:nvSpPr>
        <p:spPr bwMode="auto">
          <a:xfrm>
            <a:off x="4784725" y="4760913"/>
            <a:ext cx="2297113" cy="366712"/>
          </a:xfrm>
          <a:prstGeom prst="rect">
            <a:avLst/>
          </a:prstGeom>
          <a:noFill/>
          <a:ln w="9525">
            <a:noFill/>
            <a:miter lim="800000"/>
            <a:headEnd/>
            <a:tailEnd/>
          </a:ln>
        </p:spPr>
        <p:txBody>
          <a:bodyPr wrap="none">
            <a:spAutoFit/>
          </a:bodyPr>
          <a:lstStyle/>
          <a:p>
            <a:r>
              <a:rPr lang="en-US" sz="1800"/>
              <a:t>H</a:t>
            </a:r>
            <a:r>
              <a:rPr lang="en-US" sz="1800" baseline="-25000"/>
              <a:t>2</a:t>
            </a:r>
            <a:r>
              <a:rPr lang="en-US" sz="1800"/>
              <a:t>  +  Cl</a:t>
            </a:r>
            <a:r>
              <a:rPr lang="en-US" sz="1800" baseline="-25000"/>
              <a:t>2</a:t>
            </a:r>
            <a:r>
              <a:rPr lang="en-US" sz="1800"/>
              <a:t>  </a:t>
            </a:r>
            <a:r>
              <a:rPr lang="en-US" sz="1800" b="1">
                <a:sym typeface="Wingdings" pitchFamily="2" charset="2"/>
              </a:rPr>
              <a:t></a:t>
            </a:r>
            <a:r>
              <a:rPr lang="en-US" sz="1800">
                <a:sym typeface="Wingdings" pitchFamily="2" charset="2"/>
              </a:rPr>
              <a:t>  2 HCl  </a:t>
            </a:r>
          </a:p>
        </p:txBody>
      </p:sp>
      <p:grpSp>
        <p:nvGrpSpPr>
          <p:cNvPr id="3" name="Group 23"/>
          <p:cNvGrpSpPr>
            <a:grpSpLocks/>
          </p:cNvGrpSpPr>
          <p:nvPr/>
        </p:nvGrpSpPr>
        <p:grpSpPr bwMode="auto">
          <a:xfrm>
            <a:off x="1219200" y="5181600"/>
            <a:ext cx="2466975" cy="1143000"/>
            <a:chOff x="768" y="3264"/>
            <a:chExt cx="1554" cy="720"/>
          </a:xfrm>
        </p:grpSpPr>
        <p:sp>
          <p:nvSpPr>
            <p:cNvPr id="40992" name="Rectangle 24"/>
            <p:cNvSpPr>
              <a:spLocks noChangeArrowheads="1"/>
            </p:cNvSpPr>
            <p:nvPr/>
          </p:nvSpPr>
          <p:spPr bwMode="auto">
            <a:xfrm>
              <a:off x="1056" y="3504"/>
              <a:ext cx="1200" cy="240"/>
            </a:xfrm>
            <a:prstGeom prst="rect">
              <a:avLst/>
            </a:prstGeom>
            <a:solidFill>
              <a:srgbClr val="CCFFCC"/>
            </a:solidFill>
            <a:ln w="9525">
              <a:solidFill>
                <a:schemeClr val="tx1"/>
              </a:solidFill>
              <a:miter lim="800000"/>
              <a:headEnd/>
              <a:tailEnd/>
            </a:ln>
          </p:spPr>
          <p:txBody>
            <a:bodyPr wrap="none" anchor="ctr"/>
            <a:lstStyle/>
            <a:p>
              <a:r>
                <a:rPr lang="en-US" sz="2400"/>
                <a:t>     </a:t>
              </a:r>
            </a:p>
          </p:txBody>
        </p:sp>
        <p:sp>
          <p:nvSpPr>
            <p:cNvPr id="40993" name="Rectangle 25"/>
            <p:cNvSpPr>
              <a:spLocks noChangeArrowheads="1"/>
            </p:cNvSpPr>
            <p:nvPr/>
          </p:nvSpPr>
          <p:spPr bwMode="auto">
            <a:xfrm>
              <a:off x="1056" y="3744"/>
              <a:ext cx="1200" cy="240"/>
            </a:xfrm>
            <a:prstGeom prst="rect">
              <a:avLst/>
            </a:prstGeom>
            <a:solidFill>
              <a:schemeClr val="hlink"/>
            </a:solidFill>
            <a:ln w="9525">
              <a:solidFill>
                <a:schemeClr val="tx1"/>
              </a:solidFill>
              <a:miter lim="800000"/>
              <a:headEnd/>
              <a:tailEnd/>
            </a:ln>
          </p:spPr>
          <p:txBody>
            <a:bodyPr wrap="none" anchor="ctr"/>
            <a:lstStyle/>
            <a:p>
              <a:pPr algn="ctr"/>
              <a:r>
                <a:rPr lang="en-US" sz="2400"/>
                <a:t> </a:t>
              </a:r>
            </a:p>
          </p:txBody>
        </p:sp>
        <p:sp>
          <p:nvSpPr>
            <p:cNvPr id="40994" name="Line 26"/>
            <p:cNvSpPr>
              <a:spLocks noChangeShapeType="1"/>
            </p:cNvSpPr>
            <p:nvPr/>
          </p:nvSpPr>
          <p:spPr bwMode="auto">
            <a:xfrm>
              <a:off x="1680" y="3504"/>
              <a:ext cx="0" cy="480"/>
            </a:xfrm>
            <a:prstGeom prst="line">
              <a:avLst/>
            </a:prstGeom>
            <a:noFill/>
            <a:ln w="9525">
              <a:solidFill>
                <a:schemeClr val="tx1"/>
              </a:solidFill>
              <a:round/>
              <a:headEnd/>
              <a:tailEnd/>
            </a:ln>
          </p:spPr>
          <p:txBody>
            <a:bodyPr/>
            <a:lstStyle/>
            <a:p>
              <a:endParaRPr lang="en-US"/>
            </a:p>
          </p:txBody>
        </p:sp>
        <p:sp>
          <p:nvSpPr>
            <p:cNvPr id="40995" name="Text Box 27"/>
            <p:cNvSpPr txBox="1">
              <a:spLocks noChangeArrowheads="1"/>
            </p:cNvSpPr>
            <p:nvPr/>
          </p:nvSpPr>
          <p:spPr bwMode="auto">
            <a:xfrm>
              <a:off x="1008" y="3264"/>
              <a:ext cx="1314" cy="212"/>
            </a:xfrm>
            <a:prstGeom prst="rect">
              <a:avLst/>
            </a:prstGeom>
            <a:noFill/>
            <a:ln w="9525">
              <a:noFill/>
              <a:miter lim="800000"/>
              <a:headEnd/>
              <a:tailEnd/>
            </a:ln>
          </p:spPr>
          <p:txBody>
            <a:bodyPr wrap="none">
              <a:spAutoFit/>
            </a:bodyPr>
            <a:lstStyle/>
            <a:p>
              <a:r>
                <a:rPr lang="en-US" sz="1600"/>
                <a:t>reactants     products</a:t>
              </a:r>
            </a:p>
          </p:txBody>
        </p:sp>
        <p:sp>
          <p:nvSpPr>
            <p:cNvPr id="40996" name="Text Box 28"/>
            <p:cNvSpPr txBox="1">
              <a:spLocks noChangeArrowheads="1"/>
            </p:cNvSpPr>
            <p:nvPr/>
          </p:nvSpPr>
          <p:spPr bwMode="auto">
            <a:xfrm>
              <a:off x="780" y="3494"/>
              <a:ext cx="276" cy="250"/>
            </a:xfrm>
            <a:prstGeom prst="rect">
              <a:avLst/>
            </a:prstGeom>
            <a:noFill/>
            <a:ln w="9525">
              <a:noFill/>
              <a:miter lim="800000"/>
              <a:headEnd/>
              <a:tailEnd/>
            </a:ln>
          </p:spPr>
          <p:txBody>
            <a:bodyPr wrap="none">
              <a:spAutoFit/>
            </a:bodyPr>
            <a:lstStyle/>
            <a:p>
              <a:r>
                <a:rPr lang="en-US" sz="2000"/>
                <a:t>H </a:t>
              </a:r>
            </a:p>
          </p:txBody>
        </p:sp>
        <p:sp>
          <p:nvSpPr>
            <p:cNvPr id="40997" name="Text Box 29"/>
            <p:cNvSpPr txBox="1">
              <a:spLocks noChangeArrowheads="1"/>
            </p:cNvSpPr>
            <p:nvPr/>
          </p:nvSpPr>
          <p:spPr bwMode="auto">
            <a:xfrm>
              <a:off x="768" y="3734"/>
              <a:ext cx="268" cy="250"/>
            </a:xfrm>
            <a:prstGeom prst="rect">
              <a:avLst/>
            </a:prstGeom>
            <a:noFill/>
            <a:ln w="9525">
              <a:noFill/>
              <a:miter lim="800000"/>
              <a:headEnd/>
              <a:tailEnd/>
            </a:ln>
          </p:spPr>
          <p:txBody>
            <a:bodyPr wrap="none">
              <a:spAutoFit/>
            </a:bodyPr>
            <a:lstStyle/>
            <a:p>
              <a:r>
                <a:rPr lang="en-US" sz="2000"/>
                <a:t>Cl</a:t>
              </a:r>
            </a:p>
          </p:txBody>
        </p:sp>
      </p:grpSp>
      <p:grpSp>
        <p:nvGrpSpPr>
          <p:cNvPr id="4" name="Group 30"/>
          <p:cNvGrpSpPr>
            <a:grpSpLocks/>
          </p:cNvGrpSpPr>
          <p:nvPr/>
        </p:nvGrpSpPr>
        <p:grpSpPr bwMode="auto">
          <a:xfrm>
            <a:off x="4953000" y="5165725"/>
            <a:ext cx="2486025" cy="1158875"/>
            <a:chOff x="3120" y="3254"/>
            <a:chExt cx="1566" cy="730"/>
          </a:xfrm>
        </p:grpSpPr>
        <p:sp>
          <p:nvSpPr>
            <p:cNvPr id="40986" name="Rectangle 31"/>
            <p:cNvSpPr>
              <a:spLocks noChangeArrowheads="1"/>
            </p:cNvSpPr>
            <p:nvPr/>
          </p:nvSpPr>
          <p:spPr bwMode="auto">
            <a:xfrm>
              <a:off x="3456" y="3504"/>
              <a:ext cx="1200" cy="240"/>
            </a:xfrm>
            <a:prstGeom prst="rect">
              <a:avLst/>
            </a:prstGeom>
            <a:solidFill>
              <a:srgbClr val="CCFFCC"/>
            </a:solidFill>
            <a:ln w="9525">
              <a:solidFill>
                <a:schemeClr val="tx1"/>
              </a:solidFill>
              <a:miter lim="800000"/>
              <a:headEnd/>
              <a:tailEnd/>
            </a:ln>
          </p:spPr>
          <p:txBody>
            <a:bodyPr wrap="none" anchor="ctr"/>
            <a:lstStyle/>
            <a:p>
              <a:endParaRPr lang="en-US"/>
            </a:p>
          </p:txBody>
        </p:sp>
        <p:sp>
          <p:nvSpPr>
            <p:cNvPr id="40987" name="Rectangle 32"/>
            <p:cNvSpPr>
              <a:spLocks noChangeArrowheads="1"/>
            </p:cNvSpPr>
            <p:nvPr/>
          </p:nvSpPr>
          <p:spPr bwMode="auto">
            <a:xfrm>
              <a:off x="3456" y="3744"/>
              <a:ext cx="1200" cy="240"/>
            </a:xfrm>
            <a:prstGeom prst="rect">
              <a:avLst/>
            </a:prstGeom>
            <a:solidFill>
              <a:schemeClr val="hlink"/>
            </a:solidFill>
            <a:ln w="9525">
              <a:solidFill>
                <a:schemeClr val="tx1"/>
              </a:solidFill>
              <a:miter lim="800000"/>
              <a:headEnd/>
              <a:tailEnd/>
            </a:ln>
          </p:spPr>
          <p:txBody>
            <a:bodyPr wrap="none" anchor="ctr"/>
            <a:lstStyle/>
            <a:p>
              <a:pPr algn="ctr"/>
              <a:r>
                <a:rPr lang="en-US" sz="2400"/>
                <a:t> </a:t>
              </a:r>
            </a:p>
          </p:txBody>
        </p:sp>
        <p:sp>
          <p:nvSpPr>
            <p:cNvPr id="40988" name="Line 33"/>
            <p:cNvSpPr>
              <a:spLocks noChangeShapeType="1"/>
            </p:cNvSpPr>
            <p:nvPr/>
          </p:nvSpPr>
          <p:spPr bwMode="auto">
            <a:xfrm>
              <a:off x="4080" y="3504"/>
              <a:ext cx="0" cy="480"/>
            </a:xfrm>
            <a:prstGeom prst="line">
              <a:avLst/>
            </a:prstGeom>
            <a:noFill/>
            <a:ln w="9525">
              <a:solidFill>
                <a:schemeClr val="tx1"/>
              </a:solidFill>
              <a:round/>
              <a:headEnd/>
              <a:tailEnd/>
            </a:ln>
          </p:spPr>
          <p:txBody>
            <a:bodyPr/>
            <a:lstStyle/>
            <a:p>
              <a:endParaRPr lang="en-US"/>
            </a:p>
          </p:txBody>
        </p:sp>
        <p:sp>
          <p:nvSpPr>
            <p:cNvPr id="40989" name="Text Box 34"/>
            <p:cNvSpPr txBox="1">
              <a:spLocks noChangeArrowheads="1"/>
            </p:cNvSpPr>
            <p:nvPr/>
          </p:nvSpPr>
          <p:spPr bwMode="auto">
            <a:xfrm>
              <a:off x="3408" y="3254"/>
              <a:ext cx="1278" cy="212"/>
            </a:xfrm>
            <a:prstGeom prst="rect">
              <a:avLst/>
            </a:prstGeom>
            <a:noFill/>
            <a:ln w="9525">
              <a:noFill/>
              <a:miter lim="800000"/>
              <a:headEnd/>
              <a:tailEnd/>
            </a:ln>
          </p:spPr>
          <p:txBody>
            <a:bodyPr wrap="none">
              <a:spAutoFit/>
            </a:bodyPr>
            <a:lstStyle/>
            <a:p>
              <a:r>
                <a:rPr lang="en-US" sz="1600"/>
                <a:t>reactants    products</a:t>
              </a:r>
              <a:endParaRPr lang="en-US" sz="2400"/>
            </a:p>
          </p:txBody>
        </p:sp>
        <p:sp>
          <p:nvSpPr>
            <p:cNvPr id="40990" name="Text Box 35"/>
            <p:cNvSpPr txBox="1">
              <a:spLocks noChangeArrowheads="1"/>
            </p:cNvSpPr>
            <p:nvPr/>
          </p:nvSpPr>
          <p:spPr bwMode="auto">
            <a:xfrm>
              <a:off x="3132" y="3494"/>
              <a:ext cx="276" cy="250"/>
            </a:xfrm>
            <a:prstGeom prst="rect">
              <a:avLst/>
            </a:prstGeom>
            <a:noFill/>
            <a:ln w="9525">
              <a:noFill/>
              <a:miter lim="800000"/>
              <a:headEnd/>
              <a:tailEnd/>
            </a:ln>
          </p:spPr>
          <p:txBody>
            <a:bodyPr wrap="none">
              <a:spAutoFit/>
            </a:bodyPr>
            <a:lstStyle/>
            <a:p>
              <a:r>
                <a:rPr lang="en-US" sz="2000"/>
                <a:t>H </a:t>
              </a:r>
            </a:p>
          </p:txBody>
        </p:sp>
        <p:sp>
          <p:nvSpPr>
            <p:cNvPr id="40991" name="Text Box 36"/>
            <p:cNvSpPr txBox="1">
              <a:spLocks noChangeArrowheads="1"/>
            </p:cNvSpPr>
            <p:nvPr/>
          </p:nvSpPr>
          <p:spPr bwMode="auto">
            <a:xfrm>
              <a:off x="3120" y="3734"/>
              <a:ext cx="268" cy="250"/>
            </a:xfrm>
            <a:prstGeom prst="rect">
              <a:avLst/>
            </a:prstGeom>
            <a:noFill/>
            <a:ln w="9525">
              <a:noFill/>
              <a:miter lim="800000"/>
              <a:headEnd/>
              <a:tailEnd/>
            </a:ln>
          </p:spPr>
          <p:txBody>
            <a:bodyPr wrap="none">
              <a:spAutoFit/>
            </a:bodyPr>
            <a:lstStyle/>
            <a:p>
              <a:r>
                <a:rPr lang="en-US" sz="2000"/>
                <a:t>Cl</a:t>
              </a:r>
            </a:p>
          </p:txBody>
        </p:sp>
      </p:grpSp>
      <p:sp>
        <p:nvSpPr>
          <p:cNvPr id="40974" name="AutoShape 37">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397350" name="Rectangle 38"/>
          <p:cNvSpPr>
            <a:spLocks noChangeArrowheads="1"/>
          </p:cNvSpPr>
          <p:nvPr/>
        </p:nvSpPr>
        <p:spPr bwMode="auto">
          <a:xfrm>
            <a:off x="2008188" y="5511800"/>
            <a:ext cx="354012" cy="457200"/>
          </a:xfrm>
          <a:prstGeom prst="rect">
            <a:avLst/>
          </a:prstGeom>
          <a:noFill/>
          <a:ln w="9525">
            <a:noFill/>
            <a:miter lim="800000"/>
            <a:headEnd/>
            <a:tailEnd/>
          </a:ln>
        </p:spPr>
        <p:txBody>
          <a:bodyPr wrap="none">
            <a:spAutoFit/>
          </a:bodyPr>
          <a:lstStyle/>
          <a:p>
            <a:r>
              <a:rPr lang="en-US" sz="2400"/>
              <a:t>2</a:t>
            </a:r>
          </a:p>
        </p:txBody>
      </p:sp>
      <p:sp>
        <p:nvSpPr>
          <p:cNvPr id="397351" name="Rectangle 39"/>
          <p:cNvSpPr>
            <a:spLocks noChangeArrowheads="1"/>
          </p:cNvSpPr>
          <p:nvPr/>
        </p:nvSpPr>
        <p:spPr bwMode="auto">
          <a:xfrm>
            <a:off x="2008188" y="5889625"/>
            <a:ext cx="354012" cy="457200"/>
          </a:xfrm>
          <a:prstGeom prst="rect">
            <a:avLst/>
          </a:prstGeom>
          <a:noFill/>
          <a:ln w="9525">
            <a:noFill/>
            <a:miter lim="800000"/>
            <a:headEnd/>
            <a:tailEnd/>
          </a:ln>
        </p:spPr>
        <p:txBody>
          <a:bodyPr wrap="none">
            <a:spAutoFit/>
          </a:bodyPr>
          <a:lstStyle/>
          <a:p>
            <a:r>
              <a:rPr lang="en-US" sz="2400"/>
              <a:t>2</a:t>
            </a:r>
          </a:p>
        </p:txBody>
      </p:sp>
      <p:sp>
        <p:nvSpPr>
          <p:cNvPr id="397352" name="Rectangle 40"/>
          <p:cNvSpPr>
            <a:spLocks noChangeArrowheads="1"/>
          </p:cNvSpPr>
          <p:nvPr/>
        </p:nvSpPr>
        <p:spPr bwMode="auto">
          <a:xfrm>
            <a:off x="5834063" y="5524500"/>
            <a:ext cx="354012" cy="457200"/>
          </a:xfrm>
          <a:prstGeom prst="rect">
            <a:avLst/>
          </a:prstGeom>
          <a:noFill/>
          <a:ln w="9525">
            <a:noFill/>
            <a:miter lim="800000"/>
            <a:headEnd/>
            <a:tailEnd/>
          </a:ln>
        </p:spPr>
        <p:txBody>
          <a:bodyPr wrap="none">
            <a:spAutoFit/>
          </a:bodyPr>
          <a:lstStyle/>
          <a:p>
            <a:r>
              <a:rPr lang="en-US" sz="2400"/>
              <a:t>2</a:t>
            </a:r>
          </a:p>
        </p:txBody>
      </p:sp>
      <p:sp>
        <p:nvSpPr>
          <p:cNvPr id="397353" name="Rectangle 41"/>
          <p:cNvSpPr>
            <a:spLocks noChangeArrowheads="1"/>
          </p:cNvSpPr>
          <p:nvPr/>
        </p:nvSpPr>
        <p:spPr bwMode="auto">
          <a:xfrm>
            <a:off x="6732588" y="5524500"/>
            <a:ext cx="354012" cy="457200"/>
          </a:xfrm>
          <a:prstGeom prst="rect">
            <a:avLst/>
          </a:prstGeom>
          <a:noFill/>
          <a:ln w="9525">
            <a:noFill/>
            <a:miter lim="800000"/>
            <a:headEnd/>
            <a:tailEnd/>
          </a:ln>
        </p:spPr>
        <p:txBody>
          <a:bodyPr wrap="none">
            <a:spAutoFit/>
          </a:bodyPr>
          <a:lstStyle/>
          <a:p>
            <a:r>
              <a:rPr lang="en-US" sz="2400"/>
              <a:t>2</a:t>
            </a:r>
          </a:p>
        </p:txBody>
      </p:sp>
      <p:sp>
        <p:nvSpPr>
          <p:cNvPr id="397354" name="Rectangle 42"/>
          <p:cNvSpPr>
            <a:spLocks noChangeArrowheads="1"/>
          </p:cNvSpPr>
          <p:nvPr/>
        </p:nvSpPr>
        <p:spPr bwMode="auto">
          <a:xfrm>
            <a:off x="5837238" y="5913438"/>
            <a:ext cx="354012" cy="457200"/>
          </a:xfrm>
          <a:prstGeom prst="rect">
            <a:avLst/>
          </a:prstGeom>
          <a:noFill/>
          <a:ln w="9525">
            <a:noFill/>
            <a:miter lim="800000"/>
            <a:headEnd/>
            <a:tailEnd/>
          </a:ln>
        </p:spPr>
        <p:txBody>
          <a:bodyPr wrap="none">
            <a:spAutoFit/>
          </a:bodyPr>
          <a:lstStyle/>
          <a:p>
            <a:r>
              <a:rPr lang="en-US" sz="2400"/>
              <a:t>2</a:t>
            </a:r>
          </a:p>
        </p:txBody>
      </p:sp>
      <p:sp>
        <p:nvSpPr>
          <p:cNvPr id="397355" name="Rectangle 43"/>
          <p:cNvSpPr>
            <a:spLocks noChangeArrowheads="1"/>
          </p:cNvSpPr>
          <p:nvPr/>
        </p:nvSpPr>
        <p:spPr bwMode="auto">
          <a:xfrm>
            <a:off x="6734175" y="5905500"/>
            <a:ext cx="354013" cy="457200"/>
          </a:xfrm>
          <a:prstGeom prst="rect">
            <a:avLst/>
          </a:prstGeom>
          <a:noFill/>
          <a:ln w="9525">
            <a:noFill/>
            <a:miter lim="800000"/>
            <a:headEnd/>
            <a:tailEnd/>
          </a:ln>
        </p:spPr>
        <p:txBody>
          <a:bodyPr wrap="none">
            <a:spAutoFit/>
          </a:bodyPr>
          <a:lstStyle/>
          <a:p>
            <a:r>
              <a:rPr lang="en-US" sz="2400"/>
              <a:t>2</a:t>
            </a:r>
          </a:p>
        </p:txBody>
      </p:sp>
      <p:sp>
        <p:nvSpPr>
          <p:cNvPr id="397356" name="Rectangle 44"/>
          <p:cNvSpPr>
            <a:spLocks noChangeArrowheads="1"/>
          </p:cNvSpPr>
          <p:nvPr/>
        </p:nvSpPr>
        <p:spPr bwMode="auto">
          <a:xfrm>
            <a:off x="2935288" y="5511800"/>
            <a:ext cx="354012" cy="457200"/>
          </a:xfrm>
          <a:prstGeom prst="rect">
            <a:avLst/>
          </a:prstGeom>
          <a:noFill/>
          <a:ln w="9525">
            <a:noFill/>
            <a:miter lim="800000"/>
            <a:headEnd/>
            <a:tailEnd/>
          </a:ln>
        </p:spPr>
        <p:txBody>
          <a:bodyPr wrap="none">
            <a:spAutoFit/>
          </a:bodyPr>
          <a:lstStyle/>
          <a:p>
            <a:r>
              <a:rPr lang="en-US" sz="2400"/>
              <a:t>1</a:t>
            </a:r>
          </a:p>
        </p:txBody>
      </p:sp>
      <p:sp>
        <p:nvSpPr>
          <p:cNvPr id="397357" name="Rectangle 45"/>
          <p:cNvSpPr>
            <a:spLocks noChangeArrowheads="1"/>
          </p:cNvSpPr>
          <p:nvPr/>
        </p:nvSpPr>
        <p:spPr bwMode="auto">
          <a:xfrm>
            <a:off x="2933700" y="5888038"/>
            <a:ext cx="354013" cy="457200"/>
          </a:xfrm>
          <a:prstGeom prst="rect">
            <a:avLst/>
          </a:prstGeom>
          <a:noFill/>
          <a:ln w="9525">
            <a:noFill/>
            <a:miter lim="800000"/>
            <a:headEnd/>
            <a:tailEnd/>
          </a:ln>
        </p:spPr>
        <p:txBody>
          <a:bodyPr wrap="none">
            <a:spAutoFit/>
          </a:bodyPr>
          <a:lstStyle/>
          <a:p>
            <a:r>
              <a:rPr lang="en-US" sz="2400"/>
              <a:t>1</a:t>
            </a:r>
          </a:p>
        </p:txBody>
      </p:sp>
      <p:sp>
        <p:nvSpPr>
          <p:cNvPr id="397358" name="Rectangle 46"/>
          <p:cNvSpPr>
            <a:spLocks noChangeArrowheads="1"/>
          </p:cNvSpPr>
          <p:nvPr/>
        </p:nvSpPr>
        <p:spPr bwMode="auto">
          <a:xfrm>
            <a:off x="2909888" y="4795838"/>
            <a:ext cx="1517650" cy="366712"/>
          </a:xfrm>
          <a:prstGeom prst="rect">
            <a:avLst/>
          </a:prstGeom>
          <a:noFill/>
          <a:ln w="9525">
            <a:noFill/>
            <a:miter lim="800000"/>
            <a:headEnd/>
            <a:tailEnd/>
          </a:ln>
        </p:spPr>
        <p:txBody>
          <a:bodyPr wrap="none">
            <a:spAutoFit/>
          </a:bodyPr>
          <a:lstStyle/>
          <a:p>
            <a:r>
              <a:rPr lang="en-US" sz="1800">
                <a:sym typeface="Wingdings" pitchFamily="2" charset="2"/>
              </a:rPr>
              <a:t>(unbalanced)</a:t>
            </a:r>
          </a:p>
        </p:txBody>
      </p:sp>
      <p:sp>
        <p:nvSpPr>
          <p:cNvPr id="397359" name="Rectangle 47"/>
          <p:cNvSpPr>
            <a:spLocks noChangeArrowheads="1"/>
          </p:cNvSpPr>
          <p:nvPr/>
        </p:nvSpPr>
        <p:spPr bwMode="auto">
          <a:xfrm>
            <a:off x="6843713" y="4762500"/>
            <a:ext cx="1263650" cy="366713"/>
          </a:xfrm>
          <a:prstGeom prst="rect">
            <a:avLst/>
          </a:prstGeom>
          <a:noFill/>
          <a:ln w="9525">
            <a:noFill/>
            <a:miter lim="800000"/>
            <a:headEnd/>
            <a:tailEnd/>
          </a:ln>
        </p:spPr>
        <p:txBody>
          <a:bodyPr wrap="none">
            <a:spAutoFit/>
          </a:bodyPr>
          <a:lstStyle/>
          <a:p>
            <a:r>
              <a:rPr lang="en-US" sz="1800">
                <a:sym typeface="Wingdings" pitchFamily="2" charset="2"/>
              </a:rPr>
              <a:t>(balanced)</a:t>
            </a:r>
          </a:p>
        </p:txBody>
      </p:sp>
      <p:sp>
        <p:nvSpPr>
          <p:cNvPr id="40985" name="Text Box 48"/>
          <p:cNvSpPr txBox="1">
            <a:spLocks noChangeArrowheads="1"/>
          </p:cNvSpPr>
          <p:nvPr/>
        </p:nvSpPr>
        <p:spPr bwMode="auto">
          <a:xfrm>
            <a:off x="1122363" y="725488"/>
            <a:ext cx="6861175" cy="579437"/>
          </a:xfrm>
          <a:prstGeom prst="rect">
            <a:avLst/>
          </a:prstGeom>
          <a:noFill/>
          <a:ln w="9525">
            <a:noFill/>
            <a:miter lim="800000"/>
            <a:headEnd/>
            <a:tailEnd/>
          </a:ln>
        </p:spPr>
        <p:txBody>
          <a:bodyPr wrap="none">
            <a:spAutoFit/>
          </a:bodyPr>
          <a:lstStyle/>
          <a:p>
            <a:r>
              <a:rPr lang="en-US" sz="3200"/>
              <a:t>Unbalanced and Balanced Equations</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97333"/>
                                        </p:tgtEl>
                                        <p:attrNameLst>
                                          <p:attrName>style.visibility</p:attrName>
                                        </p:attrNameLst>
                                      </p:cBhvr>
                                      <p:to>
                                        <p:strVal val="visible"/>
                                      </p:to>
                                    </p:set>
                                    <p:animEffect transition="in" filter="fade">
                                      <p:cBhvr>
                                        <p:cTn id="7" dur="1000"/>
                                        <p:tgtEl>
                                          <p:spTgt spid="397333"/>
                                        </p:tgtEl>
                                      </p:cBhvr>
                                    </p:animEffect>
                                    <p:anim calcmode="lin" valueType="num">
                                      <p:cBhvr>
                                        <p:cTn id="8" dur="1000" fill="hold"/>
                                        <p:tgtEl>
                                          <p:spTgt spid="397333"/>
                                        </p:tgtEl>
                                        <p:attrNameLst>
                                          <p:attrName>ppt_x</p:attrName>
                                        </p:attrNameLst>
                                      </p:cBhvr>
                                      <p:tavLst>
                                        <p:tav tm="0">
                                          <p:val>
                                            <p:strVal val="#ppt_x"/>
                                          </p:val>
                                        </p:tav>
                                        <p:tav tm="100000">
                                          <p:val>
                                            <p:strVal val="#ppt_x"/>
                                          </p:val>
                                        </p:tav>
                                      </p:tavLst>
                                    </p:anim>
                                    <p:anim calcmode="lin" valueType="num">
                                      <p:cBhvr>
                                        <p:cTn id="9" dur="1000" fill="hold"/>
                                        <p:tgtEl>
                                          <p:spTgt spid="3973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97350"/>
                                        </p:tgtEl>
                                        <p:attrNameLst>
                                          <p:attrName>style.visibility</p:attrName>
                                        </p:attrNameLst>
                                      </p:cBhvr>
                                      <p:to>
                                        <p:strVal val="visible"/>
                                      </p:to>
                                    </p:set>
                                    <p:animEffect transition="in" filter="dissolve">
                                      <p:cBhvr>
                                        <p:cTn id="19" dur="500"/>
                                        <p:tgtEl>
                                          <p:spTgt spid="3973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97351"/>
                                        </p:tgtEl>
                                        <p:attrNameLst>
                                          <p:attrName>style.visibility</p:attrName>
                                        </p:attrNameLst>
                                      </p:cBhvr>
                                      <p:to>
                                        <p:strVal val="visible"/>
                                      </p:to>
                                    </p:set>
                                    <p:animEffect transition="in" filter="fade">
                                      <p:cBhvr>
                                        <p:cTn id="24" dur="2000"/>
                                        <p:tgtEl>
                                          <p:spTgt spid="39735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97356"/>
                                        </p:tgtEl>
                                        <p:attrNameLst>
                                          <p:attrName>style.visibility</p:attrName>
                                        </p:attrNameLst>
                                      </p:cBhvr>
                                      <p:to>
                                        <p:strVal val="visible"/>
                                      </p:to>
                                    </p:set>
                                    <p:animEffect transition="in" filter="fade">
                                      <p:cBhvr>
                                        <p:cTn id="29" dur="2000"/>
                                        <p:tgtEl>
                                          <p:spTgt spid="39735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97357"/>
                                        </p:tgtEl>
                                        <p:attrNameLst>
                                          <p:attrName>style.visibility</p:attrName>
                                        </p:attrNameLst>
                                      </p:cBhvr>
                                      <p:to>
                                        <p:strVal val="visible"/>
                                      </p:to>
                                    </p:set>
                                    <p:animEffect transition="in" filter="fade">
                                      <p:cBhvr>
                                        <p:cTn id="34" dur="2000"/>
                                        <p:tgtEl>
                                          <p:spTgt spid="397357"/>
                                        </p:tgtEl>
                                      </p:cBhvr>
                                    </p:animEffect>
                                  </p:childTnLst>
                                </p:cTn>
                              </p:par>
                            </p:childTnLst>
                          </p:cTn>
                        </p:par>
                      </p:childTnLst>
                    </p:cTn>
                  </p:par>
                  <p:par>
                    <p:cTn id="35" fill="hold">
                      <p:stCondLst>
                        <p:cond delay="indefinite"/>
                      </p:stCondLst>
                      <p:childTnLst>
                        <p:par>
                          <p:cTn id="36" fill="hold">
                            <p:stCondLst>
                              <p:cond delay="0"/>
                            </p:stCondLst>
                            <p:childTnLst>
                              <p:par>
                                <p:cTn id="37" presetID="40" presetClass="entr" presetSubtype="0" fill="hold" grpId="0" nodeType="clickEffect">
                                  <p:stCondLst>
                                    <p:cond delay="0"/>
                                  </p:stCondLst>
                                  <p:iterate type="lt">
                                    <p:tmPct val="10000"/>
                                  </p:iterate>
                                  <p:childTnLst>
                                    <p:set>
                                      <p:cBhvr>
                                        <p:cTn id="38" dur="1" fill="hold">
                                          <p:stCondLst>
                                            <p:cond delay="0"/>
                                          </p:stCondLst>
                                        </p:cTn>
                                        <p:tgtEl>
                                          <p:spTgt spid="397358"/>
                                        </p:tgtEl>
                                        <p:attrNameLst>
                                          <p:attrName>style.visibility</p:attrName>
                                        </p:attrNameLst>
                                      </p:cBhvr>
                                      <p:to>
                                        <p:strVal val="visible"/>
                                      </p:to>
                                    </p:set>
                                    <p:animEffect transition="in" filter="fade">
                                      <p:cBhvr>
                                        <p:cTn id="39" dur="1000"/>
                                        <p:tgtEl>
                                          <p:spTgt spid="397358"/>
                                        </p:tgtEl>
                                      </p:cBhvr>
                                    </p:animEffect>
                                    <p:anim calcmode="lin" valueType="num">
                                      <p:cBhvr>
                                        <p:cTn id="40" dur="1000" fill="hold"/>
                                        <p:tgtEl>
                                          <p:spTgt spid="397358"/>
                                        </p:tgtEl>
                                        <p:attrNameLst>
                                          <p:attrName>ppt_x</p:attrName>
                                        </p:attrNameLst>
                                      </p:cBhvr>
                                      <p:tavLst>
                                        <p:tav tm="0">
                                          <p:val>
                                            <p:strVal val="#ppt_x-.1"/>
                                          </p:val>
                                        </p:tav>
                                        <p:tav tm="100000">
                                          <p:val>
                                            <p:strVal val="#ppt_x"/>
                                          </p:val>
                                        </p:tav>
                                      </p:tavLst>
                                    </p:anim>
                                    <p:anim calcmode="lin" valueType="num">
                                      <p:cBhvr>
                                        <p:cTn id="41" dur="1000" fill="hold"/>
                                        <p:tgtEl>
                                          <p:spTgt spid="39735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397334"/>
                                        </p:tgtEl>
                                        <p:attrNameLst>
                                          <p:attrName>style.visibility</p:attrName>
                                        </p:attrNameLst>
                                      </p:cBhvr>
                                      <p:to>
                                        <p:strVal val="visible"/>
                                      </p:to>
                                    </p:set>
                                    <p:animEffect transition="in" filter="fade">
                                      <p:cBhvr>
                                        <p:cTn id="52" dur="1000"/>
                                        <p:tgtEl>
                                          <p:spTgt spid="397334"/>
                                        </p:tgtEl>
                                      </p:cBhvr>
                                    </p:animEffect>
                                    <p:anim calcmode="lin" valueType="num">
                                      <p:cBhvr>
                                        <p:cTn id="53" dur="1000" fill="hold"/>
                                        <p:tgtEl>
                                          <p:spTgt spid="397334"/>
                                        </p:tgtEl>
                                        <p:attrNameLst>
                                          <p:attrName>ppt_x</p:attrName>
                                        </p:attrNameLst>
                                      </p:cBhvr>
                                      <p:tavLst>
                                        <p:tav tm="0">
                                          <p:val>
                                            <p:strVal val="#ppt_x"/>
                                          </p:val>
                                        </p:tav>
                                        <p:tav tm="100000">
                                          <p:val>
                                            <p:strVal val="#ppt_x"/>
                                          </p:val>
                                        </p:tav>
                                      </p:tavLst>
                                    </p:anim>
                                    <p:anim calcmode="lin" valueType="num">
                                      <p:cBhvr>
                                        <p:cTn id="54" dur="1000" fill="hold"/>
                                        <p:tgtEl>
                                          <p:spTgt spid="39733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20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97352"/>
                                        </p:tgtEl>
                                        <p:attrNameLst>
                                          <p:attrName>style.visibility</p:attrName>
                                        </p:attrNameLst>
                                      </p:cBhvr>
                                      <p:to>
                                        <p:strVal val="visible"/>
                                      </p:to>
                                    </p:set>
                                    <p:animEffect transition="in" filter="fade">
                                      <p:cBhvr>
                                        <p:cTn id="64" dur="2000"/>
                                        <p:tgtEl>
                                          <p:spTgt spid="39735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97354"/>
                                        </p:tgtEl>
                                        <p:attrNameLst>
                                          <p:attrName>style.visibility</p:attrName>
                                        </p:attrNameLst>
                                      </p:cBhvr>
                                      <p:to>
                                        <p:strVal val="visible"/>
                                      </p:to>
                                    </p:set>
                                    <p:animEffect transition="in" filter="fade">
                                      <p:cBhvr>
                                        <p:cTn id="69" dur="2000"/>
                                        <p:tgtEl>
                                          <p:spTgt spid="39735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97353"/>
                                        </p:tgtEl>
                                        <p:attrNameLst>
                                          <p:attrName>style.visibility</p:attrName>
                                        </p:attrNameLst>
                                      </p:cBhvr>
                                      <p:to>
                                        <p:strVal val="visible"/>
                                      </p:to>
                                    </p:set>
                                    <p:animEffect transition="in" filter="fade">
                                      <p:cBhvr>
                                        <p:cTn id="74" dur="2000"/>
                                        <p:tgtEl>
                                          <p:spTgt spid="39735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97355"/>
                                        </p:tgtEl>
                                        <p:attrNameLst>
                                          <p:attrName>style.visibility</p:attrName>
                                        </p:attrNameLst>
                                      </p:cBhvr>
                                      <p:to>
                                        <p:strVal val="visible"/>
                                      </p:to>
                                    </p:set>
                                    <p:animEffect transition="in" filter="fade">
                                      <p:cBhvr>
                                        <p:cTn id="79" dur="2000"/>
                                        <p:tgtEl>
                                          <p:spTgt spid="397355"/>
                                        </p:tgtEl>
                                      </p:cBhvr>
                                    </p:animEffect>
                                  </p:childTnLst>
                                </p:cTn>
                              </p:par>
                            </p:childTnLst>
                          </p:cTn>
                        </p:par>
                        <p:par>
                          <p:cTn id="80" fill="hold">
                            <p:stCondLst>
                              <p:cond delay="2000"/>
                            </p:stCondLst>
                            <p:childTnLst>
                              <p:par>
                                <p:cTn id="81" presetID="40" presetClass="entr" presetSubtype="0" fill="hold" grpId="0" nodeType="afterEffect">
                                  <p:stCondLst>
                                    <p:cond delay="0"/>
                                  </p:stCondLst>
                                  <p:iterate type="lt">
                                    <p:tmPct val="10000"/>
                                  </p:iterate>
                                  <p:childTnLst>
                                    <p:set>
                                      <p:cBhvr>
                                        <p:cTn id="82" dur="1" fill="hold">
                                          <p:stCondLst>
                                            <p:cond delay="0"/>
                                          </p:stCondLst>
                                        </p:cTn>
                                        <p:tgtEl>
                                          <p:spTgt spid="397359"/>
                                        </p:tgtEl>
                                        <p:attrNameLst>
                                          <p:attrName>style.visibility</p:attrName>
                                        </p:attrNameLst>
                                      </p:cBhvr>
                                      <p:to>
                                        <p:strVal val="visible"/>
                                      </p:to>
                                    </p:set>
                                    <p:animEffect transition="in" filter="fade">
                                      <p:cBhvr>
                                        <p:cTn id="83" dur="1000"/>
                                        <p:tgtEl>
                                          <p:spTgt spid="397359"/>
                                        </p:tgtEl>
                                      </p:cBhvr>
                                    </p:animEffect>
                                    <p:anim calcmode="lin" valueType="num">
                                      <p:cBhvr>
                                        <p:cTn id="84" dur="1000" fill="hold"/>
                                        <p:tgtEl>
                                          <p:spTgt spid="397359"/>
                                        </p:tgtEl>
                                        <p:attrNameLst>
                                          <p:attrName>ppt_x</p:attrName>
                                        </p:attrNameLst>
                                      </p:cBhvr>
                                      <p:tavLst>
                                        <p:tav tm="0">
                                          <p:val>
                                            <p:strVal val="#ppt_x-.1"/>
                                          </p:val>
                                        </p:tav>
                                        <p:tav tm="100000">
                                          <p:val>
                                            <p:strVal val="#ppt_x"/>
                                          </p:val>
                                        </p:tav>
                                      </p:tavLst>
                                    </p:anim>
                                    <p:anim calcmode="lin" valueType="num">
                                      <p:cBhvr>
                                        <p:cTn id="85" dur="1000" fill="hold"/>
                                        <p:tgtEl>
                                          <p:spTgt spid="3973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33" grpId="0"/>
      <p:bldP spid="397334" grpId="0"/>
      <p:bldP spid="397350" grpId="0"/>
      <p:bldP spid="397351" grpId="0"/>
      <p:bldP spid="397352" grpId="0"/>
      <p:bldP spid="397353" grpId="0"/>
      <p:bldP spid="397354" grpId="0"/>
      <p:bldP spid="397355" grpId="0"/>
      <p:bldP spid="397356" grpId="0"/>
      <p:bldP spid="397357" grpId="0"/>
      <p:bldP spid="397358" grpId="0"/>
      <p:bldP spid="3973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smtClean="0"/>
              <a:t>Meaning of Chemical Formula</a:t>
            </a:r>
          </a:p>
        </p:txBody>
      </p:sp>
      <p:pic>
        <p:nvPicPr>
          <p:cNvPr id="43010" name="Picture 4" descr="Meaning of Chemical Formula"/>
          <p:cNvPicPr>
            <a:picLocks noChangeAspect="1" noChangeArrowheads="1"/>
          </p:cNvPicPr>
          <p:nvPr/>
        </p:nvPicPr>
        <p:blipFill>
          <a:blip r:embed="rId3">
            <a:lum bright="2000" contrast="36000"/>
          </a:blip>
          <a:srcRect l="40245" t="22758" r="48958" b="52588"/>
          <a:stretch>
            <a:fillRect/>
          </a:stretch>
        </p:blipFill>
        <p:spPr bwMode="auto">
          <a:xfrm>
            <a:off x="3886200" y="3048000"/>
            <a:ext cx="838200" cy="990600"/>
          </a:xfrm>
          <a:prstGeom prst="rect">
            <a:avLst/>
          </a:prstGeom>
          <a:noFill/>
          <a:ln w="9525">
            <a:noFill/>
            <a:miter lim="800000"/>
            <a:headEnd/>
            <a:tailEnd/>
          </a:ln>
        </p:spPr>
      </p:pic>
      <p:pic>
        <p:nvPicPr>
          <p:cNvPr id="27660" name="Picture 12" descr="Meaning of Chemical Formula"/>
          <p:cNvPicPr>
            <a:picLocks noChangeAspect="1" noChangeArrowheads="1"/>
          </p:cNvPicPr>
          <p:nvPr/>
        </p:nvPicPr>
        <p:blipFill>
          <a:blip r:embed="rId3">
            <a:lum bright="2000" contrast="36000"/>
          </a:blip>
          <a:srcRect l="36319" t="47412" r="45030" b="29829"/>
          <a:stretch>
            <a:fillRect/>
          </a:stretch>
        </p:blipFill>
        <p:spPr bwMode="auto">
          <a:xfrm>
            <a:off x="3581400" y="4191000"/>
            <a:ext cx="1447800" cy="914400"/>
          </a:xfrm>
          <a:prstGeom prst="rect">
            <a:avLst/>
          </a:prstGeom>
          <a:noFill/>
          <a:ln w="9525">
            <a:noFill/>
            <a:miter lim="800000"/>
            <a:headEnd/>
            <a:tailEnd/>
          </a:ln>
        </p:spPr>
      </p:pic>
      <p:pic>
        <p:nvPicPr>
          <p:cNvPr id="27661" name="Picture 13" descr="Meaning of Chemical Formula"/>
          <p:cNvPicPr>
            <a:picLocks noChangeAspect="1" noChangeArrowheads="1"/>
          </p:cNvPicPr>
          <p:nvPr/>
        </p:nvPicPr>
        <p:blipFill>
          <a:blip r:embed="rId3">
            <a:lum bright="2000" contrast="36000"/>
          </a:blip>
          <a:srcRect l="39264" t="70171" r="46013" b="5176"/>
          <a:stretch>
            <a:fillRect/>
          </a:stretch>
        </p:blipFill>
        <p:spPr bwMode="auto">
          <a:xfrm>
            <a:off x="3810000" y="5257800"/>
            <a:ext cx="1143000" cy="990600"/>
          </a:xfrm>
          <a:prstGeom prst="rect">
            <a:avLst/>
          </a:prstGeom>
          <a:noFill/>
          <a:ln w="9525">
            <a:noFill/>
            <a:miter lim="800000"/>
            <a:headEnd/>
            <a:tailEnd/>
          </a:ln>
        </p:spPr>
      </p:pic>
      <p:sp>
        <p:nvSpPr>
          <p:cNvPr id="43013" name="AutoShape 14">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3014" name="Text Box 15"/>
          <p:cNvSpPr txBox="1">
            <a:spLocks noChangeArrowheads="1"/>
          </p:cNvSpPr>
          <p:nvPr/>
        </p:nvSpPr>
        <p:spPr bwMode="auto">
          <a:xfrm>
            <a:off x="533400" y="1865313"/>
            <a:ext cx="7334250" cy="641350"/>
          </a:xfrm>
          <a:prstGeom prst="rect">
            <a:avLst/>
          </a:prstGeom>
          <a:noFill/>
          <a:ln w="9525">
            <a:noFill/>
            <a:miter lim="800000"/>
            <a:headEnd/>
            <a:tailEnd/>
          </a:ln>
        </p:spPr>
        <p:txBody>
          <a:bodyPr wrap="none">
            <a:spAutoFit/>
          </a:bodyPr>
          <a:lstStyle/>
          <a:p>
            <a:r>
              <a:rPr lang="en-US" sz="1800" b="1"/>
              <a:t>Chemical</a:t>
            </a:r>
          </a:p>
          <a:p>
            <a:r>
              <a:rPr lang="en-US" sz="1800" b="1"/>
              <a:t> Symbol	           Meaning	  	                                 Composition</a:t>
            </a:r>
          </a:p>
        </p:txBody>
      </p:sp>
      <p:sp>
        <p:nvSpPr>
          <p:cNvPr id="43015" name="Text Box 16"/>
          <p:cNvSpPr txBox="1">
            <a:spLocks noChangeArrowheads="1"/>
          </p:cNvSpPr>
          <p:nvPr/>
        </p:nvSpPr>
        <p:spPr bwMode="auto">
          <a:xfrm>
            <a:off x="685800" y="3211513"/>
            <a:ext cx="2809875" cy="701675"/>
          </a:xfrm>
          <a:prstGeom prst="rect">
            <a:avLst/>
          </a:prstGeom>
          <a:noFill/>
          <a:ln w="9525">
            <a:noFill/>
            <a:miter lim="800000"/>
            <a:headEnd/>
            <a:tailEnd/>
          </a:ln>
        </p:spPr>
        <p:txBody>
          <a:bodyPr wrap="none">
            <a:spAutoFit/>
          </a:bodyPr>
          <a:lstStyle/>
          <a:p>
            <a:r>
              <a:rPr lang="en-US" sz="2000" b="1"/>
              <a:t>H</a:t>
            </a:r>
            <a:r>
              <a:rPr lang="en-US" sz="2000" b="1" baseline="-25000"/>
              <a:t>2</a:t>
            </a:r>
            <a:r>
              <a:rPr lang="en-US" sz="2000" b="1"/>
              <a:t>O       One molecule</a:t>
            </a:r>
          </a:p>
          <a:p>
            <a:r>
              <a:rPr lang="en-US" sz="2000" b="1"/>
              <a:t>	  of  water:</a:t>
            </a:r>
          </a:p>
        </p:txBody>
      </p:sp>
      <p:sp>
        <p:nvSpPr>
          <p:cNvPr id="43016" name="Text Box 17"/>
          <p:cNvSpPr txBox="1">
            <a:spLocks noChangeArrowheads="1"/>
          </p:cNvSpPr>
          <p:nvPr/>
        </p:nvSpPr>
        <p:spPr bwMode="auto">
          <a:xfrm>
            <a:off x="5164138" y="3211513"/>
            <a:ext cx="3751262" cy="396875"/>
          </a:xfrm>
          <a:prstGeom prst="rect">
            <a:avLst/>
          </a:prstGeom>
          <a:noFill/>
          <a:ln w="9525">
            <a:noFill/>
            <a:miter lim="800000"/>
            <a:headEnd/>
            <a:tailEnd/>
          </a:ln>
        </p:spPr>
        <p:txBody>
          <a:bodyPr wrap="none">
            <a:spAutoFit/>
          </a:bodyPr>
          <a:lstStyle/>
          <a:p>
            <a:r>
              <a:rPr lang="en-US" sz="2000" b="1"/>
              <a:t>Two H atoms and one O atom</a:t>
            </a:r>
          </a:p>
        </p:txBody>
      </p:sp>
      <p:sp>
        <p:nvSpPr>
          <p:cNvPr id="43017" name="AutoShape 18"/>
          <p:cNvSpPr>
            <a:spLocks/>
          </p:cNvSpPr>
          <p:nvPr/>
        </p:nvSpPr>
        <p:spPr bwMode="auto">
          <a:xfrm rot="-5400000">
            <a:off x="876300" y="2400300"/>
            <a:ext cx="228600" cy="762000"/>
          </a:xfrm>
          <a:prstGeom prst="rightBrace">
            <a:avLst>
              <a:gd name="adj1" fmla="val 27778"/>
              <a:gd name="adj2" fmla="val 50000"/>
            </a:avLst>
          </a:prstGeom>
          <a:noFill/>
          <a:ln w="9525">
            <a:solidFill>
              <a:schemeClr val="tx1"/>
            </a:solidFill>
            <a:round/>
            <a:headEnd/>
            <a:tailEnd/>
          </a:ln>
        </p:spPr>
        <p:txBody>
          <a:bodyPr wrap="none" anchor="ctr"/>
          <a:lstStyle/>
          <a:p>
            <a:endParaRPr lang="en-US"/>
          </a:p>
        </p:txBody>
      </p:sp>
      <p:sp>
        <p:nvSpPr>
          <p:cNvPr id="43018" name="AutoShape 19"/>
          <p:cNvSpPr>
            <a:spLocks/>
          </p:cNvSpPr>
          <p:nvPr/>
        </p:nvSpPr>
        <p:spPr bwMode="auto">
          <a:xfrm rot="-5400000">
            <a:off x="2438400" y="1905000"/>
            <a:ext cx="304800" cy="1828800"/>
          </a:xfrm>
          <a:prstGeom prst="rightBrace">
            <a:avLst>
              <a:gd name="adj1" fmla="val 50000"/>
              <a:gd name="adj2" fmla="val 50000"/>
            </a:avLst>
          </a:prstGeom>
          <a:noFill/>
          <a:ln w="9525">
            <a:solidFill>
              <a:schemeClr val="tx1"/>
            </a:solidFill>
            <a:round/>
            <a:headEnd/>
            <a:tailEnd/>
          </a:ln>
        </p:spPr>
        <p:txBody>
          <a:bodyPr wrap="none" anchor="ctr"/>
          <a:lstStyle/>
          <a:p>
            <a:endParaRPr lang="en-US"/>
          </a:p>
        </p:txBody>
      </p:sp>
      <p:sp>
        <p:nvSpPr>
          <p:cNvPr id="43019" name="AutoShape 20"/>
          <p:cNvSpPr>
            <a:spLocks/>
          </p:cNvSpPr>
          <p:nvPr/>
        </p:nvSpPr>
        <p:spPr bwMode="auto">
          <a:xfrm rot="-5400000">
            <a:off x="6858000" y="990600"/>
            <a:ext cx="304800" cy="3657600"/>
          </a:xfrm>
          <a:prstGeom prst="rightBrace">
            <a:avLst>
              <a:gd name="adj1" fmla="val 100000"/>
              <a:gd name="adj2" fmla="val 50000"/>
            </a:avLst>
          </a:prstGeom>
          <a:noFill/>
          <a:ln w="9525">
            <a:solidFill>
              <a:schemeClr val="tx1"/>
            </a:solidFill>
            <a:round/>
            <a:headEnd/>
            <a:tailEnd/>
          </a:ln>
        </p:spPr>
        <p:txBody>
          <a:bodyPr wrap="none" anchor="ctr"/>
          <a:lstStyle/>
          <a:p>
            <a:endParaRPr lang="en-US"/>
          </a:p>
        </p:txBody>
      </p:sp>
      <p:sp>
        <p:nvSpPr>
          <p:cNvPr id="27669" name="Text Box 21"/>
          <p:cNvSpPr txBox="1">
            <a:spLocks noChangeArrowheads="1"/>
          </p:cNvSpPr>
          <p:nvPr/>
        </p:nvSpPr>
        <p:spPr bwMode="auto">
          <a:xfrm>
            <a:off x="609600" y="4327525"/>
            <a:ext cx="2967038" cy="701675"/>
          </a:xfrm>
          <a:prstGeom prst="rect">
            <a:avLst/>
          </a:prstGeom>
          <a:noFill/>
          <a:ln w="9525">
            <a:noFill/>
            <a:miter lim="800000"/>
            <a:headEnd/>
            <a:tailEnd/>
          </a:ln>
        </p:spPr>
        <p:txBody>
          <a:bodyPr wrap="none">
            <a:spAutoFit/>
          </a:bodyPr>
          <a:lstStyle/>
          <a:p>
            <a:r>
              <a:rPr lang="en-US" sz="2000" b="1"/>
              <a:t>2 H</a:t>
            </a:r>
            <a:r>
              <a:rPr lang="en-US" sz="2000" b="1" baseline="-25000"/>
              <a:t>2</a:t>
            </a:r>
            <a:r>
              <a:rPr lang="en-US" sz="2000" b="1"/>
              <a:t>O    Two molecules</a:t>
            </a:r>
          </a:p>
          <a:p>
            <a:r>
              <a:rPr lang="en-US" sz="2000" b="1"/>
              <a:t>	  of  water:</a:t>
            </a:r>
          </a:p>
        </p:txBody>
      </p:sp>
      <p:sp>
        <p:nvSpPr>
          <p:cNvPr id="27670" name="Text Box 22"/>
          <p:cNvSpPr txBox="1">
            <a:spLocks noChangeArrowheads="1"/>
          </p:cNvSpPr>
          <p:nvPr/>
        </p:nvSpPr>
        <p:spPr bwMode="auto">
          <a:xfrm>
            <a:off x="5199063" y="4327525"/>
            <a:ext cx="3933825" cy="396875"/>
          </a:xfrm>
          <a:prstGeom prst="rect">
            <a:avLst/>
          </a:prstGeom>
          <a:noFill/>
          <a:ln w="9525">
            <a:noFill/>
            <a:miter lim="800000"/>
            <a:headEnd/>
            <a:tailEnd/>
          </a:ln>
        </p:spPr>
        <p:txBody>
          <a:bodyPr wrap="none">
            <a:spAutoFit/>
          </a:bodyPr>
          <a:lstStyle/>
          <a:p>
            <a:r>
              <a:rPr lang="en-US" sz="2000" b="1"/>
              <a:t>Four H atoms and two O atoms</a:t>
            </a:r>
          </a:p>
        </p:txBody>
      </p:sp>
      <p:sp>
        <p:nvSpPr>
          <p:cNvPr id="27671" name="Text Box 23"/>
          <p:cNvSpPr txBox="1">
            <a:spLocks noChangeArrowheads="1"/>
          </p:cNvSpPr>
          <p:nvPr/>
        </p:nvSpPr>
        <p:spPr bwMode="auto">
          <a:xfrm>
            <a:off x="762000" y="5334000"/>
            <a:ext cx="2692400" cy="1006475"/>
          </a:xfrm>
          <a:prstGeom prst="rect">
            <a:avLst/>
          </a:prstGeom>
          <a:noFill/>
          <a:ln w="9525">
            <a:noFill/>
            <a:miter lim="800000"/>
            <a:headEnd/>
            <a:tailEnd/>
          </a:ln>
        </p:spPr>
        <p:txBody>
          <a:bodyPr wrap="none">
            <a:spAutoFit/>
          </a:bodyPr>
          <a:lstStyle/>
          <a:p>
            <a:r>
              <a:rPr lang="en-US" sz="2000" b="1"/>
              <a:t>H</a:t>
            </a:r>
            <a:r>
              <a:rPr lang="en-US" sz="2000" b="1" baseline="-25000"/>
              <a:t>2</a:t>
            </a:r>
            <a:r>
              <a:rPr lang="en-US" sz="2000" b="1"/>
              <a:t>O</a:t>
            </a:r>
            <a:r>
              <a:rPr lang="en-US" sz="2000" b="1" baseline="-25000"/>
              <a:t>2</a:t>
            </a:r>
            <a:r>
              <a:rPr lang="en-US" sz="2000" b="1"/>
              <a:t>    One molecule</a:t>
            </a:r>
          </a:p>
          <a:p>
            <a:r>
              <a:rPr lang="en-US" sz="2000" b="1"/>
              <a:t>	of  hydrogen</a:t>
            </a:r>
          </a:p>
          <a:p>
            <a:r>
              <a:rPr lang="en-US" sz="2000" b="1"/>
              <a:t>	peroxide:</a:t>
            </a:r>
          </a:p>
        </p:txBody>
      </p:sp>
      <p:sp>
        <p:nvSpPr>
          <p:cNvPr id="27672" name="Text Box 24"/>
          <p:cNvSpPr txBox="1">
            <a:spLocks noChangeArrowheads="1"/>
          </p:cNvSpPr>
          <p:nvPr/>
        </p:nvSpPr>
        <p:spPr bwMode="auto">
          <a:xfrm>
            <a:off x="5180013" y="5334000"/>
            <a:ext cx="3876675" cy="396875"/>
          </a:xfrm>
          <a:prstGeom prst="rect">
            <a:avLst/>
          </a:prstGeom>
          <a:noFill/>
          <a:ln w="9525">
            <a:noFill/>
            <a:miter lim="800000"/>
            <a:headEnd/>
            <a:tailEnd/>
          </a:ln>
        </p:spPr>
        <p:txBody>
          <a:bodyPr wrap="none">
            <a:spAutoFit/>
          </a:bodyPr>
          <a:lstStyle/>
          <a:p>
            <a:r>
              <a:rPr lang="en-US" sz="2000" b="1"/>
              <a:t>Two H atoms and two O atoms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499"/>
                                          </p:stCondLst>
                                        </p:cTn>
                                        <p:tgtEl>
                                          <p:spTgt spid="276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69"/>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2000"/>
                                  </p:stCondLst>
                                  <p:childTnLst>
                                    <p:set>
                                      <p:cBhvr>
                                        <p:cTn id="13" dur="1" fill="hold">
                                          <p:stCondLst>
                                            <p:cond delay="499"/>
                                          </p:stCondLst>
                                        </p:cTn>
                                        <p:tgtEl>
                                          <p:spTgt spid="27670"/>
                                        </p:tgtEl>
                                        <p:attrNameLst>
                                          <p:attrName>style.visibility</p:attrName>
                                        </p:attrNameLst>
                                      </p:cBhvr>
                                      <p:to>
                                        <p:strVal val="visible"/>
                                      </p:to>
                                    </p:set>
                                  </p:childTnLst>
                                </p:cTn>
                              </p:par>
                            </p:childTnLst>
                          </p:cTn>
                        </p:par>
                        <p:par>
                          <p:cTn id="14" fill="hold">
                            <p:stCondLst>
                              <p:cond delay="3000"/>
                            </p:stCondLst>
                            <p:childTnLst>
                              <p:par>
                                <p:cTn id="15" presetID="1" presetClass="entr" presetSubtype="0" fill="hold" nodeType="afterEffect">
                                  <p:stCondLst>
                                    <p:cond delay="5000"/>
                                  </p:stCondLst>
                                  <p:childTnLst>
                                    <p:set>
                                      <p:cBhvr>
                                        <p:cTn id="16" dur="1" fill="hold">
                                          <p:stCondLst>
                                            <p:cond delay="499"/>
                                          </p:stCondLst>
                                        </p:cTn>
                                        <p:tgtEl>
                                          <p:spTgt spid="276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7671"/>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2000"/>
                                  </p:stCondLst>
                                  <p:childTnLst>
                                    <p:set>
                                      <p:cBhvr>
                                        <p:cTn id="23" dur="1" fill="hold">
                                          <p:stCondLst>
                                            <p:cond delay="499"/>
                                          </p:stCondLst>
                                        </p:cTn>
                                        <p:tgtEl>
                                          <p:spTgt spid="27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9" grpId="0" autoUpdateAnimBg="0"/>
      <p:bldP spid="27670" grpId="0" autoUpdateAnimBg="0"/>
      <p:bldP spid="27671" grpId="0" autoUpdateAnimBg="0"/>
      <p:bldP spid="27672" grpId="0" autoUpdateAnimBg="0"/>
    </p:bldLst>
  </p:timing>
</p:sld>
</file>

<file path=ppt/theme/theme1.xml><?xml version="1.0" encoding="utf-8"?>
<a:theme xmlns:a="http://schemas.openxmlformats.org/drawingml/2006/main" name="1_Default Design">
  <a:themeElements>
    <a:clrScheme name="1_Default Design 15">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00CC"/>
      </a:hlink>
      <a:folHlink>
        <a:srgbClr val="AF67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FFFFFF"/>
        </a:hlink>
        <a:folHlink>
          <a:srgbClr val="AF67FF"/>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FFFFFF"/>
        </a:hlink>
        <a:folHlink>
          <a:srgbClr val="AF67FF"/>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00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FFFFFF"/>
        </a:hlink>
        <a:folHlink>
          <a:srgbClr val="AF67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FFFFFF"/>
        </a:hlink>
        <a:folHlink>
          <a:srgbClr val="AF67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00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1_Default Design 15">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00CC"/>
    </a:hlink>
    <a:folHlink>
      <a:srgbClr val="AF67FF"/>
    </a:folHlink>
  </a:clrScheme>
</a:themeOverride>
</file>

<file path=docProps/app.xml><?xml version="1.0" encoding="utf-8"?>
<Properties xmlns="http://schemas.openxmlformats.org/officeDocument/2006/extended-properties" xmlns:vt="http://schemas.openxmlformats.org/officeDocument/2006/docPropsVTypes">
  <TotalTime>3471</TotalTime>
  <Words>4086</Words>
  <Application>Microsoft Office PowerPoint</Application>
  <PresentationFormat>On-screen Show (4:3)</PresentationFormat>
  <Paragraphs>1081</Paragraphs>
  <Slides>62</Slides>
  <Notes>62</Notes>
  <HiddenSlides>6</HiddenSlides>
  <MMClips>5</MMClips>
  <ScaleCrop>false</ScaleCrop>
  <HeadingPairs>
    <vt:vector size="10" baseType="variant">
      <vt:variant>
        <vt:lpstr>Fonts Used</vt:lpstr>
      </vt:variant>
      <vt:variant>
        <vt:i4>8</vt:i4>
      </vt:variant>
      <vt:variant>
        <vt:lpstr>Design Template</vt:lpstr>
      </vt:variant>
      <vt:variant>
        <vt:i4>2</vt:i4>
      </vt:variant>
      <vt:variant>
        <vt:lpstr>Embedded OLE Servers</vt:lpstr>
      </vt:variant>
      <vt:variant>
        <vt:i4>1</vt:i4>
      </vt:variant>
      <vt:variant>
        <vt:lpstr>Slide Titles</vt:lpstr>
      </vt:variant>
      <vt:variant>
        <vt:i4>62</vt:i4>
      </vt:variant>
      <vt:variant>
        <vt:lpstr>Custom Shows</vt:lpstr>
      </vt:variant>
      <vt:variant>
        <vt:i4>17</vt:i4>
      </vt:variant>
    </vt:vector>
  </HeadingPairs>
  <TitlesOfParts>
    <vt:vector size="90" baseType="lpstr">
      <vt:lpstr>Arial</vt:lpstr>
      <vt:lpstr>Times New Roman</vt:lpstr>
      <vt:lpstr>Wingdings</vt:lpstr>
      <vt:lpstr>Brush Script MT</vt:lpstr>
      <vt:lpstr>Symbol</vt:lpstr>
      <vt:lpstr>DomCasual BT</vt:lpstr>
      <vt:lpstr>Comic Sans MS</vt:lpstr>
      <vt:lpstr>Arial Narrow</vt:lpstr>
      <vt:lpstr>1_Default Design</vt:lpstr>
      <vt:lpstr>Default Design</vt:lpstr>
      <vt:lpstr>Clip</vt:lpstr>
      <vt:lpstr>Stoichiometry  Chapter 11</vt:lpstr>
      <vt:lpstr>Guiding Questions</vt:lpstr>
      <vt:lpstr>Stoichiometry</vt:lpstr>
      <vt:lpstr>Some common collections and the numbers of items in them.</vt:lpstr>
      <vt:lpstr>Balancing Chemical Equations</vt:lpstr>
      <vt:lpstr>CH4 + 2 O2      CO2 +  2 H2O</vt:lpstr>
      <vt:lpstr>Reactants   Products</vt:lpstr>
      <vt:lpstr>Slide 8</vt:lpstr>
      <vt:lpstr>Meaning of Chemical Formula</vt:lpstr>
      <vt:lpstr>Slide 10</vt:lpstr>
      <vt:lpstr>Slide 11</vt:lpstr>
      <vt:lpstr>Slide 12</vt:lpstr>
      <vt:lpstr>Slide 13</vt:lpstr>
      <vt:lpstr>Mass, Volume, Mole Relationship</vt:lpstr>
      <vt:lpstr>Mole Calculations</vt:lpstr>
      <vt:lpstr>Visualizing a Chemical Reaction</vt:lpstr>
      <vt:lpstr>Visualizing a Chemical Reaction</vt:lpstr>
      <vt:lpstr>Proportional Relationships</vt:lpstr>
      <vt:lpstr>Proportional Relationships</vt:lpstr>
      <vt:lpstr>Stoichiometry Steps</vt:lpstr>
      <vt:lpstr>Molar Volume at STP</vt:lpstr>
      <vt:lpstr>Molar Volume at STP</vt:lpstr>
      <vt:lpstr>Stoichiometry Problems</vt:lpstr>
      <vt:lpstr>Slide 24</vt:lpstr>
      <vt:lpstr>Stoichiometry Problems</vt:lpstr>
      <vt:lpstr>Stoichiometry Problems</vt:lpstr>
      <vt:lpstr>Slide 27</vt:lpstr>
      <vt:lpstr>Slide 28</vt:lpstr>
      <vt:lpstr>Limiting Reactants</vt:lpstr>
      <vt:lpstr>Limiting Reactants</vt:lpstr>
      <vt:lpstr>Limiting Reactants</vt:lpstr>
      <vt:lpstr>Container 1</vt:lpstr>
      <vt:lpstr>Before and After Reaction 1</vt:lpstr>
      <vt:lpstr>Container 2</vt:lpstr>
      <vt:lpstr>Before and After Reaction 2</vt:lpstr>
      <vt:lpstr>Real-World Stoichiometry: Limiting Reactants</vt:lpstr>
      <vt:lpstr>Grilled Cheese Sandwich</vt:lpstr>
      <vt:lpstr>Limiting Reactants</vt:lpstr>
      <vt:lpstr>Limiting Reactants</vt:lpstr>
      <vt:lpstr>The Limiting Reactant</vt:lpstr>
      <vt:lpstr>The Limiting Reactant</vt:lpstr>
      <vt:lpstr>Limiting Reactants</vt:lpstr>
      <vt:lpstr>Limiting Reactants</vt:lpstr>
      <vt:lpstr>Limiting Reactants – Method 1</vt:lpstr>
      <vt:lpstr>Limiting Reactants – Method 2</vt:lpstr>
      <vt:lpstr>Stoichiometry in the Real World</vt:lpstr>
      <vt:lpstr>Air Bag Design</vt:lpstr>
      <vt:lpstr>Airbag Design </vt:lpstr>
      <vt:lpstr>Water from a Camel</vt:lpstr>
      <vt:lpstr>Rocket Fuel</vt:lpstr>
      <vt:lpstr>Water in Space</vt:lpstr>
      <vt:lpstr>Lithium Hydroxide Scrubber Modified by Apollo 13 Mission</vt:lpstr>
      <vt:lpstr>Water in Space</vt:lpstr>
      <vt:lpstr>Real Life Problem Solving</vt:lpstr>
      <vt:lpstr>Slide 55</vt:lpstr>
      <vt:lpstr>Careers in Chemistry:  Farming</vt:lpstr>
      <vt:lpstr>Careers in Chemistry:  Farming</vt:lpstr>
      <vt:lpstr>Careers in Chemistry:  Dentistry</vt:lpstr>
      <vt:lpstr>Careers in Chemistry:  Dentistry </vt:lpstr>
      <vt:lpstr>Percent Yield</vt:lpstr>
      <vt:lpstr>Slide 61</vt:lpstr>
      <vt:lpstr>Slide 62</vt:lpstr>
      <vt:lpstr>Balancing Chemical Equations</vt:lpstr>
      <vt:lpstr>Avagadro's Number</vt:lpstr>
      <vt:lpstr>Molar Mass</vt:lpstr>
      <vt:lpstr>Combustion Reactions</vt:lpstr>
      <vt:lpstr>Synthesis Reactions</vt:lpstr>
      <vt:lpstr>Single Replacement Reactions</vt:lpstr>
      <vt:lpstr>Activity Series</vt:lpstr>
      <vt:lpstr>Double Replacement Reactions</vt:lpstr>
      <vt:lpstr>Mole Island Diagram</vt:lpstr>
      <vt:lpstr>Limting Reactants</vt:lpstr>
      <vt:lpstr>Generic Stoichiometry</vt:lpstr>
      <vt:lpstr>Air Bag Design</vt:lpstr>
      <vt:lpstr>Water from a Camel</vt:lpstr>
      <vt:lpstr>Rocket Fuel</vt:lpstr>
      <vt:lpstr>Water in Space</vt:lpstr>
      <vt:lpstr>Excess Reactant</vt:lpstr>
      <vt:lpstr>Classes of Reactions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Stoichiometry</dc:title>
  <dc:subject>Chemistry</dc:subject>
  <dc:creator>Jeff   Christopherson</dc:creator>
  <dc:description>Unit 8</dc:description>
  <cp:lastModifiedBy>kgeppi</cp:lastModifiedBy>
  <cp:revision>488</cp:revision>
  <dcterms:created xsi:type="dcterms:W3CDTF">2001-12-23T18:39:21Z</dcterms:created>
  <dcterms:modified xsi:type="dcterms:W3CDTF">2010-03-11T14:34:28Z</dcterms:modified>
  <cp:category>Chemistry - Stoichiometry</cp:category>
</cp:coreProperties>
</file>